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omments/modernComment_14B_1108D508.xml" ContentType="application/vnd.ms-powerpoint.comments+xml"/>
  <Override PartName="/ppt/comments/modernComment_124_709B2CD3.xml" ContentType="application/vnd.ms-powerpoint.comments+xml"/>
  <Override PartName="/ppt/comments/modernComment_152_A5CDCE4C.xml" ContentType="application/vnd.ms-powerpoint.comments+xml"/>
  <Override PartName="/ppt/comments/modernComment_18F_1F30A2D5.xml" ContentType="application/vnd.ms-powerpoint.comment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4" r:id="rId4"/>
  </p:sldMasterIdLst>
  <p:notesMasterIdLst>
    <p:notesMasterId r:id="rId99"/>
  </p:notesMasterIdLst>
  <p:sldIdLst>
    <p:sldId id="256" r:id="rId5"/>
    <p:sldId id="275" r:id="rId6"/>
    <p:sldId id="291" r:id="rId7"/>
    <p:sldId id="404" r:id="rId8"/>
    <p:sldId id="406" r:id="rId9"/>
    <p:sldId id="405" r:id="rId10"/>
    <p:sldId id="331" r:id="rId11"/>
    <p:sldId id="337" r:id="rId12"/>
    <p:sldId id="292" r:id="rId13"/>
    <p:sldId id="355" r:id="rId14"/>
    <p:sldId id="380" r:id="rId15"/>
    <p:sldId id="350" r:id="rId16"/>
    <p:sldId id="351" r:id="rId17"/>
    <p:sldId id="343" r:id="rId18"/>
    <p:sldId id="365" r:id="rId19"/>
    <p:sldId id="356" r:id="rId20"/>
    <p:sldId id="407" r:id="rId21"/>
    <p:sldId id="420" r:id="rId22"/>
    <p:sldId id="346" r:id="rId23"/>
    <p:sldId id="345" r:id="rId24"/>
    <p:sldId id="347" r:id="rId25"/>
    <p:sldId id="348" r:id="rId26"/>
    <p:sldId id="349" r:id="rId27"/>
    <p:sldId id="363" r:id="rId28"/>
    <p:sldId id="338" r:id="rId29"/>
    <p:sldId id="293" r:id="rId30"/>
    <p:sldId id="294" r:id="rId31"/>
    <p:sldId id="281" r:id="rId32"/>
    <p:sldId id="324" r:id="rId33"/>
    <p:sldId id="282" r:id="rId34"/>
    <p:sldId id="286" r:id="rId35"/>
    <p:sldId id="323" r:id="rId36"/>
    <p:sldId id="295" r:id="rId37"/>
    <p:sldId id="422" r:id="rId38"/>
    <p:sldId id="305" r:id="rId39"/>
    <p:sldId id="288" r:id="rId40"/>
    <p:sldId id="307" r:id="rId41"/>
    <p:sldId id="308" r:id="rId42"/>
    <p:sldId id="408" r:id="rId43"/>
    <p:sldId id="409" r:id="rId44"/>
    <p:sldId id="410" r:id="rId45"/>
    <p:sldId id="421" r:id="rId46"/>
    <p:sldId id="301" r:id="rId47"/>
    <p:sldId id="403" r:id="rId48"/>
    <p:sldId id="411" r:id="rId49"/>
    <p:sldId id="296" r:id="rId50"/>
    <p:sldId id="303" r:id="rId51"/>
    <p:sldId id="300" r:id="rId52"/>
    <p:sldId id="298" r:id="rId53"/>
    <p:sldId id="339" r:id="rId54"/>
    <p:sldId id="371" r:id="rId55"/>
    <p:sldId id="373" r:id="rId56"/>
    <p:sldId id="418" r:id="rId57"/>
    <p:sldId id="413" r:id="rId58"/>
    <p:sldId id="378" r:id="rId59"/>
    <p:sldId id="419" r:id="rId60"/>
    <p:sldId id="383" r:id="rId61"/>
    <p:sldId id="399" r:id="rId62"/>
    <p:sldId id="386" r:id="rId63"/>
    <p:sldId id="387" r:id="rId64"/>
    <p:sldId id="423" r:id="rId65"/>
    <p:sldId id="388" r:id="rId66"/>
    <p:sldId id="390" r:id="rId67"/>
    <p:sldId id="391" r:id="rId68"/>
    <p:sldId id="392" r:id="rId69"/>
    <p:sldId id="393" r:id="rId70"/>
    <p:sldId id="394" r:id="rId71"/>
    <p:sldId id="395" r:id="rId72"/>
    <p:sldId id="396" r:id="rId73"/>
    <p:sldId id="397" r:id="rId74"/>
    <p:sldId id="379" r:id="rId75"/>
    <p:sldId id="416" r:id="rId76"/>
    <p:sldId id="417" r:id="rId77"/>
    <p:sldId id="327" r:id="rId78"/>
    <p:sldId id="274" r:id="rId79"/>
    <p:sldId id="361" r:id="rId80"/>
    <p:sldId id="360" r:id="rId81"/>
    <p:sldId id="320" r:id="rId82"/>
    <p:sldId id="357" r:id="rId83"/>
    <p:sldId id="344" r:id="rId84"/>
    <p:sldId id="358" r:id="rId85"/>
    <p:sldId id="359" r:id="rId86"/>
    <p:sldId id="368" r:id="rId87"/>
    <p:sldId id="362" r:id="rId88"/>
    <p:sldId id="302" r:id="rId89"/>
    <p:sldId id="311" r:id="rId90"/>
    <p:sldId id="278" r:id="rId91"/>
    <p:sldId id="279" r:id="rId92"/>
    <p:sldId id="328" r:id="rId93"/>
    <p:sldId id="400" r:id="rId94"/>
    <p:sldId id="385" r:id="rId95"/>
    <p:sldId id="401" r:id="rId96"/>
    <p:sldId id="402" r:id="rId97"/>
    <p:sldId id="389" r:id="rId98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00"/>
      <p:bold r:id="rId101"/>
      <p:italic r:id="rId102"/>
      <p:boldItalic r:id="rId103"/>
    </p:embeddedFont>
    <p:embeddedFont>
      <p:font typeface="Cambria Math" panose="02040503050406030204" pitchFamily="18" charset="0"/>
      <p:regular r:id="rId104"/>
    </p:embeddedFont>
    <p:embeddedFont>
      <p:font typeface="Open Sans" panose="020B0604020202020204" charset="0"/>
      <p:regular r:id="rId105"/>
      <p:bold r:id="rId106"/>
      <p:italic r:id="rId107"/>
      <p:boldItalic r:id="rId108"/>
    </p:embeddedFont>
    <p:embeddedFont>
      <p:font typeface="PT Sans Narrow" panose="020B0604020202020204" charset="0"/>
      <p:regular r:id="rId109"/>
      <p:bold r:id="rId110"/>
    </p:embeddedFont>
    <p:embeddedFont>
      <p:font typeface="Quire Sans" panose="020B0502040400020003" pitchFamily="34" charset="0"/>
      <p:regular r:id="rId111"/>
      <p:bold r:id="rId112"/>
      <p:italic r:id="rId113"/>
      <p:boldItalic r:id="rId114"/>
    </p:embeddedFont>
    <p:embeddedFont>
      <p:font typeface="Tahoma" panose="020B0604030504040204" pitchFamily="34" charset="0"/>
      <p:regular r:id="rId115"/>
      <p:bold r:id="rId1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D168911-4740-AE39-415E-96225F9DF38C}" name="Lei Yang" initials="LY" userId="S::leiy@unr.edu::f8c5715a-26c8-441b-93ee-4e5d0b8d2e4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349" autoAdjust="0"/>
    <p:restoredTop sz="77895" autoAdjust="0"/>
  </p:normalViewPr>
  <p:slideViewPr>
    <p:cSldViewPr snapToGrid="0">
      <p:cViewPr varScale="1">
        <p:scale>
          <a:sx n="109" d="100"/>
          <a:sy n="109" d="100"/>
        </p:scale>
        <p:origin x="1368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117" Type="http://schemas.openxmlformats.org/officeDocument/2006/relationships/presProps" Target="presProps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112" Type="http://schemas.openxmlformats.org/officeDocument/2006/relationships/font" Target="fonts/font13.fntdata"/><Relationship Id="rId16" Type="http://schemas.openxmlformats.org/officeDocument/2006/relationships/slide" Target="slides/slide12.xml"/><Relationship Id="rId107" Type="http://schemas.openxmlformats.org/officeDocument/2006/relationships/font" Target="fonts/font8.fntdata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102" Type="http://schemas.openxmlformats.org/officeDocument/2006/relationships/font" Target="fonts/font3.fntdata"/><Relationship Id="rId128" Type="http://schemas.microsoft.com/office/2018/10/relationships/authors" Target="authors.xml"/><Relationship Id="rId5" Type="http://schemas.openxmlformats.org/officeDocument/2006/relationships/slide" Target="slides/slide1.xml"/><Relationship Id="rId90" Type="http://schemas.openxmlformats.org/officeDocument/2006/relationships/slide" Target="slides/slide86.xml"/><Relationship Id="rId95" Type="http://schemas.openxmlformats.org/officeDocument/2006/relationships/slide" Target="slides/slide91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113" Type="http://schemas.openxmlformats.org/officeDocument/2006/relationships/font" Target="fonts/font14.fntdata"/><Relationship Id="rId118" Type="http://schemas.openxmlformats.org/officeDocument/2006/relationships/viewProps" Target="viewProps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59" Type="http://schemas.openxmlformats.org/officeDocument/2006/relationships/slide" Target="slides/slide55.xml"/><Relationship Id="rId103" Type="http://schemas.openxmlformats.org/officeDocument/2006/relationships/font" Target="fonts/font4.fntdata"/><Relationship Id="rId108" Type="http://schemas.openxmlformats.org/officeDocument/2006/relationships/font" Target="fonts/font9.fntdata"/><Relationship Id="rId54" Type="http://schemas.openxmlformats.org/officeDocument/2006/relationships/slide" Target="slides/slide50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49" Type="http://schemas.openxmlformats.org/officeDocument/2006/relationships/slide" Target="slides/slide45.xml"/><Relationship Id="rId114" Type="http://schemas.openxmlformats.org/officeDocument/2006/relationships/font" Target="fonts/font15.fntdata"/><Relationship Id="rId119" Type="http://schemas.openxmlformats.org/officeDocument/2006/relationships/theme" Target="theme/theme1.xml"/><Relationship Id="rId44" Type="http://schemas.openxmlformats.org/officeDocument/2006/relationships/slide" Target="slides/slide40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109" Type="http://schemas.openxmlformats.org/officeDocument/2006/relationships/font" Target="fonts/font10.fntdata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font" Target="fonts/font5.fntdata"/><Relationship Id="rId120" Type="http://schemas.openxmlformats.org/officeDocument/2006/relationships/tableStyles" Target="tableStyle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110" Type="http://schemas.openxmlformats.org/officeDocument/2006/relationships/font" Target="fonts/font11.fntdata"/><Relationship Id="rId115" Type="http://schemas.openxmlformats.org/officeDocument/2006/relationships/font" Target="fonts/font16.fntdata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100" Type="http://schemas.openxmlformats.org/officeDocument/2006/relationships/font" Target="fonts/font1.fntdata"/><Relationship Id="rId105" Type="http://schemas.openxmlformats.org/officeDocument/2006/relationships/font" Target="fonts/font6.fntdata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121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5" Type="http://schemas.openxmlformats.org/officeDocument/2006/relationships/slide" Target="slides/slide21.xml"/><Relationship Id="rId46" Type="http://schemas.openxmlformats.org/officeDocument/2006/relationships/slide" Target="slides/slide42.xml"/><Relationship Id="rId67" Type="http://schemas.openxmlformats.org/officeDocument/2006/relationships/slide" Target="slides/slide63.xml"/><Relationship Id="rId116" Type="http://schemas.openxmlformats.org/officeDocument/2006/relationships/font" Target="fonts/font17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62" Type="http://schemas.openxmlformats.org/officeDocument/2006/relationships/slide" Target="slides/slide58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111" Type="http://schemas.openxmlformats.org/officeDocument/2006/relationships/font" Target="fonts/font12.fntdata"/><Relationship Id="rId15" Type="http://schemas.openxmlformats.org/officeDocument/2006/relationships/slide" Target="slides/slide11.xml"/><Relationship Id="rId36" Type="http://schemas.openxmlformats.org/officeDocument/2006/relationships/slide" Target="slides/slide32.xml"/><Relationship Id="rId57" Type="http://schemas.openxmlformats.org/officeDocument/2006/relationships/slide" Target="slides/slide53.xml"/><Relationship Id="rId106" Type="http://schemas.openxmlformats.org/officeDocument/2006/relationships/font" Target="fonts/font7.fntdata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52" Type="http://schemas.openxmlformats.org/officeDocument/2006/relationships/slide" Target="slides/slide48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94" Type="http://schemas.openxmlformats.org/officeDocument/2006/relationships/slide" Target="slides/slide90.xml"/><Relationship Id="rId99" Type="http://schemas.openxmlformats.org/officeDocument/2006/relationships/notesMaster" Target="notesMasters/notesMaster1.xml"/><Relationship Id="rId101" Type="http://schemas.openxmlformats.org/officeDocument/2006/relationships/font" Target="fonts/font2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hmoud Sajjadi" userId="7742ffe1-343c-44ee-bdb0-be8a7c47473e" providerId="ADAL" clId="{7449601D-40FB-475F-853D-94DE94E549B0}"/>
    <pc:docChg chg="modSld">
      <pc:chgData name="Mahmoud Sajjadi" userId="7742ffe1-343c-44ee-bdb0-be8a7c47473e" providerId="ADAL" clId="{7449601D-40FB-475F-853D-94DE94E549B0}" dt="2025-12-01T23:14:15.962" v="55"/>
      <pc:docMkLst>
        <pc:docMk/>
      </pc:docMkLst>
      <pc:sldChg chg="modAnim">
        <pc:chgData name="Mahmoud Sajjadi" userId="7742ffe1-343c-44ee-bdb0-be8a7c47473e" providerId="ADAL" clId="{7449601D-40FB-475F-853D-94DE94E549B0}" dt="2025-12-01T23:06:02.077" v="33"/>
        <pc:sldMkLst>
          <pc:docMk/>
          <pc:sldMk cId="2549691419" sldId="281"/>
        </pc:sldMkLst>
      </pc:sldChg>
      <pc:sldChg chg="modAnim">
        <pc:chgData name="Mahmoud Sajjadi" userId="7742ffe1-343c-44ee-bdb0-be8a7c47473e" providerId="ADAL" clId="{7449601D-40FB-475F-853D-94DE94E549B0}" dt="2025-12-01T23:08:19.064" v="38"/>
        <pc:sldMkLst>
          <pc:docMk/>
          <pc:sldMk cId="1662804511" sldId="282"/>
        </pc:sldMkLst>
      </pc:sldChg>
      <pc:sldChg chg="modAnim">
        <pc:chgData name="Mahmoud Sajjadi" userId="7742ffe1-343c-44ee-bdb0-be8a7c47473e" providerId="ADAL" clId="{7449601D-40FB-475F-853D-94DE94E549B0}" dt="2025-12-01T23:08:51.158" v="41"/>
        <pc:sldMkLst>
          <pc:docMk/>
          <pc:sldMk cId="3265238044" sldId="286"/>
        </pc:sldMkLst>
      </pc:sldChg>
      <pc:sldChg chg="modAnim">
        <pc:chgData name="Mahmoud Sajjadi" userId="7742ffe1-343c-44ee-bdb0-be8a7c47473e" providerId="ADAL" clId="{7449601D-40FB-475F-853D-94DE94E549B0}" dt="2025-12-01T22:54:16.947" v="1"/>
        <pc:sldMkLst>
          <pc:docMk/>
          <pc:sldMk cId="2919668143" sldId="291"/>
        </pc:sldMkLst>
      </pc:sldChg>
      <pc:sldChg chg="modAnim">
        <pc:chgData name="Mahmoud Sajjadi" userId="7742ffe1-343c-44ee-bdb0-be8a7c47473e" providerId="ADAL" clId="{7449601D-40FB-475F-853D-94DE94E549B0}" dt="2025-12-01T22:55:56.274" v="6"/>
        <pc:sldMkLst>
          <pc:docMk/>
          <pc:sldMk cId="1889217747" sldId="292"/>
        </pc:sldMkLst>
      </pc:sldChg>
      <pc:sldChg chg="modAnim">
        <pc:chgData name="Mahmoud Sajjadi" userId="7742ffe1-343c-44ee-bdb0-be8a7c47473e" providerId="ADAL" clId="{7449601D-40FB-475F-853D-94DE94E549B0}" dt="2025-12-01T23:05:13.310" v="31"/>
        <pc:sldMkLst>
          <pc:docMk/>
          <pc:sldMk cId="814146330" sldId="293"/>
        </pc:sldMkLst>
      </pc:sldChg>
      <pc:sldChg chg="modAnim">
        <pc:chgData name="Mahmoud Sajjadi" userId="7742ffe1-343c-44ee-bdb0-be8a7c47473e" providerId="ADAL" clId="{7449601D-40FB-475F-853D-94DE94E549B0}" dt="2025-12-01T23:09:23.015" v="42"/>
        <pc:sldMkLst>
          <pc:docMk/>
          <pc:sldMk cId="1052060162" sldId="295"/>
        </pc:sldMkLst>
      </pc:sldChg>
      <pc:sldChg chg="modAnim">
        <pc:chgData name="Mahmoud Sajjadi" userId="7742ffe1-343c-44ee-bdb0-be8a7c47473e" providerId="ADAL" clId="{7449601D-40FB-475F-853D-94DE94E549B0}" dt="2025-12-01T23:12:34.719" v="50"/>
        <pc:sldMkLst>
          <pc:docMk/>
          <pc:sldMk cId="1731205919" sldId="300"/>
        </pc:sldMkLst>
      </pc:sldChg>
      <pc:sldChg chg="modAnim">
        <pc:chgData name="Mahmoud Sajjadi" userId="7742ffe1-343c-44ee-bdb0-be8a7c47473e" providerId="ADAL" clId="{7449601D-40FB-475F-853D-94DE94E549B0}" dt="2025-12-01T23:11:03.182" v="46"/>
        <pc:sldMkLst>
          <pc:docMk/>
          <pc:sldMk cId="4271652697" sldId="305"/>
        </pc:sldMkLst>
      </pc:sldChg>
      <pc:sldChg chg="modAnim">
        <pc:chgData name="Mahmoud Sajjadi" userId="7742ffe1-343c-44ee-bdb0-be8a7c47473e" providerId="ADAL" clId="{7449601D-40FB-475F-853D-94DE94E549B0}" dt="2025-12-01T23:11:41.022" v="47"/>
        <pc:sldMkLst>
          <pc:docMk/>
          <pc:sldMk cId="98667389" sldId="308"/>
        </pc:sldMkLst>
      </pc:sldChg>
      <pc:sldChg chg="modAnim">
        <pc:chgData name="Mahmoud Sajjadi" userId="7742ffe1-343c-44ee-bdb0-be8a7c47473e" providerId="ADAL" clId="{7449601D-40FB-475F-853D-94DE94E549B0}" dt="2025-12-01T23:07:42.879" v="37"/>
        <pc:sldMkLst>
          <pc:docMk/>
          <pc:sldMk cId="217310841" sldId="324"/>
        </pc:sldMkLst>
      </pc:sldChg>
      <pc:sldChg chg="modAnim">
        <pc:chgData name="Mahmoud Sajjadi" userId="7742ffe1-343c-44ee-bdb0-be8a7c47473e" providerId="ADAL" clId="{7449601D-40FB-475F-853D-94DE94E549B0}" dt="2025-12-01T23:00:59.876" v="21"/>
        <pc:sldMkLst>
          <pc:docMk/>
          <pc:sldMk cId="1661228986" sldId="343"/>
        </pc:sldMkLst>
      </pc:sldChg>
      <pc:sldChg chg="modAnim">
        <pc:chgData name="Mahmoud Sajjadi" userId="7742ffe1-343c-44ee-bdb0-be8a7c47473e" providerId="ADAL" clId="{7449601D-40FB-475F-853D-94DE94E549B0}" dt="2025-12-01T23:03:12.861" v="27"/>
        <pc:sldMkLst>
          <pc:docMk/>
          <pc:sldMk cId="2294429415" sldId="348"/>
        </pc:sldMkLst>
      </pc:sldChg>
      <pc:sldChg chg="modAnim">
        <pc:chgData name="Mahmoud Sajjadi" userId="7742ffe1-343c-44ee-bdb0-be8a7c47473e" providerId="ADAL" clId="{7449601D-40FB-475F-853D-94DE94E549B0}" dt="2025-12-01T23:04:43.214" v="29"/>
        <pc:sldMkLst>
          <pc:docMk/>
          <pc:sldMk cId="1261971494" sldId="349"/>
        </pc:sldMkLst>
      </pc:sldChg>
      <pc:sldChg chg="modAnim">
        <pc:chgData name="Mahmoud Sajjadi" userId="7742ffe1-343c-44ee-bdb0-be8a7c47473e" providerId="ADAL" clId="{7449601D-40FB-475F-853D-94DE94E549B0}" dt="2025-12-01T22:57:00.885" v="8"/>
        <pc:sldMkLst>
          <pc:docMk/>
          <pc:sldMk cId="1326076809" sldId="350"/>
        </pc:sldMkLst>
      </pc:sldChg>
      <pc:sldChg chg="modAnim">
        <pc:chgData name="Mahmoud Sajjadi" userId="7742ffe1-343c-44ee-bdb0-be8a7c47473e" providerId="ADAL" clId="{7449601D-40FB-475F-853D-94DE94E549B0}" dt="2025-12-01T23:00:08.702" v="20"/>
        <pc:sldMkLst>
          <pc:docMk/>
          <pc:sldMk cId="2350637613" sldId="351"/>
        </pc:sldMkLst>
      </pc:sldChg>
      <pc:sldChg chg="modAnim">
        <pc:chgData name="Mahmoud Sajjadi" userId="7742ffe1-343c-44ee-bdb0-be8a7c47473e" providerId="ADAL" clId="{7449601D-40FB-475F-853D-94DE94E549B0}" dt="2025-12-01T23:02:14.891" v="24"/>
        <pc:sldMkLst>
          <pc:docMk/>
          <pc:sldMk cId="403853791" sldId="356"/>
        </pc:sldMkLst>
      </pc:sldChg>
      <pc:sldChg chg="modAnim">
        <pc:chgData name="Mahmoud Sajjadi" userId="7742ffe1-343c-44ee-bdb0-be8a7c47473e" providerId="ADAL" clId="{7449601D-40FB-475F-853D-94DE94E549B0}" dt="2025-12-01T23:01:23.706" v="22"/>
        <pc:sldMkLst>
          <pc:docMk/>
          <pc:sldMk cId="3116978866" sldId="365"/>
        </pc:sldMkLst>
      </pc:sldChg>
      <pc:sldChg chg="modAnim">
        <pc:chgData name="Mahmoud Sajjadi" userId="7742ffe1-343c-44ee-bdb0-be8a7c47473e" providerId="ADAL" clId="{7449601D-40FB-475F-853D-94DE94E549B0}" dt="2025-12-01T23:13:05.576" v="51"/>
        <pc:sldMkLst>
          <pc:docMk/>
          <pc:sldMk cId="329609454" sldId="373"/>
        </pc:sldMkLst>
      </pc:sldChg>
      <pc:sldChg chg="modAnim">
        <pc:chgData name="Mahmoud Sajjadi" userId="7742ffe1-343c-44ee-bdb0-be8a7c47473e" providerId="ADAL" clId="{7449601D-40FB-475F-853D-94DE94E549B0}" dt="2025-12-01T22:56:32.145" v="7"/>
        <pc:sldMkLst>
          <pc:docMk/>
          <pc:sldMk cId="1301814806" sldId="380"/>
        </pc:sldMkLst>
      </pc:sldChg>
      <pc:sldChg chg="modAnim">
        <pc:chgData name="Mahmoud Sajjadi" userId="7742ffe1-343c-44ee-bdb0-be8a7c47473e" providerId="ADAL" clId="{7449601D-40FB-475F-853D-94DE94E549B0}" dt="2025-12-01T23:14:15.962" v="55"/>
        <pc:sldMkLst>
          <pc:docMk/>
          <pc:sldMk cId="200313825" sldId="386"/>
        </pc:sldMkLst>
      </pc:sldChg>
      <pc:sldChg chg="modAnim">
        <pc:chgData name="Mahmoud Sajjadi" userId="7742ffe1-343c-44ee-bdb0-be8a7c47473e" providerId="ADAL" clId="{7449601D-40FB-475F-853D-94DE94E549B0}" dt="2025-12-01T22:55:18.962" v="4"/>
        <pc:sldMkLst>
          <pc:docMk/>
          <pc:sldMk cId="3805939928" sldId="404"/>
        </pc:sldMkLst>
      </pc:sldChg>
      <pc:sldChg chg="modAnim">
        <pc:chgData name="Mahmoud Sajjadi" userId="7742ffe1-343c-44ee-bdb0-be8a7c47473e" providerId="ADAL" clId="{7449601D-40FB-475F-853D-94DE94E549B0}" dt="2025-12-01T23:02:45.543" v="26"/>
        <pc:sldMkLst>
          <pc:docMk/>
          <pc:sldMk cId="770866743" sldId="407"/>
        </pc:sldMkLst>
      </pc:sldChg>
      <pc:sldChg chg="modAnim">
        <pc:chgData name="Mahmoud Sajjadi" userId="7742ffe1-343c-44ee-bdb0-be8a7c47473e" providerId="ADAL" clId="{7449601D-40FB-475F-853D-94DE94E549B0}" dt="2025-12-01T23:11:53.159" v="48"/>
        <pc:sldMkLst>
          <pc:docMk/>
          <pc:sldMk cId="4038429790" sldId="409"/>
        </pc:sldMkLst>
      </pc:sldChg>
      <pc:sldChg chg="modSp">
        <pc:chgData name="Mahmoud Sajjadi" userId="7742ffe1-343c-44ee-bdb0-be8a7c47473e" providerId="ADAL" clId="{7449601D-40FB-475F-853D-94DE94E549B0}" dt="2025-12-01T23:13:40.135" v="52" actId="20577"/>
        <pc:sldMkLst>
          <pc:docMk/>
          <pc:sldMk cId="1954227298" sldId="413"/>
        </pc:sldMkLst>
        <pc:spChg chg="mod">
          <ac:chgData name="Mahmoud Sajjadi" userId="7742ffe1-343c-44ee-bdb0-be8a7c47473e" providerId="ADAL" clId="{7449601D-40FB-475F-853D-94DE94E549B0}" dt="2025-12-01T23:13:40.135" v="52" actId="20577"/>
          <ac:spMkLst>
            <pc:docMk/>
            <pc:sldMk cId="1954227298" sldId="413"/>
            <ac:spMk id="7" creationId="{FDD96BBA-EFEC-4DF0-B0DB-FD5EC01F7858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nevada-my.sharepoint.com/personal/mahmoud_sajjadi_unr_edu/Documents/New%20Project/Fully%20Distributed%20FL/ICDCS/Submission/Camera%20Ready/Book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nevada-my.sharepoint.com/personal/mahmoud_sajjadi_unr_edu/Documents/New%20Project/Fully%20Distributed%20FL/ICDCS/Submission/Camera%20Ready/Book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1" i="0" u="none" strike="noStrike" kern="1200" cap="all" spc="100" normalizeH="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r>
              <a:rPr lang="en-US" sz="1000">
                <a:effectLst/>
              </a:rPr>
              <a:t>1 agent (2 CPU) + 1 agent (0.25 CPU), 50 Mbps comm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1" i="0" u="none" strike="noStrike" kern="1200" cap="all" spc="100" normalizeH="0" baseline="0">
              <a:solidFill>
                <a:schemeClr val="l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1"/>
          <c:tx>
            <c:v>Training time</c:v>
          </c:tx>
          <c:spPr>
            <a:ln w="34925" cap="rnd">
              <a:solidFill>
                <a:schemeClr val="lt1"/>
              </a:solidFill>
              <a:round/>
            </a:ln>
            <a:effectLst>
              <a:outerShdw dist="25400" dir="2700000" algn="tl" rotWithShape="0">
                <a:schemeClr val="accent5">
                  <a:tint val="77000"/>
                </a:schemeClr>
              </a:outerShdw>
            </a:effectLst>
          </c:spPr>
          <c:marker>
            <c:symbol val="none"/>
          </c:marker>
          <c:cat>
            <c:numRef>
              <c:f>Sheet1!$B$19:$B$26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10</c:v>
                </c:pt>
                <c:pt idx="3">
                  <c:v>19</c:v>
                </c:pt>
                <c:pt idx="4">
                  <c:v>28</c:v>
                </c:pt>
                <c:pt idx="5">
                  <c:v>37</c:v>
                </c:pt>
                <c:pt idx="6">
                  <c:v>46</c:v>
                </c:pt>
                <c:pt idx="7">
                  <c:v>55</c:v>
                </c:pt>
              </c:numCache>
            </c:numRef>
          </c:cat>
          <c:val>
            <c:numRef>
              <c:f>Sheet1!$F$19:$F$26</c:f>
              <c:numCache>
                <c:formatCode>General</c:formatCode>
                <c:ptCount val="8"/>
                <c:pt idx="0">
                  <c:v>9165</c:v>
                </c:pt>
                <c:pt idx="1">
                  <c:v>9150</c:v>
                </c:pt>
                <c:pt idx="2">
                  <c:v>8481</c:v>
                </c:pt>
                <c:pt idx="3">
                  <c:v>8456</c:v>
                </c:pt>
                <c:pt idx="4">
                  <c:v>8490</c:v>
                </c:pt>
                <c:pt idx="5">
                  <c:v>8908</c:v>
                </c:pt>
                <c:pt idx="6">
                  <c:v>9640</c:v>
                </c:pt>
                <c:pt idx="7">
                  <c:v>10421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6B2-4CBC-B2E8-366FFADA0D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gradFill>
                <a:gsLst>
                  <a:gs pos="0">
                    <a:schemeClr val="lt1"/>
                  </a:gs>
                  <a:gs pos="100000">
                    <a:schemeClr val="lt1">
                      <a:alpha val="0"/>
                    </a:schemeClr>
                  </a:gs>
                </a:gsLst>
                <a:lin ang="5400000" scaled="0"/>
              </a:gradFill>
              <a:round/>
            </a:ln>
            <a:effectLst/>
          </c:spPr>
        </c:dropLines>
        <c:smooth val="0"/>
        <c:axId val="518983304"/>
        <c:axId val="518984008"/>
        <c:extLst>
          <c:ext xmlns:c15="http://schemas.microsoft.com/office/drawing/2012/chart" uri="{02D57815-91ED-43cb-92C2-25804820EDAC}">
            <c15:filteredLineSeries>
              <c15:ser>
                <c:idx val="1"/>
                <c:order val="0"/>
                <c:spPr>
                  <a:ln w="34925" cap="rnd">
                    <a:solidFill>
                      <a:schemeClr val="lt1"/>
                    </a:solidFill>
                    <a:round/>
                  </a:ln>
                  <a:effectLst>
                    <a:outerShdw dist="25400" dir="2700000" algn="tl" rotWithShape="0">
                      <a:schemeClr val="accent5">
                        <a:shade val="76000"/>
                      </a:schemeClr>
                    </a:outerShdw>
                  </a:effectLst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Sheet1!$B$19:$B$26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0</c:v>
                      </c:pt>
                      <c:pt idx="1">
                        <c:v>1</c:v>
                      </c:pt>
                      <c:pt idx="2">
                        <c:v>10</c:v>
                      </c:pt>
                      <c:pt idx="3">
                        <c:v>19</c:v>
                      </c:pt>
                      <c:pt idx="4">
                        <c:v>28</c:v>
                      </c:pt>
                      <c:pt idx="5">
                        <c:v>37</c:v>
                      </c:pt>
                      <c:pt idx="6">
                        <c:v>46</c:v>
                      </c:pt>
                      <c:pt idx="7">
                        <c:v>55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Sheet1!$F$3:$F$10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20096</c:v>
                      </c:pt>
                      <c:pt idx="1">
                        <c:v>20909</c:v>
                      </c:pt>
                      <c:pt idx="2">
                        <c:v>15059</c:v>
                      </c:pt>
                      <c:pt idx="3">
                        <c:v>12851</c:v>
                      </c:pt>
                      <c:pt idx="4">
                        <c:v>11217</c:v>
                      </c:pt>
                      <c:pt idx="5">
                        <c:v>9352</c:v>
                      </c:pt>
                      <c:pt idx="6">
                        <c:v>9551</c:v>
                      </c:pt>
                      <c:pt idx="7">
                        <c:v>10983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1-76B2-4CBC-B2E8-366FFADA0D50}"/>
                  </c:ext>
                </c:extLst>
              </c15:ser>
            </c15:filteredLineSeries>
          </c:ext>
        </c:extLst>
      </c:lineChart>
      <c:catAx>
        <c:axId val="51898330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Layers offloaded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1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8984008"/>
        <c:crosses val="autoZero"/>
        <c:auto val="1"/>
        <c:lblAlgn val="ctr"/>
        <c:lblOffset val="100"/>
        <c:noMultiLvlLbl val="0"/>
      </c:catAx>
      <c:valAx>
        <c:axId val="518984008"/>
        <c:scaling>
          <c:orientation val="minMax"/>
          <c:max val="10500"/>
          <c:min val="83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Total training time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89833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accent5"/>
    </a:solidFill>
    <a:ln w="9525" cap="flat" cmpd="sng" algn="ctr">
      <a:solidFill>
        <a:schemeClr val="accent5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1" i="0" u="none" strike="noStrike" kern="1200" cap="all" spc="100" normalizeH="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r>
              <a:rPr lang="en-US" sz="1000" b="1" i="0" u="none" strike="noStrike" kern="1200" cap="all" spc="100" normalizeH="0" baseline="0">
                <a:solidFill>
                  <a:sysClr val="window" lastClr="FFFFFF"/>
                </a:solidFill>
                <a:effectLst/>
              </a:rPr>
              <a:t>1 agent (2 CPU) + 1 agent (1 CPU),    100 Mbps comm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1" i="0" u="none" strike="noStrike" kern="1200" cap="all" spc="100" normalizeH="0" baseline="0">
              <a:solidFill>
                <a:schemeClr val="l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1"/>
          <c:order val="0"/>
          <c:spPr>
            <a:ln w="34925" cap="rnd">
              <a:solidFill>
                <a:schemeClr val="lt1"/>
              </a:solidFill>
              <a:round/>
            </a:ln>
            <a:effectLst>
              <a:outerShdw dist="25400" dir="2700000" algn="tl" rotWithShape="0">
                <a:schemeClr val="accent5">
                  <a:tint val="77000"/>
                </a:schemeClr>
              </a:outerShdw>
            </a:effectLst>
          </c:spPr>
          <c:marker>
            <c:symbol val="none"/>
          </c:marker>
          <c:cat>
            <c:numRef>
              <c:f>Sheet1!$B$3:$B$10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10</c:v>
                </c:pt>
                <c:pt idx="3">
                  <c:v>19</c:v>
                </c:pt>
                <c:pt idx="4">
                  <c:v>28</c:v>
                </c:pt>
                <c:pt idx="5">
                  <c:v>37</c:v>
                </c:pt>
                <c:pt idx="6">
                  <c:v>46</c:v>
                </c:pt>
                <c:pt idx="7">
                  <c:v>55</c:v>
                </c:pt>
              </c:numCache>
            </c:numRef>
          </c:cat>
          <c:val>
            <c:numRef>
              <c:f>Sheet1!$F$3:$F$10</c:f>
              <c:numCache>
                <c:formatCode>General</c:formatCode>
                <c:ptCount val="8"/>
                <c:pt idx="0">
                  <c:v>20096</c:v>
                </c:pt>
                <c:pt idx="1">
                  <c:v>20909</c:v>
                </c:pt>
                <c:pt idx="2">
                  <c:v>15059</c:v>
                </c:pt>
                <c:pt idx="3">
                  <c:v>12851</c:v>
                </c:pt>
                <c:pt idx="4">
                  <c:v>11217</c:v>
                </c:pt>
                <c:pt idx="5">
                  <c:v>9352</c:v>
                </c:pt>
                <c:pt idx="6">
                  <c:v>9551</c:v>
                </c:pt>
                <c:pt idx="7">
                  <c:v>10983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AC-41F9-AED5-1420231BB2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gradFill>
                <a:gsLst>
                  <a:gs pos="0">
                    <a:schemeClr val="lt1"/>
                  </a:gs>
                  <a:gs pos="100000">
                    <a:schemeClr val="lt1">
                      <a:alpha val="0"/>
                    </a:schemeClr>
                  </a:gs>
                </a:gsLst>
                <a:lin ang="5400000" scaled="0"/>
              </a:gradFill>
              <a:round/>
            </a:ln>
            <a:effectLst/>
          </c:spPr>
        </c:dropLines>
        <c:smooth val="0"/>
        <c:axId val="518983304"/>
        <c:axId val="518984008"/>
        <c:extLst>
          <c:ext xmlns:c15="http://schemas.microsoft.com/office/drawing/2012/chart" uri="{02D57815-91ED-43cb-92C2-25804820EDAC}">
            <c15:filteredLineSeries>
              <c15:ser>
                <c:idx val="0"/>
                <c:order val="1"/>
                <c:spPr>
                  <a:ln w="34925" cap="rnd">
                    <a:solidFill>
                      <a:schemeClr val="lt1"/>
                    </a:solidFill>
                    <a:round/>
                  </a:ln>
                  <a:effectLst>
                    <a:outerShdw dist="25400" dir="2700000" algn="tl" rotWithShape="0">
                      <a:schemeClr val="accent5">
                        <a:shade val="76000"/>
                      </a:schemeClr>
                    </a:outerShdw>
                  </a:effectLst>
                </c:spPr>
                <c:marker>
                  <c:symbol val="none"/>
                </c:marker>
                <c:val>
                  <c:numRef>
                    <c:extLst>
                      <c:ext uri="{02D57815-91ED-43cb-92C2-25804820EDAC}">
                        <c15:formulaRef>
                          <c15:sqref>Sheet1!$F$19:$F$26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9165</c:v>
                      </c:pt>
                      <c:pt idx="1">
                        <c:v>9150</c:v>
                      </c:pt>
                      <c:pt idx="2">
                        <c:v>8481</c:v>
                      </c:pt>
                      <c:pt idx="3">
                        <c:v>8456</c:v>
                      </c:pt>
                      <c:pt idx="4">
                        <c:v>8490</c:v>
                      </c:pt>
                      <c:pt idx="5">
                        <c:v>8908</c:v>
                      </c:pt>
                      <c:pt idx="6">
                        <c:v>9640</c:v>
                      </c:pt>
                      <c:pt idx="7">
                        <c:v>10421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1-4EAC-41F9-AED5-1420231BB2E5}"/>
                  </c:ext>
                </c:extLst>
              </c15:ser>
            </c15:filteredLineSeries>
          </c:ext>
        </c:extLst>
      </c:lineChart>
      <c:catAx>
        <c:axId val="51898330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900" b="1" i="0" u="none" strike="noStrike" kern="1200" baseline="0">
                    <a:solidFill>
                      <a:sysClr val="window" lastClr="FFFFFF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900" b="1" i="0" u="none" strike="noStrike" kern="1200" baseline="0">
                    <a:solidFill>
                      <a:sysClr val="window" lastClr="FFFFFF"/>
                    </a:solidFill>
                  </a:rPr>
                  <a:t>Layers offloaded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900" b="1" i="0" u="none" strike="noStrike" kern="1200" baseline="0">
                  <a:solidFill>
                    <a:sysClr val="window" lastClr="FFFFFF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1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8984008"/>
        <c:crosses val="autoZero"/>
        <c:auto val="1"/>
        <c:lblAlgn val="ctr"/>
        <c:lblOffset val="100"/>
        <c:noMultiLvlLbl val="0"/>
      </c:catAx>
      <c:valAx>
        <c:axId val="518984008"/>
        <c:scaling>
          <c:orientation val="minMax"/>
          <c:max val="21000"/>
          <c:min val="90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900" b="1" i="0" u="none" strike="noStrike" kern="1200" baseline="0">
                    <a:solidFill>
                      <a:sysClr val="window" lastClr="FFFFFF"/>
                    </a:solidFill>
                  </a:rPr>
                  <a:t>Total training time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89833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accent5"/>
    </a:solidFill>
    <a:ln w="9525" cap="flat" cmpd="sng" algn="ctr">
      <a:solidFill>
        <a:schemeClr val="accent5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colors2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29">
  <cs:axisTitle>
    <cs:lnRef idx="0"/>
    <cs:fillRef idx="0"/>
    <cs:effectRef idx="0"/>
    <cs:fontRef idx="minor">
      <a:schemeClr val="lt1"/>
    </cs:fontRef>
    <cs:defRPr sz="900" b="1" kern="1200"/>
  </cs:axisTitle>
  <cs:categoryAxis>
    <cs:lnRef idx="0">
      <cs:styleClr val="0"/>
    </cs:lnRef>
    <cs:fillRef idx="0"/>
    <cs:effectRef idx="0"/>
    <cs:fontRef idx="minor">
      <a:schemeClr val="lt1"/>
    </cs:fontRef>
    <cs:spPr>
      <a:ln w="12700" cap="flat" cmpd="sng" algn="ctr">
        <a:solidFill>
          <a:schemeClr val="lt1"/>
        </a:solidFill>
        <a:round/>
      </a:ln>
    </cs:spPr>
    <cs:defRPr sz="900" kern="1200" spc="10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34925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900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lt1"/>
            </a:gs>
            <a:gs pos="100000">
              <a:schemeClr val="lt1">
                <a:alpha val="0"/>
              </a:schemeClr>
            </a:gs>
          </a:gsLst>
          <a:lin ang="5400000" scaled="0"/>
        </a:gradFill>
        <a:round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900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500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900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29">
  <cs:axisTitle>
    <cs:lnRef idx="0"/>
    <cs:fillRef idx="0"/>
    <cs:effectRef idx="0"/>
    <cs:fontRef idx="minor">
      <a:schemeClr val="lt1"/>
    </cs:fontRef>
    <cs:defRPr sz="900" b="1" kern="1200"/>
  </cs:axisTitle>
  <cs:categoryAxis>
    <cs:lnRef idx="0">
      <cs:styleClr val="0"/>
    </cs:lnRef>
    <cs:fillRef idx="0"/>
    <cs:effectRef idx="0"/>
    <cs:fontRef idx="minor">
      <a:schemeClr val="lt1"/>
    </cs:fontRef>
    <cs:spPr>
      <a:ln w="12700" cap="flat" cmpd="sng" algn="ctr">
        <a:solidFill>
          <a:schemeClr val="lt1"/>
        </a:solidFill>
        <a:round/>
      </a:ln>
    </cs:spPr>
    <cs:defRPr sz="900" kern="1200" spc="10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34925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900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lt1"/>
            </a:gs>
            <a:gs pos="100000">
              <a:schemeClr val="lt1">
                <a:alpha val="0"/>
              </a:schemeClr>
            </a:gs>
          </a:gsLst>
          <a:lin ang="5400000" scaled="0"/>
        </a:gradFill>
        <a:round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900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500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900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omments/modernComment_14B_1108D508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890389C-E8A1-4E36-817D-54291B7C1E07}" authorId="{CD168911-4740-AE39-415E-96225F9DF38C}" created="2025-11-25T02:46:36.716">
    <pc:sldMkLst xmlns:pc="http://schemas.microsoft.com/office/powerpoint/2013/main/command">
      <pc:docMk/>
      <pc:sldMk cId="285791496" sldId="331"/>
    </pc:sldMkLst>
    <p188:txBody>
      <a:bodyPr/>
      <a:lstStyle/>
      <a:p>
        <a:r>
          <a:rPr lang="en-US"/>
          <a:t>Change “serverless" -&gt; “Decentralzied”</a:t>
        </a:r>
      </a:p>
    </p188:txBody>
  </p188:cm>
</p188:cmLst>
</file>

<file path=ppt/comments/modernComment_18F_1F30A2D5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04FE014-4F65-43D8-BEE9-0D3B442E44F8}" authorId="{CD168911-4740-AE39-415E-96225F9DF38C}" created="2025-11-25T02:55:27.213">
    <pc:sldMkLst xmlns:pc="http://schemas.microsoft.com/office/powerpoint/2013/main/command">
      <pc:docMk/>
      <pc:sldMk cId="523281109" sldId="399"/>
    </pc:sldMkLst>
    <p188:txBody>
      <a:bodyPr/>
      <a:lstStyle/>
      <a:p>
        <a:r>
          <a:rPr lang="en-US"/>
          <a:t>Title and content overlap</a:t>
        </a:r>
      </a:p>
    </p188:txBody>
  </p188:cm>
</p188:cmLst>
</file>

<file path=ppt/comments/modernComment_124_709B2CD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EAEDD2B-8A71-4840-B76F-D27D93DC900D}" authorId="{CD168911-4740-AE39-415E-96225F9DF38C}" created="2025-11-25T02:47:40.211">
    <pc:sldMkLst xmlns:pc="http://schemas.microsoft.com/office/powerpoint/2013/main/command">
      <pc:docMk/>
      <pc:sldMk cId="1889217747" sldId="292"/>
    </pc:sldMkLst>
    <p188:txBody>
      <a:bodyPr/>
      <a:lstStyle/>
      <a:p>
        <a:r>
          <a:rPr lang="en-US"/>
          <a:t>The title overlaps with the “client side”</a:t>
        </a:r>
      </a:p>
    </p188:txBody>
  </p188:cm>
</p188:cmLst>
</file>

<file path=ppt/comments/modernComment_152_A5CDCE4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14729EA-2153-4428-B5E2-E6230C3F5BC9}" authorId="{CD168911-4740-AE39-415E-96225F9DF38C}" created="2025-11-25T02:50:40.387">
    <pc:sldMkLst xmlns:pc="http://schemas.microsoft.com/office/powerpoint/2013/main/command">
      <pc:docMk/>
      <pc:sldMk cId="2781728332" sldId="338"/>
    </pc:sldMkLst>
    <p188:txBody>
      <a:bodyPr/>
      <a:lstStyle/>
      <a:p>
        <a:r>
          <a:rPr lang="en-US"/>
          <a:t>Serverless-&gt;decentralized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Ph.D. proposal </a:t>
            </a:r>
            <a:r>
              <a:rPr lang="en-US" dirty="0" err="1"/>
              <a:t>titleAcknowledge</a:t>
            </a:r>
            <a:r>
              <a:rPr lang="en-US" dirty="0"/>
              <a:t> advisor &amp; </a:t>
            </a:r>
            <a:r>
              <a:rPr lang="en-US" dirty="0" err="1"/>
              <a:t>committeeMotivation</a:t>
            </a:r>
            <a:r>
              <a:rPr lang="en-US" dirty="0"/>
              <a:t>, challenges, proposed solutions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403428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4188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b="0" i="0" dirty="0">
              <a:solidFill>
                <a:srgbClr val="1F1F1F"/>
              </a:solidFill>
              <a:effectLst/>
              <a:highlight>
                <a:srgbClr val="FFFFFF"/>
              </a:highlight>
              <a:latin typeface="Google Sans"/>
            </a:endParaRPr>
          </a:p>
        </p:txBody>
      </p:sp>
    </p:spTree>
    <p:extLst>
      <p:ext uri="{BB962C8B-B14F-4D97-AF65-F5344CB8AC3E}">
        <p14:creationId xmlns:p14="http://schemas.microsoft.com/office/powerpoint/2010/main" val="34627438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b="0" i="0" dirty="0">
              <a:solidFill>
                <a:srgbClr val="1F1F1F"/>
              </a:solidFill>
              <a:effectLst/>
              <a:highlight>
                <a:srgbClr val="FFFFFF"/>
              </a:highlight>
              <a:latin typeface="Google Sans"/>
            </a:endParaRPr>
          </a:p>
        </p:txBody>
      </p:sp>
    </p:spTree>
    <p:extLst>
      <p:ext uri="{BB962C8B-B14F-4D97-AF65-F5344CB8AC3E}">
        <p14:creationId xmlns:p14="http://schemas.microsoft.com/office/powerpoint/2010/main" val="28983007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9773813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b="0" i="0" dirty="0">
              <a:solidFill>
                <a:srgbClr val="1F1F1F"/>
              </a:solidFill>
              <a:effectLst/>
              <a:highlight>
                <a:srgbClr val="FFFFFF"/>
              </a:highlight>
              <a:latin typeface="Google Sans"/>
            </a:endParaRPr>
          </a:p>
        </p:txBody>
      </p:sp>
    </p:spTree>
    <p:extLst>
      <p:ext uri="{BB962C8B-B14F-4D97-AF65-F5344CB8AC3E}">
        <p14:creationId xmlns:p14="http://schemas.microsoft.com/office/powerpoint/2010/main" val="29143944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9817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42AD19A4-44B4-6022-2A77-DDCECCFEC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:notes">
            <a:extLst>
              <a:ext uri="{FF2B5EF4-FFF2-40B4-BE49-F238E27FC236}">
                <a16:creationId xmlns:a16="http://schemas.microsoft.com/office/drawing/2014/main" id="{3666F195-546F-18CD-A9FC-0DABBE2E497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p:notes">
            <a:extLst>
              <a:ext uri="{FF2B5EF4-FFF2-40B4-BE49-F238E27FC236}">
                <a16:creationId xmlns:a16="http://schemas.microsoft.com/office/drawing/2014/main" id="{71278150-310B-6215-45E0-52C8B3917CE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163246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sz="8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agent and server sides</a:t>
            </a:r>
          </a:p>
          <a:p>
            <a:pPr marL="158750" indent="0">
              <a:buNone/>
            </a:pPr>
            <a:r>
              <a:rPr lang="en-US" sz="8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often face device heterogeneity and straggler agents</a:t>
            </a:r>
          </a:p>
          <a:p>
            <a:pPr marL="158750" indent="0">
              <a:buNone/>
            </a:pPr>
            <a:r>
              <a:rPr lang="en-US" sz="8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grouped into tiers, balance</a:t>
            </a:r>
          </a:p>
          <a:p>
            <a:pPr marL="158750" indent="0">
              <a:buNone/>
            </a:pPr>
            <a:r>
              <a:rPr lang="en-US" sz="800" b="0" i="0" u="none" strike="noStrike" cap="none">
                <a:solidFill>
                  <a:srgbClr val="000000"/>
                </a:solidFill>
                <a:effectLst/>
                <a:latin typeface="Arial"/>
                <a:cs typeface="Arial"/>
                <a:sym typeface="Arial"/>
              </a:rPr>
              <a:t>Model Splitting, </a:t>
            </a:r>
            <a:r>
              <a:rPr lang="en-US" sz="8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reducing the computational burden </a:t>
            </a:r>
          </a:p>
          <a:p>
            <a:pPr marL="158750" indent="0">
              <a:buNone/>
            </a:pPr>
            <a:r>
              <a:rPr lang="en-US" sz="8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Local loss training </a:t>
            </a:r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31208483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dirty="0"/>
              <a:t>Consider a scenario with hetero ….</a:t>
            </a:r>
          </a:p>
          <a:p>
            <a:pPr marL="158750" indent="0">
              <a:buNone/>
            </a:pPr>
            <a:r>
              <a:rPr lang="en-US" dirty="0"/>
              <a:t>Example</a:t>
            </a:r>
          </a:p>
        </p:txBody>
      </p:sp>
    </p:spTree>
    <p:extLst>
      <p:ext uri="{BB962C8B-B14F-4D97-AF65-F5344CB8AC3E}">
        <p14:creationId xmlns:p14="http://schemas.microsoft.com/office/powerpoint/2010/main" val="40296690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457200" marR="0" lvl="0" indent="-298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Char char="●"/>
                  <a:tabLst/>
                  <a:defRPr/>
                </a:pPr>
                <a:r>
                  <a:rPr lang="en-US" sz="1100" b="0" i="0" u="none" strike="noStrike" cap="none" dirty="0">
                    <a:solidFill>
                      <a:srgbClr val="000000"/>
                    </a:solidFill>
                    <a:effectLst/>
                    <a:highlight>
                      <a:srgbClr val="FFFFFF"/>
                    </a:highlight>
                    <a:latin typeface="Arial"/>
                    <a:ea typeface="Arial"/>
                    <a:cs typeface="Arial"/>
                    <a:sym typeface="Arial"/>
                  </a:rPr>
                  <a:t>Simplify math here</a:t>
                </a:r>
              </a:p>
              <a:p>
                <a:pPr marL="457200" marR="0" lvl="0" indent="-298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Char char="●"/>
                  <a:tabLst/>
                  <a:defRPr/>
                </a:pPr>
                <a:endParaRPr lang="en-US" i="1" dirty="0">
                  <a:solidFill>
                    <a:srgbClr val="000000"/>
                  </a:solidFill>
                  <a:highlight>
                    <a:srgbClr val="FFFFFF"/>
                  </a:highlight>
                  <a:latin typeface="Cambria Math" panose="02040503050406030204" pitchFamily="18" charset="0"/>
                </a:endParaRPr>
              </a:p>
              <a:p>
                <a:pPr marL="457200" marR="0" lvl="0" indent="-298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Char char="●"/>
                  <a:tabLst/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000000"/>
                            </a:solidFill>
                            <a:highlight>
                              <a:srgbClr val="FFFFFF"/>
                            </a:highligh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highlight>
                              <a:srgbClr val="FFFFFF"/>
                            </a:highlight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sSubSup>
                          <m:sSubSup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highlight>
                                  <a:srgbClr val="FFFFFF"/>
                                </a:highlight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highlight>
                                  <a:srgbClr val="FFFFFF"/>
                                </a:highlight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  <m:sup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sup>
                    </m:sSup>
                  </m:oMath>
                </a14:m>
                <a:r>
                  <a:rPr lang="en-US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optimal client-side model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457200" marR="0" lvl="0" indent="-298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Char char="●"/>
                  <a:tabLst/>
                  <a:defRPr/>
                </a:pPr>
                <a:r>
                  <a:rPr lang="en-US" i="0">
                    <a:solidFill>
                      <a:srgbClr val="000000"/>
                    </a:solidFill>
                    <a:highlight>
                      <a:srgbClr val="FFFFFF"/>
                    </a:highlight>
                    <a:latin typeface="Cambria Math" panose="02040503050406030204" pitchFamily="18" charset="0"/>
                  </a:rPr>
                  <a:t>𝑤^(𝑐_</a:t>
                </a:r>
                <a:r>
                  <a:rPr lang="en-US" i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a:t>𝑚^∗ </a:t>
                </a:r>
                <a:r>
                  <a:rPr lang="en-US" i="0">
                    <a:solidFill>
                      <a:srgbClr val="000000"/>
                    </a:solidFill>
                    <a:highlight>
                      <a:srgbClr val="FFFFFF"/>
                    </a:highlight>
                    <a:latin typeface="Cambria Math" panose="02040503050406030204" pitchFamily="18" charset="0"/>
                  </a:rPr>
                  <a:t>)</a:t>
                </a:r>
                <a:r>
                  <a:rPr lang="en-US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optimal client-side model</a:t>
                </a:r>
              </a:p>
              <a:p>
                <a:endParaRPr lang="en-US"/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12208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Simplify math here</a:t>
            </a:r>
          </a:p>
          <a:p>
            <a:pPr marL="158750" indent="0">
              <a:buNone/>
            </a:pPr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we analyze the total training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3000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1925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rtl="0">
              <a:buFont typeface="+mj-lt"/>
              <a:buNone/>
              <a:tabLst>
                <a:tab pos="457200" algn="l"/>
              </a:tabLst>
            </a:pPr>
            <a:endParaRPr lang="en-US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35431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rtl="0">
              <a:buFont typeface="+mj-lt"/>
              <a:buNone/>
              <a:tabLst>
                <a:tab pos="457200" algn="l"/>
              </a:tabLst>
            </a:pPr>
            <a:r>
              <a:rPr lang="en-US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Yogi optimizer. It incorporates elements of both adaptive learning rates and momentum to handle non-convex optimization problems in federated learning scenarios</a:t>
            </a:r>
            <a:endParaRPr lang="en-US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47307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Num of tiers</a:t>
            </a:r>
          </a:p>
        </p:txBody>
      </p:sp>
    </p:spTree>
    <p:extLst>
      <p:ext uri="{BB962C8B-B14F-4D97-AF65-F5344CB8AC3E}">
        <p14:creationId xmlns:p14="http://schemas.microsoft.com/office/powerpoint/2010/main" val="42616830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dirty="0"/>
              <a:t>Why privacy here? Feature map? Issue of SL. The method is </a:t>
            </a:r>
            <a:r>
              <a:rPr lang="en-US" dirty="0" err="1"/>
              <a:t>ortogonal</a:t>
            </a:r>
            <a:endParaRPr lang="en-US" dirty="0"/>
          </a:p>
          <a:p>
            <a:pPr marL="158750" indent="0">
              <a:buNone/>
            </a:pPr>
            <a:r>
              <a:rPr lang="en-US" dirty="0"/>
              <a:t>How about </a:t>
            </a:r>
            <a:r>
              <a:rPr lang="en-US" dirty="0" err="1"/>
              <a:t>diferential</a:t>
            </a:r>
            <a:r>
              <a:rPr lang="en-US" dirty="0"/>
              <a:t> privacy</a:t>
            </a:r>
          </a:p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7285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rtl="0">
              <a:buFont typeface="+mj-lt"/>
              <a:buNone/>
              <a:tabLst>
                <a:tab pos="457200" algn="l"/>
              </a:tabLst>
            </a:pPr>
            <a:endParaRPr lang="en-US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51243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854AC866-67D1-4A7B-0173-85C2567E5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:notes">
            <a:extLst>
              <a:ext uri="{FF2B5EF4-FFF2-40B4-BE49-F238E27FC236}">
                <a16:creationId xmlns:a16="http://schemas.microsoft.com/office/drawing/2014/main" id="{E5BE81AE-A216-F051-AD69-67655E2B206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p:notes">
            <a:extLst>
              <a:ext uri="{FF2B5EF4-FFF2-40B4-BE49-F238E27FC236}">
                <a16:creationId xmlns:a16="http://schemas.microsoft.com/office/drawing/2014/main" id="{499A908F-8D12-6C50-07E3-C734A99E176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This is another setup in distributed ML. agent = clients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731261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b="0" i="0">
              <a:solidFill>
                <a:srgbClr val="1F1F1F"/>
              </a:solidFill>
              <a:effectLst/>
              <a:highlight>
                <a:srgbClr val="FFFFFF"/>
              </a:highlight>
              <a:latin typeface="Google Sans"/>
            </a:endParaRPr>
          </a:p>
        </p:txBody>
      </p:sp>
    </p:spTree>
    <p:extLst>
      <p:ext uri="{BB962C8B-B14F-4D97-AF65-F5344CB8AC3E}">
        <p14:creationId xmlns:p14="http://schemas.microsoft.com/office/powerpoint/2010/main" val="15240655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+mj-lt"/>
              <a:buNone/>
              <a:tabLst/>
              <a:defRPr/>
            </a:pPr>
            <a:r>
              <a:rPr lang="en-US" err="1"/>
              <a:t>GossipFL</a:t>
            </a:r>
            <a:r>
              <a:rPr lang="en-US"/>
              <a:t>: there is coordinator but there is only client to client </a:t>
            </a:r>
            <a:r>
              <a:rPr lang="en-US" err="1"/>
              <a:t>communicaiton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7819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Font typeface="+mj-lt"/>
              <a:buNone/>
            </a:pPr>
            <a:r>
              <a:rPr lang="en-US"/>
              <a:t>In </a:t>
            </a:r>
            <a:r>
              <a:rPr lang="en-US" err="1"/>
              <a:t>dtfl</a:t>
            </a:r>
            <a:r>
              <a:rPr lang="en-US"/>
              <a:t>: com time is total com time include the aggregation time, model download an upload. But not have that here. Here </a:t>
            </a:r>
          </a:p>
        </p:txBody>
      </p:sp>
    </p:spTree>
    <p:extLst>
      <p:ext uri="{BB962C8B-B14F-4D97-AF65-F5344CB8AC3E}">
        <p14:creationId xmlns:p14="http://schemas.microsoft.com/office/powerpoint/2010/main" val="11673497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None/>
              <a:tabLst>
                <a:tab pos="457200" algn="l"/>
              </a:tabLst>
            </a:pPr>
            <a:endParaRPr lang="en-US" sz="1800" kern="1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1504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rtl="0">
              <a:buFont typeface="+mj-lt"/>
              <a:buNone/>
              <a:tabLst>
                <a:tab pos="457200" algn="l"/>
              </a:tabLst>
            </a:pPr>
            <a:endParaRPr lang="en-US" sz="11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57723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None/>
              <a:tabLst>
                <a:tab pos="457200" algn="l"/>
              </a:tabLs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Challenges of paper </a:t>
            </a:r>
          </a:p>
        </p:txBody>
      </p:sp>
    </p:spTree>
    <p:extLst>
      <p:ext uri="{BB962C8B-B14F-4D97-AF65-F5344CB8AC3E}">
        <p14:creationId xmlns:p14="http://schemas.microsoft.com/office/powerpoint/2010/main" val="195075042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sz="1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Challenges of paper </a:t>
            </a:r>
          </a:p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29957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78858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rtl="0">
              <a:buFont typeface="+mj-lt"/>
              <a:buNone/>
              <a:tabLst>
                <a:tab pos="457200" algn="l"/>
              </a:tabLs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52545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41301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07066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rtl="0">
              <a:buFont typeface="+mj-lt"/>
              <a:buNone/>
              <a:tabLst>
                <a:tab pos="457200" algn="l"/>
              </a:tabLst>
            </a:pPr>
            <a:endParaRPr lang="en-US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96233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rtl="0">
              <a:buFont typeface="+mj-lt"/>
              <a:buNone/>
              <a:tabLst>
                <a:tab pos="457200" algn="l"/>
              </a:tabLst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What is C1, C2,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hightligt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challenges of proof and how address that, why convergence is difficult</a:t>
            </a:r>
          </a:p>
        </p:txBody>
      </p:sp>
    </p:spTree>
    <p:extLst>
      <p:ext uri="{BB962C8B-B14F-4D97-AF65-F5344CB8AC3E}">
        <p14:creationId xmlns:p14="http://schemas.microsoft.com/office/powerpoint/2010/main" val="221530634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rtl="0">
              <a:buFont typeface="+mj-lt"/>
              <a:buNone/>
              <a:tabLst>
                <a:tab pos="457200" algn="l"/>
              </a:tabLst>
            </a:pPr>
            <a:endParaRPr lang="en-US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676584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rtl="0">
              <a:buFont typeface="+mj-lt"/>
              <a:buNone/>
              <a:tabLst>
                <a:tab pos="457200" algn="l"/>
              </a:tabLst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European conference on computer vision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46426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rtl="0">
              <a:buFont typeface="+mj-lt"/>
              <a:buNone/>
              <a:tabLst>
                <a:tab pos="457200" algn="l"/>
              </a:tabLst>
            </a:pPr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$B \</a:t>
            </a:r>
            <a:r>
              <a:rPr lang="en-U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cdot</a:t>
            </a:r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(C\rho + \rho + \rho HW)$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605855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rtl="0">
              <a:buFont typeface="+mj-lt"/>
              <a:buNone/>
              <a:tabLst>
                <a:tab pos="457200" algn="l"/>
              </a:tabLst>
            </a:pPr>
            <a:endParaRPr lang="en-US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405561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12082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09977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04851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0097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rtl="0">
              <a:buFont typeface="+mj-lt"/>
              <a:buNone/>
              <a:tabLst>
                <a:tab pos="457200" algn="l"/>
              </a:tabLst>
            </a:pPr>
            <a:endParaRPr lang="en-US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13612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526ABCE8-D793-FF52-E861-C3E092FB1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:notes">
            <a:extLst>
              <a:ext uri="{FF2B5EF4-FFF2-40B4-BE49-F238E27FC236}">
                <a16:creationId xmlns:a16="http://schemas.microsoft.com/office/drawing/2014/main" id="{CA5788A8-244F-A499-2C79-4EEA28635A7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p:notes">
            <a:extLst>
              <a:ext uri="{FF2B5EF4-FFF2-40B4-BE49-F238E27FC236}">
                <a16:creationId xmlns:a16="http://schemas.microsoft.com/office/drawing/2014/main" id="{A228E414-61B5-4C46-9AED-5331EB6F081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4911082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6097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08782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27546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56102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fa-IR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457200" marR="0" lvl="0" indent="-298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Char char="●"/>
                  <a:tabLst/>
                  <a:defRPr/>
                </a:pPr>
                <a:r>
                  <a:rPr lang="en-US" sz="1100" dirty="0">
                    <a:solidFill>
                      <a:srgbClr val="1F1F1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This shows </a:t>
                </a:r>
                <a:r>
                  <a:rPr lang="en-US" sz="1100" i="0">
                    <a:solidFill>
                      <a:srgbClr val="1F1F1F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∆𝑊</a:t>
                </a:r>
                <a:r>
                  <a:rPr lang="en-US" sz="1100" dirty="0">
                    <a:solidFill>
                      <a:srgbClr val="1F1F1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refining 𝑊 rather than learning new directions.</a:t>
                </a:r>
              </a:p>
              <a:p>
                <a:pPr marL="457200" marR="0" lvl="0" indent="-298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Char char="●"/>
                  <a:tabLst/>
                  <a:defRPr/>
                </a:pPr>
                <a:endParaRPr lang="en-US" dirty="0"/>
              </a:p>
              <a:p>
                <a:pPr marL="457200" marR="0" lvl="0" indent="-298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Char char="●"/>
                  <a:tabLst/>
                  <a:defRPr/>
                </a:pPr>
                <a:endParaRPr lang="en-US" dirty="0"/>
              </a:p>
              <a:p>
                <a:pPr marL="457200" marR="0" lvl="0" indent="-298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Char char="●"/>
                  <a:tabLst/>
                  <a:defRPr/>
                </a:pPr>
                <a:r>
                  <a:rPr lang="en-US" dirty="0"/>
                  <a:t>Why is a basis built from the foundation model effective?</a:t>
                </a:r>
              </a:p>
              <a:p>
                <a:endParaRPr lang="fa-IR" dirty="0"/>
              </a:p>
              <a:p>
                <a:endParaRPr lang="fa-IR" dirty="0"/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1377598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68322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5074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37568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rtl="0">
              <a:buFont typeface="+mj-lt"/>
              <a:buNone/>
              <a:tabLst>
                <a:tab pos="457200" algn="l"/>
              </a:tabLst>
            </a:pPr>
            <a:endParaRPr lang="en-US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01642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03963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77059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54868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99633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96342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57149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91981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rtl="0">
              <a:buFont typeface="+mj-lt"/>
              <a:buNone/>
              <a:tabLst>
                <a:tab pos="457200" algn="l"/>
              </a:tabLs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8590158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503208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190424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268fadd1be1_6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268fadd1be1_6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rtl="0">
              <a:buFont typeface="+mj-lt"/>
              <a:buNone/>
              <a:tabLst>
                <a:tab pos="457200" algn="l"/>
              </a:tabLst>
            </a:pPr>
            <a:r>
              <a:rPr lang="en-US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Thank you all. Please feel free to ask any questions.</a:t>
            </a:r>
          </a:p>
          <a:p>
            <a:pPr marL="0" marR="0" lvl="0" indent="0" rtl="0">
              <a:buFont typeface="+mj-lt"/>
              <a:buNone/>
              <a:tabLst>
                <a:tab pos="457200" algn="l"/>
              </a:tabLst>
            </a:pPr>
            <a:endParaRPr lang="en-US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vl="0" indent="0" rtl="0">
              <a:buFont typeface="+mj-lt"/>
              <a:buNone/>
              <a:tabLst>
                <a:tab pos="457200" algn="l"/>
              </a:tabLst>
            </a:pPr>
            <a:r>
              <a:rPr lang="en-US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Thank you….</a:t>
            </a:r>
          </a:p>
          <a:p>
            <a:pPr marL="0" marR="0" lvl="0" indent="0" rtl="0">
              <a:buFont typeface="+mj-lt"/>
              <a:buNone/>
              <a:tabLst>
                <a:tab pos="457200" algn="l"/>
              </a:tabLst>
            </a:pPr>
            <a:endParaRPr lang="en-US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678017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/>
              <a:t>relative to Tier 1</a:t>
            </a:r>
          </a:p>
        </p:txBody>
      </p:sp>
    </p:spTree>
    <p:extLst>
      <p:ext uri="{BB962C8B-B14F-4D97-AF65-F5344CB8AC3E}">
        <p14:creationId xmlns:p14="http://schemas.microsoft.com/office/powerpoint/2010/main" val="3887512600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rtl="0">
              <a:buFont typeface="+mj-lt"/>
              <a:buNone/>
              <a:tabLst>
                <a:tab pos="457200" algn="l"/>
              </a:tabLst>
            </a:pPr>
            <a:endParaRPr lang="en-US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134207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rtl="0">
              <a:buFont typeface="+mj-lt"/>
              <a:buNone/>
              <a:tabLst>
                <a:tab pos="457200" algn="l"/>
              </a:tabLst>
            </a:pPr>
            <a:r>
              <a:rPr lang="en-US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Yogi optimizer. It incorporates elements of both adaptive learning rates and momentum to handle non-convex optimization problems in federated learning scenarios</a:t>
            </a:r>
            <a:endParaRPr lang="en-US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38766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rtl="0">
              <a:buFont typeface="+mj-lt"/>
              <a:buNone/>
              <a:tabLst>
                <a:tab pos="457200" algn="l"/>
              </a:tabLst>
            </a:pPr>
            <a:endParaRPr lang="en-US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178173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5599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180887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26D937-0261-401C-8916-C8C3FD4104A4}" type="slidenum">
              <a:rPr lang="en-US" smtClean="0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353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w="762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w="762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8" name="Google Shape;18;p2"/>
          <p:cNvSpPr txBox="1">
            <a:spLocks noGrp="1"/>
          </p:cNvSpPr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5400"/>
              <a:buNone/>
              <a:defRPr sz="5400">
                <a:solidFill>
                  <a:srgbClr val="07376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ubTitle" idx="1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3600"/>
              <a:buNone/>
              <a:defRPr>
                <a:solidFill>
                  <a:srgbClr val="07376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3600"/>
              <a:buNone/>
              <a:defRPr>
                <a:solidFill>
                  <a:srgbClr val="07376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●"/>
              <a:defRPr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○"/>
              <a:defRPr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■"/>
              <a:defRPr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●"/>
              <a:defRPr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○"/>
              <a:defRPr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■"/>
              <a:defRPr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●"/>
              <a:defRPr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○"/>
              <a:defRPr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■"/>
              <a:defRPr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6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8" name="Google Shape;48;p9"/>
          <p:cNvSpPr txBox="1">
            <a:spLocks noGrp="1"/>
          </p:cNvSpPr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ubTitle" idx="1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>
            <a:spLocks noGrp="1"/>
          </p:cNvSpPr>
          <p:nvPr>
            <p:ph type="body" idx="1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>
            <a:endParaRPr/>
          </a:p>
        </p:txBody>
      </p:sp>
      <p:sp>
        <p:nvSpPr>
          <p:cNvPr id="54" name="Google Shape;5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>
            <a:spLocks noGrp="1"/>
          </p:cNvSpPr>
          <p:nvPr>
            <p:ph type="body" idx="1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">
  <p:cSld name="Content Slide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3" descr="Shape&#10;&#10;Description automatically generated with low confidence"/>
          <p:cNvPicPr preferRelativeResize="0"/>
          <p:nvPr/>
        </p:nvPicPr>
        <p:blipFill rotWithShape="1">
          <a:blip r:embed="rId2">
            <a:alphaModFix/>
          </a:blip>
          <a:srcRect t="-2859" r="20445"/>
          <a:stretch/>
        </p:blipFill>
        <p:spPr>
          <a:xfrm>
            <a:off x="0" y="0"/>
            <a:ext cx="9144002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3"/>
          <p:cNvSpPr txBox="1"/>
          <p:nvPr/>
        </p:nvSpPr>
        <p:spPr>
          <a:xfrm>
            <a:off x="-711843" y="1093808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 fontScale="25000" lnSpcReduction="20000"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-911506" y="1224023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 fontScale="25000" lnSpcReduction="20000"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13"/>
          <p:cNvSpPr txBox="1">
            <a:spLocks noGrp="1"/>
          </p:cNvSpPr>
          <p:nvPr>
            <p:ph type="body" idx="1"/>
          </p:nvPr>
        </p:nvSpPr>
        <p:spPr>
          <a:xfrm>
            <a:off x="628650" y="350044"/>
            <a:ext cx="5656800" cy="5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43D"/>
              </a:buClr>
              <a:buSzPts val="3000"/>
              <a:buFont typeface="Calibri"/>
              <a:buChar char="●"/>
              <a:defRPr sz="3000" b="1" i="0">
                <a:solidFill>
                  <a:srgbClr val="00843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body" idx="2"/>
          </p:nvPr>
        </p:nvSpPr>
        <p:spPr>
          <a:xfrm>
            <a:off x="628650" y="905629"/>
            <a:ext cx="7886700" cy="5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400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alibri"/>
              <a:buChar char="●"/>
              <a:defRPr sz="27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body" idx="3"/>
          </p:nvPr>
        </p:nvSpPr>
        <p:spPr>
          <a:xfrm>
            <a:off x="628650" y="1953229"/>
            <a:ext cx="7886700" cy="27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Char char="●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tropic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8.pn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11" Type="http://schemas.openxmlformats.org/officeDocument/2006/relationships/image" Target="../media/image16.png"/><Relationship Id="rId5" Type="http://schemas.openxmlformats.org/officeDocument/2006/relationships/image" Target="../media/image11.png"/><Relationship Id="rId10" Type="http://schemas.openxmlformats.org/officeDocument/2006/relationships/image" Target="../media/image15.png"/><Relationship Id="rId4" Type="http://schemas.openxmlformats.org/officeDocument/2006/relationships/image" Target="../media/image4.png"/><Relationship Id="rId9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4B_1108D50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3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10" Type="http://schemas.microsoft.com/office/2018/10/relationships/comments" Target="../comments/modernComment_124_709B2CD3.xml"/><Relationship Id="rId4" Type="http://schemas.openxmlformats.org/officeDocument/2006/relationships/image" Target="../media/image24.svg"/><Relationship Id="rId9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7.png"/><Relationship Id="rId3" Type="http://schemas.openxmlformats.org/officeDocument/2006/relationships/image" Target="../media/image9.png"/><Relationship Id="rId7" Type="http://schemas.openxmlformats.org/officeDocument/2006/relationships/image" Target="../media/image8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11" Type="http://schemas.openxmlformats.org/officeDocument/2006/relationships/image" Target="../media/image15.png"/><Relationship Id="rId5" Type="http://schemas.openxmlformats.org/officeDocument/2006/relationships/image" Target="../media/image12.png"/><Relationship Id="rId10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7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29.png"/><Relationship Id="rId10" Type="http://schemas.openxmlformats.org/officeDocument/2006/relationships/image" Target="../media/image32.png"/><Relationship Id="rId4" Type="http://schemas.openxmlformats.org/officeDocument/2006/relationships/image" Target="../media/image28.png"/><Relationship Id="rId9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3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34.png"/><Relationship Id="rId9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9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45.png"/><Relationship Id="rId5" Type="http://schemas.openxmlformats.org/officeDocument/2006/relationships/image" Target="../media/image40.png"/><Relationship Id="rId10" Type="http://schemas.openxmlformats.org/officeDocument/2006/relationships/image" Target="../media/image44.png"/><Relationship Id="rId4" Type="http://schemas.microsoft.com/office/2007/relationships/hdphoto" Target="../media/hdphoto2.wdp"/><Relationship Id="rId9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microsoft.com/office/2007/relationships/hdphoto" Target="../media/hdphoto2.wdp"/><Relationship Id="rId7" Type="http://schemas.openxmlformats.org/officeDocument/2006/relationships/image" Target="../media/image4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7.png"/><Relationship Id="rId5" Type="http://schemas.openxmlformats.org/officeDocument/2006/relationships/image" Target="../media/image10.png"/><Relationship Id="rId10" Type="http://schemas.openxmlformats.org/officeDocument/2006/relationships/image" Target="../media/image51.png"/><Relationship Id="rId4" Type="http://schemas.openxmlformats.org/officeDocument/2006/relationships/image" Target="../media/image40.png"/><Relationship Id="rId9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52_A5CDCE4C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3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svg"/><Relationship Id="rId11" Type="http://schemas.openxmlformats.org/officeDocument/2006/relationships/image" Target="../media/image13.png"/><Relationship Id="rId5" Type="http://schemas.openxmlformats.org/officeDocument/2006/relationships/image" Target="../media/image25.png"/><Relationship Id="rId10" Type="http://schemas.openxmlformats.org/officeDocument/2006/relationships/image" Target="../media/image12.png"/><Relationship Id="rId4" Type="http://schemas.openxmlformats.org/officeDocument/2006/relationships/image" Target="../media/image24.svg"/><Relationship Id="rId9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63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0.png"/><Relationship Id="rId3" Type="http://schemas.openxmlformats.org/officeDocument/2006/relationships/image" Target="../media/image64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2.png"/><Relationship Id="rId10" Type="http://schemas.openxmlformats.org/officeDocument/2006/relationships/image" Target="../media/image68.png"/><Relationship Id="rId4" Type="http://schemas.openxmlformats.org/officeDocument/2006/relationships/image" Target="../media/image65.png"/><Relationship Id="rId9" Type="http://schemas.openxmlformats.org/officeDocument/2006/relationships/image" Target="../media/image6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73.png"/><Relationship Id="rId3" Type="http://schemas.openxmlformats.org/officeDocument/2006/relationships/image" Target="../media/image69.png"/><Relationship Id="rId7" Type="http://schemas.openxmlformats.org/officeDocument/2006/relationships/image" Target="../media/image24.svg"/><Relationship Id="rId12" Type="http://schemas.openxmlformats.org/officeDocument/2006/relationships/image" Target="../media/image7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11" Type="http://schemas.openxmlformats.org/officeDocument/2006/relationships/image" Target="../media/image12.png"/><Relationship Id="rId5" Type="http://schemas.openxmlformats.org/officeDocument/2006/relationships/image" Target="../media/image71.png"/><Relationship Id="rId10" Type="http://schemas.openxmlformats.org/officeDocument/2006/relationships/image" Target="../media/image11.png"/><Relationship Id="rId4" Type="http://schemas.openxmlformats.org/officeDocument/2006/relationships/image" Target="../media/image70.png"/><Relationship Id="rId9" Type="http://schemas.openxmlformats.org/officeDocument/2006/relationships/image" Target="../media/image26.svg"/><Relationship Id="rId14" Type="http://schemas.openxmlformats.org/officeDocument/2006/relationships/image" Target="../media/image7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65.png"/><Relationship Id="rId4" Type="http://schemas.openxmlformats.org/officeDocument/2006/relationships/image" Target="../media/image7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6.png"/><Relationship Id="rId3" Type="http://schemas.openxmlformats.org/officeDocument/2006/relationships/image" Target="../media/image23.png"/><Relationship Id="rId7" Type="http://schemas.openxmlformats.org/officeDocument/2006/relationships/image" Target="../media/image11.png"/><Relationship Id="rId12" Type="http://schemas.microsoft.com/office/2007/relationships/hdphoto" Target="../media/hdphoto1.wdp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svg"/><Relationship Id="rId11" Type="http://schemas.openxmlformats.org/officeDocument/2006/relationships/image" Target="../media/image14.png"/><Relationship Id="rId5" Type="http://schemas.openxmlformats.org/officeDocument/2006/relationships/image" Target="../media/image25.png"/><Relationship Id="rId15" Type="http://schemas.openxmlformats.org/officeDocument/2006/relationships/image" Target="../media/image77.png"/><Relationship Id="rId10" Type="http://schemas.openxmlformats.org/officeDocument/2006/relationships/image" Target="../media/image15.png"/><Relationship Id="rId4" Type="http://schemas.openxmlformats.org/officeDocument/2006/relationships/image" Target="../media/image24.svg"/><Relationship Id="rId9" Type="http://schemas.openxmlformats.org/officeDocument/2006/relationships/image" Target="../media/image10.png"/><Relationship Id="rId14" Type="http://schemas.openxmlformats.org/officeDocument/2006/relationships/image" Target="../media/image1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78.png"/><Relationship Id="rId7" Type="http://schemas.openxmlformats.org/officeDocument/2006/relationships/image" Target="../media/image23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7.png"/><Relationship Id="rId11" Type="http://schemas.openxmlformats.org/officeDocument/2006/relationships/image" Target="../media/image26.svg"/><Relationship Id="rId5" Type="http://schemas.openxmlformats.org/officeDocument/2006/relationships/image" Target="../media/image4.png"/><Relationship Id="rId10" Type="http://schemas.openxmlformats.org/officeDocument/2006/relationships/image" Target="../media/image25.png"/><Relationship Id="rId4" Type="http://schemas.openxmlformats.org/officeDocument/2006/relationships/image" Target="../media/image79.png"/><Relationship Id="rId9" Type="http://schemas.openxmlformats.org/officeDocument/2006/relationships/image" Target="../media/image1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85.png"/><Relationship Id="rId3" Type="http://schemas.openxmlformats.org/officeDocument/2006/relationships/image" Target="../media/image23.png"/><Relationship Id="rId7" Type="http://schemas.openxmlformats.org/officeDocument/2006/relationships/image" Target="../media/image80.png"/><Relationship Id="rId12" Type="http://schemas.openxmlformats.org/officeDocument/2006/relationships/image" Target="../media/image8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svg"/><Relationship Id="rId11" Type="http://schemas.openxmlformats.org/officeDocument/2006/relationships/image" Target="../media/image83.png"/><Relationship Id="rId5" Type="http://schemas.openxmlformats.org/officeDocument/2006/relationships/image" Target="../media/image25.png"/><Relationship Id="rId10" Type="http://schemas.openxmlformats.org/officeDocument/2006/relationships/image" Target="../media/image12.png"/><Relationship Id="rId4" Type="http://schemas.openxmlformats.org/officeDocument/2006/relationships/image" Target="../media/image24.svg"/><Relationship Id="rId9" Type="http://schemas.openxmlformats.org/officeDocument/2006/relationships/image" Target="../media/image8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3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Relationship Id="rId9" Type="http://schemas.openxmlformats.org/officeDocument/2006/relationships/image" Target="../media/image1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104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11" Type="http://schemas.microsoft.com/office/2007/relationships/hdphoto" Target="../media/hdphoto4.wdp"/><Relationship Id="rId5" Type="http://schemas.openxmlformats.org/officeDocument/2006/relationships/image" Target="../media/image20.png"/><Relationship Id="rId10" Type="http://schemas.openxmlformats.org/officeDocument/2006/relationships/image" Target="../media/image106.png"/><Relationship Id="rId4" Type="http://schemas.openxmlformats.org/officeDocument/2006/relationships/image" Target="../media/image19.png"/><Relationship Id="rId9" Type="http://schemas.openxmlformats.org/officeDocument/2006/relationships/image" Target="../media/image105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0.png"/><Relationship Id="rId3" Type="http://schemas.openxmlformats.org/officeDocument/2006/relationships/image" Target="../media/image107.png"/><Relationship Id="rId7" Type="http://schemas.microsoft.com/office/2007/relationships/hdphoto" Target="../media/hdphoto6.wdp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microsoft.com/office/2007/relationships/hdphoto" Target="../media/hdphoto5.wdp"/><Relationship Id="rId9" Type="http://schemas.openxmlformats.org/officeDocument/2006/relationships/image" Target="../media/image11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13" Type="http://schemas.openxmlformats.org/officeDocument/2006/relationships/image" Target="../media/image119.png"/><Relationship Id="rId18" Type="http://schemas.openxmlformats.org/officeDocument/2006/relationships/image" Target="../media/image124.png"/><Relationship Id="rId3" Type="http://schemas.openxmlformats.org/officeDocument/2006/relationships/image" Target="../media/image1090.png"/><Relationship Id="rId21" Type="http://schemas.openxmlformats.org/officeDocument/2006/relationships/image" Target="../media/image127.png"/><Relationship Id="rId7" Type="http://schemas.openxmlformats.org/officeDocument/2006/relationships/image" Target="../media/image113.png"/><Relationship Id="rId12" Type="http://schemas.openxmlformats.org/officeDocument/2006/relationships/image" Target="../media/image118.png"/><Relationship Id="rId17" Type="http://schemas.openxmlformats.org/officeDocument/2006/relationships/image" Target="../media/image123.png"/><Relationship Id="rId2" Type="http://schemas.openxmlformats.org/officeDocument/2006/relationships/notesSlide" Target="../notesSlides/notesSlide45.xml"/><Relationship Id="rId16" Type="http://schemas.openxmlformats.org/officeDocument/2006/relationships/image" Target="../media/image122.png"/><Relationship Id="rId20" Type="http://schemas.openxmlformats.org/officeDocument/2006/relationships/image" Target="../media/image12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2.png"/><Relationship Id="rId11" Type="http://schemas.openxmlformats.org/officeDocument/2006/relationships/image" Target="../media/image117.png"/><Relationship Id="rId5" Type="http://schemas.openxmlformats.org/officeDocument/2006/relationships/image" Target="../media/image111.png"/><Relationship Id="rId15" Type="http://schemas.openxmlformats.org/officeDocument/2006/relationships/image" Target="../media/image121.png"/><Relationship Id="rId10" Type="http://schemas.openxmlformats.org/officeDocument/2006/relationships/image" Target="../media/image116.png"/><Relationship Id="rId19" Type="http://schemas.openxmlformats.org/officeDocument/2006/relationships/image" Target="../media/image125.png"/><Relationship Id="rId4" Type="http://schemas.openxmlformats.org/officeDocument/2006/relationships/image" Target="../media/image1100.png"/><Relationship Id="rId9" Type="http://schemas.openxmlformats.org/officeDocument/2006/relationships/image" Target="../media/image115.png"/><Relationship Id="rId14" Type="http://schemas.openxmlformats.org/officeDocument/2006/relationships/image" Target="../media/image120.png"/><Relationship Id="rId22" Type="http://schemas.openxmlformats.org/officeDocument/2006/relationships/image" Target="../media/image12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3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3" Type="http://schemas.openxmlformats.org/officeDocument/2006/relationships/image" Target="../media/image1090.png"/><Relationship Id="rId7" Type="http://schemas.openxmlformats.org/officeDocument/2006/relationships/image" Target="../media/image134.png"/><Relationship Id="rId12" Type="http://schemas.openxmlformats.org/officeDocument/2006/relationships/image" Target="../media/image118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2.png"/><Relationship Id="rId11" Type="http://schemas.openxmlformats.org/officeDocument/2006/relationships/image" Target="../media/image117.png"/><Relationship Id="rId5" Type="http://schemas.openxmlformats.org/officeDocument/2006/relationships/image" Target="../media/image111.png"/><Relationship Id="rId10" Type="http://schemas.openxmlformats.org/officeDocument/2006/relationships/image" Target="../media/image116.png"/><Relationship Id="rId4" Type="http://schemas.openxmlformats.org/officeDocument/2006/relationships/image" Target="../media/image1100.png"/><Relationship Id="rId9" Type="http://schemas.openxmlformats.org/officeDocument/2006/relationships/image" Target="../media/image136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3" Type="http://schemas.openxmlformats.org/officeDocument/2006/relationships/image" Target="../media/image1090.png"/><Relationship Id="rId7" Type="http://schemas.openxmlformats.org/officeDocument/2006/relationships/image" Target="../media/image138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7.png"/><Relationship Id="rId5" Type="http://schemas.openxmlformats.org/officeDocument/2006/relationships/image" Target="../media/image111.png"/><Relationship Id="rId4" Type="http://schemas.openxmlformats.org/officeDocument/2006/relationships/image" Target="../media/image1100.png"/><Relationship Id="rId9" Type="http://schemas.openxmlformats.org/officeDocument/2006/relationships/image" Target="../media/image140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13" Type="http://schemas.openxmlformats.org/officeDocument/2006/relationships/image" Target="../media/image149.png"/><Relationship Id="rId3" Type="http://schemas.openxmlformats.org/officeDocument/2006/relationships/image" Target="../media/image141.png"/><Relationship Id="rId7" Type="http://schemas.openxmlformats.org/officeDocument/2006/relationships/image" Target="../media/image137.png"/><Relationship Id="rId12" Type="http://schemas.microsoft.com/office/2007/relationships/hdphoto" Target="../media/hdphoto7.wdp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4.png"/><Relationship Id="rId11" Type="http://schemas.openxmlformats.org/officeDocument/2006/relationships/image" Target="../media/image148.png"/><Relationship Id="rId5" Type="http://schemas.openxmlformats.org/officeDocument/2006/relationships/image" Target="../media/image143.png"/><Relationship Id="rId10" Type="http://schemas.openxmlformats.org/officeDocument/2006/relationships/image" Target="../media/image147.png"/><Relationship Id="rId4" Type="http://schemas.openxmlformats.org/officeDocument/2006/relationships/image" Target="../media/image142.png"/><Relationship Id="rId9" Type="http://schemas.openxmlformats.org/officeDocument/2006/relationships/image" Target="../media/image146.png"/><Relationship Id="rId14" Type="http://schemas.microsoft.com/office/2018/10/relationships/comments" Target="../comments/modernComment_18F_1F30A2D5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13" Type="http://schemas.openxmlformats.org/officeDocument/2006/relationships/image" Target="../media/image153.png"/><Relationship Id="rId3" Type="http://schemas.openxmlformats.org/officeDocument/2006/relationships/image" Target="../media/image142.png"/><Relationship Id="rId7" Type="http://schemas.openxmlformats.org/officeDocument/2006/relationships/image" Target="../media/image145.png"/><Relationship Id="rId12" Type="http://schemas.openxmlformats.org/officeDocument/2006/relationships/image" Target="../media/image152.png"/><Relationship Id="rId2" Type="http://schemas.openxmlformats.org/officeDocument/2006/relationships/image" Target="../media/image141.png"/><Relationship Id="rId16" Type="http://schemas.openxmlformats.org/officeDocument/2006/relationships/image" Target="../media/image15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7.png"/><Relationship Id="rId11" Type="http://schemas.openxmlformats.org/officeDocument/2006/relationships/image" Target="../media/image147.png"/><Relationship Id="rId5" Type="http://schemas.openxmlformats.org/officeDocument/2006/relationships/image" Target="../media/image144.png"/><Relationship Id="rId15" Type="http://schemas.openxmlformats.org/officeDocument/2006/relationships/image" Target="../media/image155.png"/><Relationship Id="rId10" Type="http://schemas.openxmlformats.org/officeDocument/2006/relationships/image" Target="../media/image146.png"/><Relationship Id="rId4" Type="http://schemas.openxmlformats.org/officeDocument/2006/relationships/image" Target="../media/image143.png"/><Relationship Id="rId9" Type="http://schemas.openxmlformats.org/officeDocument/2006/relationships/image" Target="../media/image151.png"/><Relationship Id="rId14" Type="http://schemas.openxmlformats.org/officeDocument/2006/relationships/image" Target="../media/image154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13" Type="http://schemas.openxmlformats.org/officeDocument/2006/relationships/image" Target="../media/image153.png"/><Relationship Id="rId18" Type="http://schemas.openxmlformats.org/officeDocument/2006/relationships/image" Target="../media/image160.png"/><Relationship Id="rId3" Type="http://schemas.openxmlformats.org/officeDocument/2006/relationships/image" Target="../media/image142.png"/><Relationship Id="rId7" Type="http://schemas.openxmlformats.org/officeDocument/2006/relationships/image" Target="../media/image145.png"/><Relationship Id="rId12" Type="http://schemas.openxmlformats.org/officeDocument/2006/relationships/image" Target="../media/image152.png"/><Relationship Id="rId17" Type="http://schemas.openxmlformats.org/officeDocument/2006/relationships/image" Target="../media/image139.png"/><Relationship Id="rId2" Type="http://schemas.openxmlformats.org/officeDocument/2006/relationships/image" Target="../media/image141.png"/><Relationship Id="rId16" Type="http://schemas.openxmlformats.org/officeDocument/2006/relationships/image" Target="../media/image15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7.png"/><Relationship Id="rId11" Type="http://schemas.openxmlformats.org/officeDocument/2006/relationships/image" Target="../media/image147.png"/><Relationship Id="rId5" Type="http://schemas.openxmlformats.org/officeDocument/2006/relationships/image" Target="../media/image144.png"/><Relationship Id="rId15" Type="http://schemas.openxmlformats.org/officeDocument/2006/relationships/image" Target="../media/image158.png"/><Relationship Id="rId10" Type="http://schemas.openxmlformats.org/officeDocument/2006/relationships/image" Target="../media/image146.png"/><Relationship Id="rId4" Type="http://schemas.openxmlformats.org/officeDocument/2006/relationships/image" Target="../media/image143.png"/><Relationship Id="rId9" Type="http://schemas.openxmlformats.org/officeDocument/2006/relationships/image" Target="../media/image151.png"/><Relationship Id="rId14" Type="http://schemas.openxmlformats.org/officeDocument/2006/relationships/image" Target="../media/image15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.xml"/><Relationship Id="rId4" Type="http://schemas.microsoft.com/office/2007/relationships/hdphoto" Target="../media/hdphoto8.wdp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.xml"/><Relationship Id="rId4" Type="http://schemas.microsoft.com/office/2007/relationships/hdphoto" Target="../media/hdphoto9.wdp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0.wdp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0.png"/><Relationship Id="rId4" Type="http://schemas.openxmlformats.org/officeDocument/2006/relationships/image" Target="../media/image169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1.wdp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13" Type="http://schemas.openxmlformats.org/officeDocument/2006/relationships/image" Target="../media/image12.png"/><Relationship Id="rId3" Type="http://schemas.openxmlformats.org/officeDocument/2006/relationships/image" Target="../media/image1740.png"/><Relationship Id="rId7" Type="http://schemas.openxmlformats.org/officeDocument/2006/relationships/image" Target="../media/image25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7.png"/><Relationship Id="rId11" Type="http://schemas.openxmlformats.org/officeDocument/2006/relationships/image" Target="../media/image8.png"/><Relationship Id="rId5" Type="http://schemas.openxmlformats.org/officeDocument/2006/relationships/image" Target="../media/image176.png"/><Relationship Id="rId10" Type="http://schemas.openxmlformats.org/officeDocument/2006/relationships/image" Target="../media/image24.svg"/><Relationship Id="rId4" Type="http://schemas.openxmlformats.org/officeDocument/2006/relationships/image" Target="../media/image175.png"/><Relationship Id="rId9" Type="http://schemas.openxmlformats.org/officeDocument/2006/relationships/image" Target="../media/image2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9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7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7.png"/><Relationship Id="rId4" Type="http://schemas.openxmlformats.org/officeDocument/2006/relationships/image" Target="../media/image11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3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6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3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4.pn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png"/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8.png"/><Relationship Id="rId4" Type="http://schemas.openxmlformats.org/officeDocument/2006/relationships/image" Target="../media/image187.png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13" Type="http://schemas.openxmlformats.org/officeDocument/2006/relationships/image" Target="../media/image152.png"/><Relationship Id="rId18" Type="http://schemas.openxmlformats.org/officeDocument/2006/relationships/image" Target="../media/image139.png"/><Relationship Id="rId3" Type="http://schemas.openxmlformats.org/officeDocument/2006/relationships/image" Target="../media/image141.png"/><Relationship Id="rId7" Type="http://schemas.openxmlformats.org/officeDocument/2006/relationships/image" Target="../media/image137.png"/><Relationship Id="rId12" Type="http://schemas.openxmlformats.org/officeDocument/2006/relationships/image" Target="../media/image147.png"/><Relationship Id="rId17" Type="http://schemas.openxmlformats.org/officeDocument/2006/relationships/image" Target="../media/image159.png"/><Relationship Id="rId2" Type="http://schemas.openxmlformats.org/officeDocument/2006/relationships/notesSlide" Target="../notesSlides/notesSlide70.xml"/><Relationship Id="rId16" Type="http://schemas.openxmlformats.org/officeDocument/2006/relationships/image" Target="../media/image158.png"/><Relationship Id="rId20" Type="http://schemas.openxmlformats.org/officeDocument/2006/relationships/image" Target="../media/image19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4.png"/><Relationship Id="rId11" Type="http://schemas.openxmlformats.org/officeDocument/2006/relationships/image" Target="../media/image146.png"/><Relationship Id="rId5" Type="http://schemas.openxmlformats.org/officeDocument/2006/relationships/image" Target="../media/image143.png"/><Relationship Id="rId15" Type="http://schemas.openxmlformats.org/officeDocument/2006/relationships/image" Target="../media/image157.png"/><Relationship Id="rId10" Type="http://schemas.openxmlformats.org/officeDocument/2006/relationships/image" Target="../media/image151.png"/><Relationship Id="rId19" Type="http://schemas.openxmlformats.org/officeDocument/2006/relationships/image" Target="../media/image160.png"/><Relationship Id="rId4" Type="http://schemas.openxmlformats.org/officeDocument/2006/relationships/image" Target="../media/image142.png"/><Relationship Id="rId9" Type="http://schemas.openxmlformats.org/officeDocument/2006/relationships/image" Target="../media/image150.png"/><Relationship Id="rId14" Type="http://schemas.openxmlformats.org/officeDocument/2006/relationships/image" Target="../media/image153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3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3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 txBox="1">
            <a:spLocks noGrp="1"/>
          </p:cNvSpPr>
          <p:nvPr>
            <p:ph type="ctrTitle"/>
          </p:nvPr>
        </p:nvSpPr>
        <p:spPr>
          <a:xfrm>
            <a:off x="378477" y="1361204"/>
            <a:ext cx="8387046" cy="102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n-US" sz="3600" dirty="0"/>
              <a:t>Distributed Machine Learning </a:t>
            </a:r>
            <a:br>
              <a:rPr lang="en-US" sz="3600" dirty="0"/>
            </a:br>
            <a:r>
              <a:rPr lang="en-US" sz="3600" dirty="0"/>
              <a:t>in Heterogeneous Edge Networks</a:t>
            </a:r>
            <a:endParaRPr lang="en-US" sz="3600" dirty="0">
              <a:solidFill>
                <a:srgbClr val="073763"/>
              </a:solidFill>
            </a:endParaRPr>
          </a:p>
        </p:txBody>
      </p:sp>
      <p:sp>
        <p:nvSpPr>
          <p:cNvPr id="103" name="Google Shape;103;p19"/>
          <p:cNvSpPr txBox="1">
            <a:spLocks noGrp="1"/>
          </p:cNvSpPr>
          <p:nvPr>
            <p:ph type="subTitle" idx="1"/>
          </p:nvPr>
        </p:nvSpPr>
        <p:spPr>
          <a:xfrm>
            <a:off x="2067554" y="2226268"/>
            <a:ext cx="5008892" cy="189198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000000"/>
                </a:solidFill>
                <a:latin typeface="PT Sans Narrow"/>
              </a:rPr>
              <a:t>Mahmoud Sajjadi</a:t>
            </a:r>
          </a:p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000000"/>
                </a:solidFill>
                <a:latin typeface="PT Sans Narrow"/>
              </a:rPr>
              <a:t>Advisor: Dr. Lei Yang</a:t>
            </a:r>
          </a:p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000000"/>
                </a:solidFill>
                <a:latin typeface="PT Sans Narrow"/>
              </a:rPr>
              <a:t>Committee members: Dr. Lei Yang (Chair), Dr. Feng Yan,</a:t>
            </a:r>
            <a:br>
              <a:rPr lang="en-US" sz="2000" b="1">
                <a:solidFill>
                  <a:srgbClr val="000000"/>
                </a:solidFill>
                <a:latin typeface="PT Sans Narrow"/>
              </a:rPr>
            </a:br>
            <a:r>
              <a:rPr lang="en-US" sz="2000" b="1">
                <a:solidFill>
                  <a:srgbClr val="000000"/>
                </a:solidFill>
                <a:latin typeface="PT Sans Narrow"/>
              </a:rPr>
              <a:t> Dr. Ping Liu, Dr. Rui Hu, Dr. Hao Xu</a:t>
            </a:r>
          </a:p>
        </p:txBody>
      </p:sp>
      <p:pic>
        <p:nvPicPr>
          <p:cNvPr id="2" name="Picture 4" descr="“unr”的图片搜索结果">
            <a:extLst>
              <a:ext uri="{FF2B5EF4-FFF2-40B4-BE49-F238E27FC236}">
                <a16:creationId xmlns:a16="http://schemas.microsoft.com/office/drawing/2014/main" id="{1DB1C67A-E56C-510C-B033-BB502F805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1608048" y="4178958"/>
            <a:ext cx="576780" cy="57678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2638C29-2CC5-A290-8A18-D17F4AF276AB}"/>
              </a:ext>
            </a:extLst>
          </p:cNvPr>
          <p:cNvSpPr txBox="1"/>
          <p:nvPr/>
        </p:nvSpPr>
        <p:spPr>
          <a:xfrm>
            <a:off x="2444599" y="4205738"/>
            <a:ext cx="46829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b="1">
                <a:solidFill>
                  <a:srgbClr val="073763"/>
                </a:solidFill>
                <a:highlight>
                  <a:srgbClr val="FFFFFF"/>
                </a:highlight>
                <a:latin typeface="PT Sans Narrow" panose="020B0506020203020204" pitchFamily="34" charset="0"/>
                <a:sym typeface="PT Sans Narrow"/>
              </a:rPr>
              <a:t>Computer Science and Engineering</a:t>
            </a:r>
          </a:p>
          <a:p>
            <a:pPr algn="ctr" fontAlgn="base"/>
            <a:r>
              <a:rPr lang="en-US" b="1">
                <a:solidFill>
                  <a:srgbClr val="073763"/>
                </a:solidFill>
                <a:highlight>
                  <a:srgbClr val="FFFFFF"/>
                </a:highlight>
                <a:latin typeface="PT Sans Narrow" panose="020B0506020203020204" pitchFamily="34" charset="0"/>
                <a:sym typeface="PT Sans Narrow"/>
              </a:rPr>
              <a:t> University of Nevada, Reno</a:t>
            </a:r>
          </a:p>
        </p:txBody>
      </p:sp>
    </p:spTree>
    <p:extLst>
      <p:ext uri="{BB962C8B-B14F-4D97-AF65-F5344CB8AC3E}">
        <p14:creationId xmlns:p14="http://schemas.microsoft.com/office/powerpoint/2010/main" val="1192871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99BA2-656E-FDBC-8774-E763606C4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Centralized Machine Learning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FC606153-1B81-07B7-88C5-B4170DFD33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888" y="2175947"/>
            <a:ext cx="1305425" cy="130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2417CBA-4DDF-6DAE-65B8-B513A815910C}"/>
              </a:ext>
            </a:extLst>
          </p:cNvPr>
          <p:cNvCxnSpPr>
            <a:cxnSpLocks/>
            <a:stCxn id="5122" idx="3"/>
          </p:cNvCxnSpPr>
          <p:nvPr/>
        </p:nvCxnSpPr>
        <p:spPr>
          <a:xfrm flipV="1">
            <a:off x="1978313" y="2828659"/>
            <a:ext cx="3962364" cy="1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58C1B44-5596-8350-4FFE-FC2667EC8112}"/>
              </a:ext>
            </a:extLst>
          </p:cNvPr>
          <p:cNvSpPr/>
          <p:nvPr/>
        </p:nvSpPr>
        <p:spPr>
          <a:xfrm>
            <a:off x="2652366" y="2994095"/>
            <a:ext cx="1754093" cy="707400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Security / privacy issues</a:t>
            </a: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D3DB1766-A94D-3866-F3FA-DAF6AA8EFB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3619" y="2316812"/>
            <a:ext cx="962290" cy="962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7EEA4E66-E577-1F4F-56A2-DBDF1651CCE7}"/>
              </a:ext>
            </a:extLst>
          </p:cNvPr>
          <p:cNvSpPr/>
          <p:nvPr/>
        </p:nvSpPr>
        <p:spPr>
          <a:xfrm>
            <a:off x="2652366" y="1805137"/>
            <a:ext cx="1754093" cy="819711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 communication demand 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7C6280B4-101C-5DBD-3F77-EC8A50187903}"/>
              </a:ext>
            </a:extLst>
          </p:cNvPr>
          <p:cNvSpPr/>
          <p:nvPr/>
        </p:nvSpPr>
        <p:spPr>
          <a:xfrm>
            <a:off x="7228827" y="1171169"/>
            <a:ext cx="2070185" cy="707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Computer vision</a:t>
            </a:r>
          </a:p>
        </p:txBody>
      </p:sp>
      <p:pic>
        <p:nvPicPr>
          <p:cNvPr id="5128" name="Picture 8" descr="Visión por Computador: Algorithm Applications and Visual Representations |  AI Art Generator | Easy-Peasy.AI">
            <a:extLst>
              <a:ext uri="{FF2B5EF4-FFF2-40B4-BE49-F238E27FC236}">
                <a16:creationId xmlns:a16="http://schemas.microsoft.com/office/drawing/2014/main" id="{4ECE2C6F-1CFC-BD20-44F7-1324580EB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7109" y="350643"/>
            <a:ext cx="1026729" cy="1026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What is Natural Language Processing? - Seobility Wiki">
            <a:extLst>
              <a:ext uri="{FF2B5EF4-FFF2-40B4-BE49-F238E27FC236}">
                <a16:creationId xmlns:a16="http://schemas.microsoft.com/office/drawing/2014/main" id="{EAC7E95E-7D07-E86B-CA65-B95A336B3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4159" y="1715004"/>
            <a:ext cx="1220076" cy="921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0" name="Rectangle: Rounded Corners 5119">
            <a:extLst>
              <a:ext uri="{FF2B5EF4-FFF2-40B4-BE49-F238E27FC236}">
                <a16:creationId xmlns:a16="http://schemas.microsoft.com/office/drawing/2014/main" id="{E6B70644-3C28-882E-67E2-0DE2927AE1C6}"/>
              </a:ext>
            </a:extLst>
          </p:cNvPr>
          <p:cNvSpPr/>
          <p:nvPr/>
        </p:nvSpPr>
        <p:spPr>
          <a:xfrm>
            <a:off x="7269901" y="2658429"/>
            <a:ext cx="2008591" cy="707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Natural Language Processing (NLP)</a:t>
            </a:r>
          </a:p>
        </p:txBody>
      </p:sp>
      <p:pic>
        <p:nvPicPr>
          <p:cNvPr id="5132" name="Picture 12" descr="Unleashing the Power of Speech Recognition: Current Best Practices | by  Jesús Cantú | Medium">
            <a:extLst>
              <a:ext uri="{FF2B5EF4-FFF2-40B4-BE49-F238E27FC236}">
                <a16:creationId xmlns:a16="http://schemas.microsoft.com/office/drawing/2014/main" id="{BD0222F1-97DA-2113-9C47-D035E7AA65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1007" y="3422351"/>
            <a:ext cx="1589128" cy="794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1" name="Rectangle: Rounded Corners 5120">
            <a:extLst>
              <a:ext uri="{FF2B5EF4-FFF2-40B4-BE49-F238E27FC236}">
                <a16:creationId xmlns:a16="http://schemas.microsoft.com/office/drawing/2014/main" id="{F752A4BE-BFE6-6050-F1A2-984637C627C3}"/>
              </a:ext>
            </a:extLst>
          </p:cNvPr>
          <p:cNvSpPr/>
          <p:nvPr/>
        </p:nvSpPr>
        <p:spPr>
          <a:xfrm>
            <a:off x="7426168" y="4216915"/>
            <a:ext cx="1648610" cy="707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Speech processing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2E9BF2-C8C2-1BB2-53AF-AE7B0B45CDD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211DD1A-7D27-C822-19F6-E7A6C5FA2A26}"/>
              </a:ext>
            </a:extLst>
          </p:cNvPr>
          <p:cNvGrpSpPr/>
          <p:nvPr/>
        </p:nvGrpSpPr>
        <p:grpSpPr>
          <a:xfrm>
            <a:off x="5971626" y="2550042"/>
            <a:ext cx="1414351" cy="557233"/>
            <a:chOff x="520700" y="1066800"/>
            <a:chExt cx="685800" cy="3048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5538C64-22B2-23A7-B548-FB54A00E349F}"/>
                </a:ext>
              </a:extLst>
            </p:cNvPr>
            <p:cNvSpPr/>
            <p:nvPr/>
          </p:nvSpPr>
          <p:spPr>
            <a:xfrm>
              <a:off x="520700" y="1066800"/>
              <a:ext cx="685800" cy="3048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A275E35-6C88-1BFD-D206-4063E5682AAB}"/>
                </a:ext>
              </a:extLst>
            </p:cNvPr>
            <p:cNvSpPr/>
            <p:nvPr/>
          </p:nvSpPr>
          <p:spPr>
            <a:xfrm>
              <a:off x="596900" y="1104900"/>
              <a:ext cx="76200" cy="228600"/>
            </a:xfrm>
            <a:prstGeom prst="rect">
              <a:avLst/>
            </a:prstGeom>
            <a:solidFill>
              <a:srgbClr val="1F497D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EF3C761-CB50-F7ED-AFCD-0DB47D922770}"/>
                </a:ext>
              </a:extLst>
            </p:cNvPr>
            <p:cNvSpPr/>
            <p:nvPr/>
          </p:nvSpPr>
          <p:spPr>
            <a:xfrm>
              <a:off x="748748" y="1104900"/>
              <a:ext cx="76200" cy="228600"/>
            </a:xfrm>
            <a:prstGeom prst="rect">
              <a:avLst/>
            </a:prstGeom>
            <a:solidFill>
              <a:srgbClr val="F79646">
                <a:lumMod val="75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5BBE09B-24C5-5B75-89B2-7D7E984EF515}"/>
                </a:ext>
              </a:extLst>
            </p:cNvPr>
            <p:cNvSpPr/>
            <p:nvPr/>
          </p:nvSpPr>
          <p:spPr>
            <a:xfrm>
              <a:off x="902252" y="1104900"/>
              <a:ext cx="76200" cy="228600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C58414F-8743-65F1-E64F-AF2D553C3056}"/>
                </a:ext>
              </a:extLst>
            </p:cNvPr>
            <p:cNvSpPr/>
            <p:nvPr/>
          </p:nvSpPr>
          <p:spPr>
            <a:xfrm>
              <a:off x="1054100" y="1104900"/>
              <a:ext cx="76200" cy="228600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0" name="Picture 4">
            <a:extLst>
              <a:ext uri="{FF2B5EF4-FFF2-40B4-BE49-F238E27FC236}">
                <a16:creationId xmlns:a16="http://schemas.microsoft.com/office/drawing/2014/main" id="{64CA6F78-9502-57E4-8DB7-64D92CCB6B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3069" y="3236880"/>
            <a:ext cx="707400" cy="70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6F6A6EE-B256-98A5-04BA-5A7C34C04328}"/>
              </a:ext>
            </a:extLst>
          </p:cNvPr>
          <p:cNvSpPr/>
          <p:nvPr/>
        </p:nvSpPr>
        <p:spPr>
          <a:xfrm>
            <a:off x="6148173" y="3795268"/>
            <a:ext cx="978104" cy="5572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Server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1AD9F65A-01E6-502A-04D9-89A5D678B41B}"/>
              </a:ext>
            </a:extLst>
          </p:cNvPr>
          <p:cNvSpPr/>
          <p:nvPr/>
        </p:nvSpPr>
        <p:spPr>
          <a:xfrm>
            <a:off x="836548" y="3471326"/>
            <a:ext cx="978104" cy="5572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</a:t>
            </a:r>
          </a:p>
        </p:txBody>
      </p:sp>
    </p:spTree>
    <p:extLst>
      <p:ext uri="{BB962C8B-B14F-4D97-AF65-F5344CB8AC3E}">
        <p14:creationId xmlns:p14="http://schemas.microsoft.com/office/powerpoint/2010/main" val="1609007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99BA2-656E-FDBC-8774-E763606C4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Centralized Federated Learning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2417CBA-4DDF-6DAE-65B8-B513A815910C}"/>
              </a:ext>
            </a:extLst>
          </p:cNvPr>
          <p:cNvCxnSpPr>
            <a:cxnSpLocks/>
          </p:cNvCxnSpPr>
          <p:nvPr/>
        </p:nvCxnSpPr>
        <p:spPr>
          <a:xfrm>
            <a:off x="4368923" y="1446517"/>
            <a:ext cx="2898136" cy="1322532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6FD3BB6-1B20-6927-4A7E-3948D4AB43A6}"/>
              </a:ext>
            </a:extLst>
          </p:cNvPr>
          <p:cNvCxnSpPr>
            <a:cxnSpLocks/>
          </p:cNvCxnSpPr>
          <p:nvPr/>
        </p:nvCxnSpPr>
        <p:spPr>
          <a:xfrm>
            <a:off x="4368923" y="2769049"/>
            <a:ext cx="2898136" cy="0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20E0B44-38BC-031F-2DA8-13A36361DE4B}"/>
              </a:ext>
            </a:extLst>
          </p:cNvPr>
          <p:cNvCxnSpPr>
            <a:cxnSpLocks/>
          </p:cNvCxnSpPr>
          <p:nvPr/>
        </p:nvCxnSpPr>
        <p:spPr>
          <a:xfrm flipV="1">
            <a:off x="4368923" y="2769049"/>
            <a:ext cx="2898136" cy="1516117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BD7FE89-3C0D-BD0C-7D16-53F7BE8A1177}"/>
              </a:ext>
            </a:extLst>
          </p:cNvPr>
          <p:cNvCxnSpPr>
            <a:cxnSpLocks/>
          </p:cNvCxnSpPr>
          <p:nvPr/>
        </p:nvCxnSpPr>
        <p:spPr>
          <a:xfrm flipH="1" flipV="1">
            <a:off x="4368922" y="1311385"/>
            <a:ext cx="2898137" cy="1340296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7A45F5E-6BDE-2A45-09AB-05EDDE75B07D}"/>
              </a:ext>
            </a:extLst>
          </p:cNvPr>
          <p:cNvCxnSpPr>
            <a:cxnSpLocks/>
          </p:cNvCxnSpPr>
          <p:nvPr/>
        </p:nvCxnSpPr>
        <p:spPr>
          <a:xfrm flipH="1">
            <a:off x="4368923" y="2883022"/>
            <a:ext cx="2898136" cy="1537276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DA8EE0AF-E766-CDF7-3212-BD7BD7E94593}"/>
              </a:ext>
            </a:extLst>
          </p:cNvPr>
          <p:cNvCxnSpPr>
            <a:cxnSpLocks/>
          </p:cNvCxnSpPr>
          <p:nvPr/>
        </p:nvCxnSpPr>
        <p:spPr>
          <a:xfrm flipH="1">
            <a:off x="4368922" y="2883021"/>
            <a:ext cx="2898137" cy="2116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CAAAB0AD-81F3-9254-7A3D-D7D766F90ED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F56821F-5CA9-2676-7226-A29CBD0677AB}"/>
              </a:ext>
            </a:extLst>
          </p:cNvPr>
          <p:cNvGrpSpPr/>
          <p:nvPr/>
        </p:nvGrpSpPr>
        <p:grpSpPr>
          <a:xfrm>
            <a:off x="7288656" y="2523419"/>
            <a:ext cx="1183802" cy="466400"/>
            <a:chOff x="520700" y="1066800"/>
            <a:chExt cx="685800" cy="3048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F6BFD02-55CA-9930-8F78-90E9DCE485CB}"/>
                </a:ext>
              </a:extLst>
            </p:cNvPr>
            <p:cNvSpPr/>
            <p:nvPr/>
          </p:nvSpPr>
          <p:spPr>
            <a:xfrm>
              <a:off x="520700" y="1066800"/>
              <a:ext cx="685800" cy="3048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85199D0-93F9-A643-B9A3-B0BB2BAE2188}"/>
                </a:ext>
              </a:extLst>
            </p:cNvPr>
            <p:cNvSpPr/>
            <p:nvPr/>
          </p:nvSpPr>
          <p:spPr>
            <a:xfrm>
              <a:off x="596900" y="1104900"/>
              <a:ext cx="76200" cy="228600"/>
            </a:xfrm>
            <a:prstGeom prst="rect">
              <a:avLst/>
            </a:prstGeom>
            <a:solidFill>
              <a:srgbClr val="1F497D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BD15A6D1-09D0-EEE2-EA5E-7557DD72EC5B}"/>
                </a:ext>
              </a:extLst>
            </p:cNvPr>
            <p:cNvSpPr/>
            <p:nvPr/>
          </p:nvSpPr>
          <p:spPr>
            <a:xfrm>
              <a:off x="748748" y="1104900"/>
              <a:ext cx="76200" cy="228600"/>
            </a:xfrm>
            <a:prstGeom prst="rect">
              <a:avLst/>
            </a:prstGeom>
            <a:solidFill>
              <a:srgbClr val="F79646">
                <a:lumMod val="75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448FD28-3749-A1B9-0E59-F4DA0DFD70A6}"/>
                </a:ext>
              </a:extLst>
            </p:cNvPr>
            <p:cNvSpPr/>
            <p:nvPr/>
          </p:nvSpPr>
          <p:spPr>
            <a:xfrm>
              <a:off x="902252" y="1104900"/>
              <a:ext cx="76200" cy="228600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855DCDB3-3D2A-A6E2-D8CC-01EE32B45211}"/>
                </a:ext>
              </a:extLst>
            </p:cNvPr>
            <p:cNvSpPr/>
            <p:nvPr/>
          </p:nvSpPr>
          <p:spPr>
            <a:xfrm>
              <a:off x="1054100" y="1104900"/>
              <a:ext cx="76200" cy="228600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048" name="Group 2047">
            <a:extLst>
              <a:ext uri="{FF2B5EF4-FFF2-40B4-BE49-F238E27FC236}">
                <a16:creationId xmlns:a16="http://schemas.microsoft.com/office/drawing/2014/main" id="{6586E758-D04F-F318-1FF5-2A19D2F924AF}"/>
              </a:ext>
            </a:extLst>
          </p:cNvPr>
          <p:cNvGrpSpPr/>
          <p:nvPr/>
        </p:nvGrpSpPr>
        <p:grpSpPr>
          <a:xfrm>
            <a:off x="3625275" y="1235717"/>
            <a:ext cx="677154" cy="266789"/>
            <a:chOff x="520700" y="1066800"/>
            <a:chExt cx="685800" cy="304800"/>
          </a:xfrm>
        </p:grpSpPr>
        <p:sp>
          <p:nvSpPr>
            <p:cNvPr id="2049" name="Rectangle 2048">
              <a:extLst>
                <a:ext uri="{FF2B5EF4-FFF2-40B4-BE49-F238E27FC236}">
                  <a16:creationId xmlns:a16="http://schemas.microsoft.com/office/drawing/2014/main" id="{E513CE42-45DD-8A6E-97E1-19CF690F90DF}"/>
                </a:ext>
              </a:extLst>
            </p:cNvPr>
            <p:cNvSpPr/>
            <p:nvPr/>
          </p:nvSpPr>
          <p:spPr>
            <a:xfrm>
              <a:off x="520700" y="1066800"/>
              <a:ext cx="685800" cy="3048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51" name="Rectangle 2050">
              <a:extLst>
                <a:ext uri="{FF2B5EF4-FFF2-40B4-BE49-F238E27FC236}">
                  <a16:creationId xmlns:a16="http://schemas.microsoft.com/office/drawing/2014/main" id="{3F7869B1-12B1-A621-74A4-700F53FBD5CB}"/>
                </a:ext>
              </a:extLst>
            </p:cNvPr>
            <p:cNvSpPr/>
            <p:nvPr/>
          </p:nvSpPr>
          <p:spPr>
            <a:xfrm>
              <a:off x="596900" y="1104900"/>
              <a:ext cx="76200" cy="228600"/>
            </a:xfrm>
            <a:prstGeom prst="rect">
              <a:avLst/>
            </a:prstGeom>
            <a:solidFill>
              <a:srgbClr val="1F497D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55" name="Rectangle 2054">
              <a:extLst>
                <a:ext uri="{FF2B5EF4-FFF2-40B4-BE49-F238E27FC236}">
                  <a16:creationId xmlns:a16="http://schemas.microsoft.com/office/drawing/2014/main" id="{6B7A35A6-AAF3-2E16-C4A1-C0FB6B4188F1}"/>
                </a:ext>
              </a:extLst>
            </p:cNvPr>
            <p:cNvSpPr/>
            <p:nvPr/>
          </p:nvSpPr>
          <p:spPr>
            <a:xfrm>
              <a:off x="748748" y="1104900"/>
              <a:ext cx="76200" cy="228600"/>
            </a:xfrm>
            <a:prstGeom prst="rect">
              <a:avLst/>
            </a:prstGeom>
            <a:solidFill>
              <a:srgbClr val="F79646">
                <a:lumMod val="75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57" name="Rectangle 2056">
              <a:extLst>
                <a:ext uri="{FF2B5EF4-FFF2-40B4-BE49-F238E27FC236}">
                  <a16:creationId xmlns:a16="http://schemas.microsoft.com/office/drawing/2014/main" id="{C2FE1DBA-9C92-848C-002D-6F84D8C0E5B6}"/>
                </a:ext>
              </a:extLst>
            </p:cNvPr>
            <p:cNvSpPr/>
            <p:nvPr/>
          </p:nvSpPr>
          <p:spPr>
            <a:xfrm>
              <a:off x="902252" y="1104900"/>
              <a:ext cx="76200" cy="228600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59" name="Rectangle 2058">
              <a:extLst>
                <a:ext uri="{FF2B5EF4-FFF2-40B4-BE49-F238E27FC236}">
                  <a16:creationId xmlns:a16="http://schemas.microsoft.com/office/drawing/2014/main" id="{E9D3FC06-94C8-D2A2-1318-742FC56764D5}"/>
                </a:ext>
              </a:extLst>
            </p:cNvPr>
            <p:cNvSpPr/>
            <p:nvPr/>
          </p:nvSpPr>
          <p:spPr>
            <a:xfrm>
              <a:off x="1054100" y="1104900"/>
              <a:ext cx="76200" cy="228600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061" name="Group 2060">
            <a:extLst>
              <a:ext uri="{FF2B5EF4-FFF2-40B4-BE49-F238E27FC236}">
                <a16:creationId xmlns:a16="http://schemas.microsoft.com/office/drawing/2014/main" id="{938C2F1A-5F47-960B-609C-0D358D513170}"/>
              </a:ext>
            </a:extLst>
          </p:cNvPr>
          <p:cNvGrpSpPr/>
          <p:nvPr/>
        </p:nvGrpSpPr>
        <p:grpSpPr>
          <a:xfrm>
            <a:off x="3584846" y="2706772"/>
            <a:ext cx="677154" cy="266789"/>
            <a:chOff x="520700" y="1066800"/>
            <a:chExt cx="685800" cy="304800"/>
          </a:xfrm>
        </p:grpSpPr>
        <p:sp>
          <p:nvSpPr>
            <p:cNvPr id="2063" name="Rectangle 2062">
              <a:extLst>
                <a:ext uri="{FF2B5EF4-FFF2-40B4-BE49-F238E27FC236}">
                  <a16:creationId xmlns:a16="http://schemas.microsoft.com/office/drawing/2014/main" id="{A00B96AA-BBC8-0621-5AB8-CEFC306A7C58}"/>
                </a:ext>
              </a:extLst>
            </p:cNvPr>
            <p:cNvSpPr/>
            <p:nvPr/>
          </p:nvSpPr>
          <p:spPr>
            <a:xfrm>
              <a:off x="520700" y="1066800"/>
              <a:ext cx="685800" cy="3048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65" name="Rectangle 2064">
              <a:extLst>
                <a:ext uri="{FF2B5EF4-FFF2-40B4-BE49-F238E27FC236}">
                  <a16:creationId xmlns:a16="http://schemas.microsoft.com/office/drawing/2014/main" id="{34A847DE-2682-5042-5B94-04A444950A34}"/>
                </a:ext>
              </a:extLst>
            </p:cNvPr>
            <p:cNvSpPr/>
            <p:nvPr/>
          </p:nvSpPr>
          <p:spPr>
            <a:xfrm>
              <a:off x="596900" y="1104900"/>
              <a:ext cx="76200" cy="228600"/>
            </a:xfrm>
            <a:prstGeom prst="rect">
              <a:avLst/>
            </a:prstGeom>
            <a:solidFill>
              <a:srgbClr val="1F497D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66" name="Rectangle 2065">
              <a:extLst>
                <a:ext uri="{FF2B5EF4-FFF2-40B4-BE49-F238E27FC236}">
                  <a16:creationId xmlns:a16="http://schemas.microsoft.com/office/drawing/2014/main" id="{CB74ED9F-D74D-7DDB-8BF9-35FE6E3623DC}"/>
                </a:ext>
              </a:extLst>
            </p:cNvPr>
            <p:cNvSpPr/>
            <p:nvPr/>
          </p:nvSpPr>
          <p:spPr>
            <a:xfrm>
              <a:off x="748748" y="1104900"/>
              <a:ext cx="76200" cy="228600"/>
            </a:xfrm>
            <a:prstGeom prst="rect">
              <a:avLst/>
            </a:prstGeom>
            <a:solidFill>
              <a:srgbClr val="F79646">
                <a:lumMod val="75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67" name="Rectangle 2066">
              <a:extLst>
                <a:ext uri="{FF2B5EF4-FFF2-40B4-BE49-F238E27FC236}">
                  <a16:creationId xmlns:a16="http://schemas.microsoft.com/office/drawing/2014/main" id="{C76B1E69-7FDD-71FC-B272-5B047B5F3648}"/>
                </a:ext>
              </a:extLst>
            </p:cNvPr>
            <p:cNvSpPr/>
            <p:nvPr/>
          </p:nvSpPr>
          <p:spPr>
            <a:xfrm>
              <a:off x="902252" y="1104900"/>
              <a:ext cx="76200" cy="228600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68" name="Rectangle 2067">
              <a:extLst>
                <a:ext uri="{FF2B5EF4-FFF2-40B4-BE49-F238E27FC236}">
                  <a16:creationId xmlns:a16="http://schemas.microsoft.com/office/drawing/2014/main" id="{9F1EB69A-CF81-591C-0920-0E7C2680AB35}"/>
                </a:ext>
              </a:extLst>
            </p:cNvPr>
            <p:cNvSpPr/>
            <p:nvPr/>
          </p:nvSpPr>
          <p:spPr>
            <a:xfrm>
              <a:off x="1054100" y="1104900"/>
              <a:ext cx="76200" cy="228600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069" name="Group 2068">
            <a:extLst>
              <a:ext uri="{FF2B5EF4-FFF2-40B4-BE49-F238E27FC236}">
                <a16:creationId xmlns:a16="http://schemas.microsoft.com/office/drawing/2014/main" id="{989C7E2B-EB19-CEB9-E86E-9AC717D8C693}"/>
              </a:ext>
            </a:extLst>
          </p:cNvPr>
          <p:cNvGrpSpPr/>
          <p:nvPr/>
        </p:nvGrpSpPr>
        <p:grpSpPr>
          <a:xfrm>
            <a:off x="3584846" y="4234032"/>
            <a:ext cx="677154" cy="266789"/>
            <a:chOff x="520700" y="1066800"/>
            <a:chExt cx="685800" cy="304800"/>
          </a:xfrm>
        </p:grpSpPr>
        <p:sp>
          <p:nvSpPr>
            <p:cNvPr id="2070" name="Rectangle 2069">
              <a:extLst>
                <a:ext uri="{FF2B5EF4-FFF2-40B4-BE49-F238E27FC236}">
                  <a16:creationId xmlns:a16="http://schemas.microsoft.com/office/drawing/2014/main" id="{D99D6E67-80C3-B431-A40C-ED44A52F1596}"/>
                </a:ext>
              </a:extLst>
            </p:cNvPr>
            <p:cNvSpPr/>
            <p:nvPr/>
          </p:nvSpPr>
          <p:spPr>
            <a:xfrm>
              <a:off x="520700" y="1066800"/>
              <a:ext cx="685800" cy="3048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71" name="Rectangle 2070">
              <a:extLst>
                <a:ext uri="{FF2B5EF4-FFF2-40B4-BE49-F238E27FC236}">
                  <a16:creationId xmlns:a16="http://schemas.microsoft.com/office/drawing/2014/main" id="{AE374FA1-47DD-BCCD-73F6-4DC80BD67466}"/>
                </a:ext>
              </a:extLst>
            </p:cNvPr>
            <p:cNvSpPr/>
            <p:nvPr/>
          </p:nvSpPr>
          <p:spPr>
            <a:xfrm>
              <a:off x="596900" y="1104900"/>
              <a:ext cx="76200" cy="228600"/>
            </a:xfrm>
            <a:prstGeom prst="rect">
              <a:avLst/>
            </a:prstGeom>
            <a:solidFill>
              <a:srgbClr val="1F497D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72" name="Rectangle 2071">
              <a:extLst>
                <a:ext uri="{FF2B5EF4-FFF2-40B4-BE49-F238E27FC236}">
                  <a16:creationId xmlns:a16="http://schemas.microsoft.com/office/drawing/2014/main" id="{5C09F987-BD6A-5AE6-C6A7-E23100163083}"/>
                </a:ext>
              </a:extLst>
            </p:cNvPr>
            <p:cNvSpPr/>
            <p:nvPr/>
          </p:nvSpPr>
          <p:spPr>
            <a:xfrm>
              <a:off x="748748" y="1104900"/>
              <a:ext cx="76200" cy="228600"/>
            </a:xfrm>
            <a:prstGeom prst="rect">
              <a:avLst/>
            </a:prstGeom>
            <a:solidFill>
              <a:srgbClr val="F79646">
                <a:lumMod val="75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73" name="Rectangle 2072">
              <a:extLst>
                <a:ext uri="{FF2B5EF4-FFF2-40B4-BE49-F238E27FC236}">
                  <a16:creationId xmlns:a16="http://schemas.microsoft.com/office/drawing/2014/main" id="{0016DB35-75EE-5DD2-42AD-A60474D10B27}"/>
                </a:ext>
              </a:extLst>
            </p:cNvPr>
            <p:cNvSpPr/>
            <p:nvPr/>
          </p:nvSpPr>
          <p:spPr>
            <a:xfrm>
              <a:off x="902252" y="1104900"/>
              <a:ext cx="76200" cy="228600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74" name="Rectangle 2073">
              <a:extLst>
                <a:ext uri="{FF2B5EF4-FFF2-40B4-BE49-F238E27FC236}">
                  <a16:creationId xmlns:a16="http://schemas.microsoft.com/office/drawing/2014/main" id="{637BF982-7588-12D7-6D8B-C0E15C9D2E62}"/>
                </a:ext>
              </a:extLst>
            </p:cNvPr>
            <p:cNvSpPr/>
            <p:nvPr/>
          </p:nvSpPr>
          <p:spPr>
            <a:xfrm>
              <a:off x="1054100" y="1104900"/>
              <a:ext cx="76200" cy="228600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7" name="Picture 4">
            <a:extLst>
              <a:ext uri="{FF2B5EF4-FFF2-40B4-BE49-F238E27FC236}">
                <a16:creationId xmlns:a16="http://schemas.microsoft.com/office/drawing/2014/main" id="{B6A96465-35CE-72CC-0853-1B6AD4D611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6575" y="3051776"/>
            <a:ext cx="707400" cy="70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9A88102-0C20-E27A-6F01-CB7BEE52C573}"/>
              </a:ext>
            </a:extLst>
          </p:cNvPr>
          <p:cNvSpPr/>
          <p:nvPr/>
        </p:nvSpPr>
        <p:spPr>
          <a:xfrm>
            <a:off x="7451679" y="3610164"/>
            <a:ext cx="978104" cy="5572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Server</a:t>
            </a:r>
            <a:endParaRPr lang="en-US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4" name="Picture 2">
            <a:extLst>
              <a:ext uri="{FF2B5EF4-FFF2-40B4-BE49-F238E27FC236}">
                <a16:creationId xmlns:a16="http://schemas.microsoft.com/office/drawing/2014/main" id="{A679CFFC-F298-44FF-8CE3-1BF370DC4C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888" y="2175947"/>
            <a:ext cx="1305425" cy="130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72963EF1-5C32-40F8-8B55-AE0E462A23C0}"/>
              </a:ext>
            </a:extLst>
          </p:cNvPr>
          <p:cNvCxnSpPr>
            <a:cxnSpLocks/>
          </p:cNvCxnSpPr>
          <p:nvPr/>
        </p:nvCxnSpPr>
        <p:spPr>
          <a:xfrm flipV="1">
            <a:off x="1978313" y="2828660"/>
            <a:ext cx="5288746" cy="1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Picture 2" descr="cell-phone-call-icon-04-256 - The Greater Kanawha Valley Foundation">
            <a:extLst>
              <a:ext uri="{FF2B5EF4-FFF2-40B4-BE49-F238E27FC236}">
                <a16:creationId xmlns:a16="http://schemas.microsoft.com/office/drawing/2014/main" id="{1AA8F9AC-E935-4945-A934-75A082C3F7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7467" y="4151416"/>
            <a:ext cx="434459" cy="434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10">
            <a:extLst>
              <a:ext uri="{FF2B5EF4-FFF2-40B4-BE49-F238E27FC236}">
                <a16:creationId xmlns:a16="http://schemas.microsoft.com/office/drawing/2014/main" id="{7DB6D3F7-F152-4CD6-A6FF-2987F16578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618" y="4090037"/>
            <a:ext cx="557215" cy="557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2" descr="cell-phone-call-icon-04-256 - The Greater Kanawha Valley Foundation">
            <a:extLst>
              <a:ext uri="{FF2B5EF4-FFF2-40B4-BE49-F238E27FC236}">
                <a16:creationId xmlns:a16="http://schemas.microsoft.com/office/drawing/2014/main" id="{F61517D5-2F07-43B2-BF2C-53717F20DC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2912" y="2611431"/>
            <a:ext cx="434459" cy="434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10">
            <a:extLst>
              <a:ext uri="{FF2B5EF4-FFF2-40B4-BE49-F238E27FC236}">
                <a16:creationId xmlns:a16="http://schemas.microsoft.com/office/drawing/2014/main" id="{8EA74646-304A-4389-BD93-B018E27410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4063" y="2550052"/>
            <a:ext cx="557215" cy="557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2" descr="cell-phone-call-icon-04-256 - The Greater Kanawha Valley Foundation">
            <a:extLst>
              <a:ext uri="{FF2B5EF4-FFF2-40B4-BE49-F238E27FC236}">
                <a16:creationId xmlns:a16="http://schemas.microsoft.com/office/drawing/2014/main" id="{5A9D04DB-1CC9-4D86-8821-BED25F59DE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812" y="1114842"/>
            <a:ext cx="434459" cy="434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10">
            <a:extLst>
              <a:ext uri="{FF2B5EF4-FFF2-40B4-BE49-F238E27FC236}">
                <a16:creationId xmlns:a16="http://schemas.microsoft.com/office/drawing/2014/main" id="{FEFB0F37-7B1F-48DB-B49F-6BEF2A8636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963" y="1053463"/>
            <a:ext cx="557215" cy="557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A52C87EE-452E-45D1-A4EA-012951908C78}"/>
              </a:ext>
            </a:extLst>
          </p:cNvPr>
          <p:cNvSpPr/>
          <p:nvPr/>
        </p:nvSpPr>
        <p:spPr>
          <a:xfrm>
            <a:off x="2574190" y="4527908"/>
            <a:ext cx="1762875" cy="5572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Edge Networks</a:t>
            </a:r>
            <a:endParaRPr lang="en-US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668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99BA2-656E-FDBC-8774-E763606C4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Centralized Federated Learning: System Heterogeneity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2417CBA-4DDF-6DAE-65B8-B513A815910C}"/>
              </a:ext>
            </a:extLst>
          </p:cNvPr>
          <p:cNvCxnSpPr>
            <a:cxnSpLocks/>
          </p:cNvCxnSpPr>
          <p:nvPr/>
        </p:nvCxnSpPr>
        <p:spPr>
          <a:xfrm>
            <a:off x="4368923" y="1446517"/>
            <a:ext cx="2898136" cy="1322532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10">
            <a:extLst>
              <a:ext uri="{FF2B5EF4-FFF2-40B4-BE49-F238E27FC236}">
                <a16:creationId xmlns:a16="http://schemas.microsoft.com/office/drawing/2014/main" id="{C17FC005-7CCC-1DAA-C81D-E62E2A475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607" y="1167909"/>
            <a:ext cx="557215" cy="557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6FD3BB6-1B20-6927-4A7E-3948D4AB43A6}"/>
              </a:ext>
            </a:extLst>
          </p:cNvPr>
          <p:cNvCxnSpPr>
            <a:cxnSpLocks/>
          </p:cNvCxnSpPr>
          <p:nvPr/>
        </p:nvCxnSpPr>
        <p:spPr>
          <a:xfrm>
            <a:off x="4368923" y="2769049"/>
            <a:ext cx="2898136" cy="0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20E0B44-38BC-031F-2DA8-13A36361DE4B}"/>
              </a:ext>
            </a:extLst>
          </p:cNvPr>
          <p:cNvCxnSpPr>
            <a:cxnSpLocks/>
          </p:cNvCxnSpPr>
          <p:nvPr/>
        </p:nvCxnSpPr>
        <p:spPr>
          <a:xfrm flipV="1">
            <a:off x="4368923" y="2769049"/>
            <a:ext cx="2898136" cy="1516117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BD7FE89-3C0D-BD0C-7D16-53F7BE8A1177}"/>
              </a:ext>
            </a:extLst>
          </p:cNvPr>
          <p:cNvCxnSpPr>
            <a:cxnSpLocks/>
          </p:cNvCxnSpPr>
          <p:nvPr/>
        </p:nvCxnSpPr>
        <p:spPr>
          <a:xfrm flipH="1" flipV="1">
            <a:off x="4368922" y="1311385"/>
            <a:ext cx="2898137" cy="1340296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7A45F5E-6BDE-2A45-09AB-05EDDE75B07D}"/>
              </a:ext>
            </a:extLst>
          </p:cNvPr>
          <p:cNvCxnSpPr>
            <a:cxnSpLocks/>
          </p:cNvCxnSpPr>
          <p:nvPr/>
        </p:nvCxnSpPr>
        <p:spPr>
          <a:xfrm flipH="1">
            <a:off x="4368923" y="2883022"/>
            <a:ext cx="2898136" cy="1537276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DA8EE0AF-E766-CDF7-3212-BD7BD7E94593}"/>
              </a:ext>
            </a:extLst>
          </p:cNvPr>
          <p:cNvCxnSpPr>
            <a:cxnSpLocks/>
          </p:cNvCxnSpPr>
          <p:nvPr/>
        </p:nvCxnSpPr>
        <p:spPr>
          <a:xfrm flipH="1">
            <a:off x="4368922" y="2883021"/>
            <a:ext cx="2898137" cy="2116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33" name="Rectangle: Rounded Corners 5132">
            <a:extLst>
              <a:ext uri="{FF2B5EF4-FFF2-40B4-BE49-F238E27FC236}">
                <a16:creationId xmlns:a16="http://schemas.microsoft.com/office/drawing/2014/main" id="{F31CACFB-5C71-45DD-66E3-B4C072C6F970}"/>
              </a:ext>
            </a:extLst>
          </p:cNvPr>
          <p:cNvSpPr/>
          <p:nvPr/>
        </p:nvSpPr>
        <p:spPr>
          <a:xfrm>
            <a:off x="605426" y="2101306"/>
            <a:ext cx="2256673" cy="1427382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800" dirty="0">
                <a:solidFill>
                  <a:srgbClr val="00000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Heterogeneity issues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1F1F1F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Computation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1F1F1F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1F1F1F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Dataset/task size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E25877CB-F41F-6711-DE9C-45D5373E29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2849" y="2227601"/>
            <a:ext cx="962290" cy="962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6F53CE05-58DF-2436-B046-FE0D9ACB84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854" y="1525972"/>
            <a:ext cx="315859" cy="315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B524627F-CA94-E4FE-B86E-CEB56A890F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8551" y="3031962"/>
            <a:ext cx="315859" cy="315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>
            <a:extLst>
              <a:ext uri="{FF2B5EF4-FFF2-40B4-BE49-F238E27FC236}">
                <a16:creationId xmlns:a16="http://schemas.microsoft.com/office/drawing/2014/main" id="{6983690F-7FBF-399B-C41F-FA9F28476C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992" y="4536092"/>
            <a:ext cx="315860" cy="315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16FFE243-4174-2198-AE13-95527EB0F3AD}"/>
              </a:ext>
            </a:extLst>
          </p:cNvPr>
          <p:cNvGrpSpPr/>
          <p:nvPr/>
        </p:nvGrpSpPr>
        <p:grpSpPr>
          <a:xfrm>
            <a:off x="2949012" y="4006558"/>
            <a:ext cx="677809" cy="624654"/>
            <a:chOff x="2395299" y="4073821"/>
            <a:chExt cx="677809" cy="624654"/>
          </a:xfrm>
        </p:grpSpPr>
        <p:pic>
          <p:nvPicPr>
            <p:cNvPr id="6" name="Picture 10">
              <a:extLst>
                <a:ext uri="{FF2B5EF4-FFF2-40B4-BE49-F238E27FC236}">
                  <a16:creationId xmlns:a16="http://schemas.microsoft.com/office/drawing/2014/main" id="{E687A52A-3E42-4CA8-3CA6-1BCE03AF97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893" y="4073821"/>
              <a:ext cx="557215" cy="5572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0">
              <a:extLst>
                <a:ext uri="{FF2B5EF4-FFF2-40B4-BE49-F238E27FC236}">
                  <a16:creationId xmlns:a16="http://schemas.microsoft.com/office/drawing/2014/main" id="{A62AFD20-599D-3FC5-0CC2-4F831F6B8B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5299" y="4141260"/>
              <a:ext cx="557215" cy="5572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43324BF-9821-717A-F2CC-CB24FBB2B43C}"/>
              </a:ext>
            </a:extLst>
          </p:cNvPr>
          <p:cNvGrpSpPr/>
          <p:nvPr/>
        </p:nvGrpSpPr>
        <p:grpSpPr>
          <a:xfrm>
            <a:off x="2822249" y="2490441"/>
            <a:ext cx="804572" cy="665276"/>
            <a:chOff x="2268536" y="2557704"/>
            <a:chExt cx="804572" cy="665276"/>
          </a:xfrm>
        </p:grpSpPr>
        <p:pic>
          <p:nvPicPr>
            <p:cNvPr id="5" name="Picture 10">
              <a:extLst>
                <a:ext uri="{FF2B5EF4-FFF2-40B4-BE49-F238E27FC236}">
                  <a16:creationId xmlns:a16="http://schemas.microsoft.com/office/drawing/2014/main" id="{E87E5B99-710D-27EF-2BC3-7EC0082E20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893" y="2557704"/>
              <a:ext cx="557215" cy="5572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10">
              <a:extLst>
                <a:ext uri="{FF2B5EF4-FFF2-40B4-BE49-F238E27FC236}">
                  <a16:creationId xmlns:a16="http://schemas.microsoft.com/office/drawing/2014/main" id="{BCCB9594-5661-DEDB-F8B3-AC638BD780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8970" y="2607665"/>
              <a:ext cx="557215" cy="5572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10">
              <a:extLst>
                <a:ext uri="{FF2B5EF4-FFF2-40B4-BE49-F238E27FC236}">
                  <a16:creationId xmlns:a16="http://schemas.microsoft.com/office/drawing/2014/main" id="{AF325A36-7778-AD1C-C78D-242C98A106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8536" y="2665765"/>
              <a:ext cx="557215" cy="5572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52" name="Picture 4">
            <a:extLst>
              <a:ext uri="{FF2B5EF4-FFF2-40B4-BE49-F238E27FC236}">
                <a16:creationId xmlns:a16="http://schemas.microsoft.com/office/drawing/2014/main" id="{80318F09-7901-C033-2DCF-AA5D554C2F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5561" y="3824158"/>
            <a:ext cx="364800" cy="36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24DBA9EC-5BFF-2381-2571-C3B7083FC4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6299" y="963691"/>
            <a:ext cx="366814" cy="366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1AE140BE-DE04-DF82-A6EA-040DCCB0C1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5919" y="2396307"/>
            <a:ext cx="417832" cy="417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CAAAB0AD-81F3-9254-7A3D-D7D766F90ED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F56821F-5CA9-2676-7226-A29CBD0677AB}"/>
              </a:ext>
            </a:extLst>
          </p:cNvPr>
          <p:cNvGrpSpPr/>
          <p:nvPr/>
        </p:nvGrpSpPr>
        <p:grpSpPr>
          <a:xfrm>
            <a:off x="7288656" y="2523419"/>
            <a:ext cx="1183802" cy="466400"/>
            <a:chOff x="520700" y="1066800"/>
            <a:chExt cx="685800" cy="3048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F6BFD02-55CA-9930-8F78-90E9DCE485CB}"/>
                </a:ext>
              </a:extLst>
            </p:cNvPr>
            <p:cNvSpPr/>
            <p:nvPr/>
          </p:nvSpPr>
          <p:spPr>
            <a:xfrm>
              <a:off x="520700" y="1066800"/>
              <a:ext cx="685800" cy="3048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85199D0-93F9-A643-B9A3-B0BB2BAE2188}"/>
                </a:ext>
              </a:extLst>
            </p:cNvPr>
            <p:cNvSpPr/>
            <p:nvPr/>
          </p:nvSpPr>
          <p:spPr>
            <a:xfrm>
              <a:off x="596900" y="1104900"/>
              <a:ext cx="76200" cy="228600"/>
            </a:xfrm>
            <a:prstGeom prst="rect">
              <a:avLst/>
            </a:prstGeom>
            <a:solidFill>
              <a:srgbClr val="1F497D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BD15A6D1-09D0-EEE2-EA5E-7557DD72EC5B}"/>
                </a:ext>
              </a:extLst>
            </p:cNvPr>
            <p:cNvSpPr/>
            <p:nvPr/>
          </p:nvSpPr>
          <p:spPr>
            <a:xfrm>
              <a:off x="748748" y="1104900"/>
              <a:ext cx="76200" cy="228600"/>
            </a:xfrm>
            <a:prstGeom prst="rect">
              <a:avLst/>
            </a:prstGeom>
            <a:solidFill>
              <a:srgbClr val="F79646">
                <a:lumMod val="75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448FD28-3749-A1B9-0E59-F4DA0DFD70A6}"/>
                </a:ext>
              </a:extLst>
            </p:cNvPr>
            <p:cNvSpPr/>
            <p:nvPr/>
          </p:nvSpPr>
          <p:spPr>
            <a:xfrm>
              <a:off x="902252" y="1104900"/>
              <a:ext cx="76200" cy="228600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855DCDB3-3D2A-A6E2-D8CC-01EE32B45211}"/>
                </a:ext>
              </a:extLst>
            </p:cNvPr>
            <p:cNvSpPr/>
            <p:nvPr/>
          </p:nvSpPr>
          <p:spPr>
            <a:xfrm>
              <a:off x="1054100" y="1104900"/>
              <a:ext cx="76200" cy="228600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048" name="Group 2047">
            <a:extLst>
              <a:ext uri="{FF2B5EF4-FFF2-40B4-BE49-F238E27FC236}">
                <a16:creationId xmlns:a16="http://schemas.microsoft.com/office/drawing/2014/main" id="{6586E758-D04F-F318-1FF5-2A19D2F924AF}"/>
              </a:ext>
            </a:extLst>
          </p:cNvPr>
          <p:cNvGrpSpPr/>
          <p:nvPr/>
        </p:nvGrpSpPr>
        <p:grpSpPr>
          <a:xfrm>
            <a:off x="3625275" y="1235717"/>
            <a:ext cx="677154" cy="266789"/>
            <a:chOff x="520700" y="1066800"/>
            <a:chExt cx="685800" cy="304800"/>
          </a:xfrm>
        </p:grpSpPr>
        <p:sp>
          <p:nvSpPr>
            <p:cNvPr id="2049" name="Rectangle 2048">
              <a:extLst>
                <a:ext uri="{FF2B5EF4-FFF2-40B4-BE49-F238E27FC236}">
                  <a16:creationId xmlns:a16="http://schemas.microsoft.com/office/drawing/2014/main" id="{E513CE42-45DD-8A6E-97E1-19CF690F90DF}"/>
                </a:ext>
              </a:extLst>
            </p:cNvPr>
            <p:cNvSpPr/>
            <p:nvPr/>
          </p:nvSpPr>
          <p:spPr>
            <a:xfrm>
              <a:off x="520700" y="1066800"/>
              <a:ext cx="685800" cy="3048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51" name="Rectangle 2050">
              <a:extLst>
                <a:ext uri="{FF2B5EF4-FFF2-40B4-BE49-F238E27FC236}">
                  <a16:creationId xmlns:a16="http://schemas.microsoft.com/office/drawing/2014/main" id="{3F7869B1-12B1-A621-74A4-700F53FBD5CB}"/>
                </a:ext>
              </a:extLst>
            </p:cNvPr>
            <p:cNvSpPr/>
            <p:nvPr/>
          </p:nvSpPr>
          <p:spPr>
            <a:xfrm>
              <a:off x="596900" y="1104900"/>
              <a:ext cx="76200" cy="228600"/>
            </a:xfrm>
            <a:prstGeom prst="rect">
              <a:avLst/>
            </a:prstGeom>
            <a:solidFill>
              <a:srgbClr val="1F497D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55" name="Rectangle 2054">
              <a:extLst>
                <a:ext uri="{FF2B5EF4-FFF2-40B4-BE49-F238E27FC236}">
                  <a16:creationId xmlns:a16="http://schemas.microsoft.com/office/drawing/2014/main" id="{6B7A35A6-AAF3-2E16-C4A1-C0FB6B4188F1}"/>
                </a:ext>
              </a:extLst>
            </p:cNvPr>
            <p:cNvSpPr/>
            <p:nvPr/>
          </p:nvSpPr>
          <p:spPr>
            <a:xfrm>
              <a:off x="748748" y="1104900"/>
              <a:ext cx="76200" cy="228600"/>
            </a:xfrm>
            <a:prstGeom prst="rect">
              <a:avLst/>
            </a:prstGeom>
            <a:solidFill>
              <a:srgbClr val="F79646">
                <a:lumMod val="75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57" name="Rectangle 2056">
              <a:extLst>
                <a:ext uri="{FF2B5EF4-FFF2-40B4-BE49-F238E27FC236}">
                  <a16:creationId xmlns:a16="http://schemas.microsoft.com/office/drawing/2014/main" id="{C2FE1DBA-9C92-848C-002D-6F84D8C0E5B6}"/>
                </a:ext>
              </a:extLst>
            </p:cNvPr>
            <p:cNvSpPr/>
            <p:nvPr/>
          </p:nvSpPr>
          <p:spPr>
            <a:xfrm>
              <a:off x="902252" y="1104900"/>
              <a:ext cx="76200" cy="228600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59" name="Rectangle 2058">
              <a:extLst>
                <a:ext uri="{FF2B5EF4-FFF2-40B4-BE49-F238E27FC236}">
                  <a16:creationId xmlns:a16="http://schemas.microsoft.com/office/drawing/2014/main" id="{E9D3FC06-94C8-D2A2-1318-742FC56764D5}"/>
                </a:ext>
              </a:extLst>
            </p:cNvPr>
            <p:cNvSpPr/>
            <p:nvPr/>
          </p:nvSpPr>
          <p:spPr>
            <a:xfrm>
              <a:off x="1054100" y="1104900"/>
              <a:ext cx="76200" cy="228600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061" name="Group 2060">
            <a:extLst>
              <a:ext uri="{FF2B5EF4-FFF2-40B4-BE49-F238E27FC236}">
                <a16:creationId xmlns:a16="http://schemas.microsoft.com/office/drawing/2014/main" id="{938C2F1A-5F47-960B-609C-0D358D513170}"/>
              </a:ext>
            </a:extLst>
          </p:cNvPr>
          <p:cNvGrpSpPr/>
          <p:nvPr/>
        </p:nvGrpSpPr>
        <p:grpSpPr>
          <a:xfrm>
            <a:off x="3584846" y="2706772"/>
            <a:ext cx="677154" cy="266789"/>
            <a:chOff x="520700" y="1066800"/>
            <a:chExt cx="685800" cy="304800"/>
          </a:xfrm>
        </p:grpSpPr>
        <p:sp>
          <p:nvSpPr>
            <p:cNvPr id="2063" name="Rectangle 2062">
              <a:extLst>
                <a:ext uri="{FF2B5EF4-FFF2-40B4-BE49-F238E27FC236}">
                  <a16:creationId xmlns:a16="http://schemas.microsoft.com/office/drawing/2014/main" id="{A00B96AA-BBC8-0621-5AB8-CEFC306A7C58}"/>
                </a:ext>
              </a:extLst>
            </p:cNvPr>
            <p:cNvSpPr/>
            <p:nvPr/>
          </p:nvSpPr>
          <p:spPr>
            <a:xfrm>
              <a:off x="520700" y="1066800"/>
              <a:ext cx="685800" cy="3048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65" name="Rectangle 2064">
              <a:extLst>
                <a:ext uri="{FF2B5EF4-FFF2-40B4-BE49-F238E27FC236}">
                  <a16:creationId xmlns:a16="http://schemas.microsoft.com/office/drawing/2014/main" id="{34A847DE-2682-5042-5B94-04A444950A34}"/>
                </a:ext>
              </a:extLst>
            </p:cNvPr>
            <p:cNvSpPr/>
            <p:nvPr/>
          </p:nvSpPr>
          <p:spPr>
            <a:xfrm>
              <a:off x="596900" y="1104900"/>
              <a:ext cx="76200" cy="228600"/>
            </a:xfrm>
            <a:prstGeom prst="rect">
              <a:avLst/>
            </a:prstGeom>
            <a:solidFill>
              <a:srgbClr val="1F497D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66" name="Rectangle 2065">
              <a:extLst>
                <a:ext uri="{FF2B5EF4-FFF2-40B4-BE49-F238E27FC236}">
                  <a16:creationId xmlns:a16="http://schemas.microsoft.com/office/drawing/2014/main" id="{CB74ED9F-D74D-7DDB-8BF9-35FE6E3623DC}"/>
                </a:ext>
              </a:extLst>
            </p:cNvPr>
            <p:cNvSpPr/>
            <p:nvPr/>
          </p:nvSpPr>
          <p:spPr>
            <a:xfrm>
              <a:off x="748748" y="1104900"/>
              <a:ext cx="76200" cy="228600"/>
            </a:xfrm>
            <a:prstGeom prst="rect">
              <a:avLst/>
            </a:prstGeom>
            <a:solidFill>
              <a:srgbClr val="F79646">
                <a:lumMod val="75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67" name="Rectangle 2066">
              <a:extLst>
                <a:ext uri="{FF2B5EF4-FFF2-40B4-BE49-F238E27FC236}">
                  <a16:creationId xmlns:a16="http://schemas.microsoft.com/office/drawing/2014/main" id="{C76B1E69-7FDD-71FC-B272-5B047B5F3648}"/>
                </a:ext>
              </a:extLst>
            </p:cNvPr>
            <p:cNvSpPr/>
            <p:nvPr/>
          </p:nvSpPr>
          <p:spPr>
            <a:xfrm>
              <a:off x="902252" y="1104900"/>
              <a:ext cx="76200" cy="228600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68" name="Rectangle 2067">
              <a:extLst>
                <a:ext uri="{FF2B5EF4-FFF2-40B4-BE49-F238E27FC236}">
                  <a16:creationId xmlns:a16="http://schemas.microsoft.com/office/drawing/2014/main" id="{9F1EB69A-CF81-591C-0920-0E7C2680AB35}"/>
                </a:ext>
              </a:extLst>
            </p:cNvPr>
            <p:cNvSpPr/>
            <p:nvPr/>
          </p:nvSpPr>
          <p:spPr>
            <a:xfrm>
              <a:off x="1054100" y="1104900"/>
              <a:ext cx="76200" cy="228600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069" name="Group 2068">
            <a:extLst>
              <a:ext uri="{FF2B5EF4-FFF2-40B4-BE49-F238E27FC236}">
                <a16:creationId xmlns:a16="http://schemas.microsoft.com/office/drawing/2014/main" id="{989C7E2B-EB19-CEB9-E86E-9AC717D8C693}"/>
              </a:ext>
            </a:extLst>
          </p:cNvPr>
          <p:cNvGrpSpPr/>
          <p:nvPr/>
        </p:nvGrpSpPr>
        <p:grpSpPr>
          <a:xfrm>
            <a:off x="3584846" y="4234032"/>
            <a:ext cx="677154" cy="266789"/>
            <a:chOff x="520700" y="1066800"/>
            <a:chExt cx="685800" cy="304800"/>
          </a:xfrm>
        </p:grpSpPr>
        <p:sp>
          <p:nvSpPr>
            <p:cNvPr id="2070" name="Rectangle 2069">
              <a:extLst>
                <a:ext uri="{FF2B5EF4-FFF2-40B4-BE49-F238E27FC236}">
                  <a16:creationId xmlns:a16="http://schemas.microsoft.com/office/drawing/2014/main" id="{D99D6E67-80C3-B431-A40C-ED44A52F1596}"/>
                </a:ext>
              </a:extLst>
            </p:cNvPr>
            <p:cNvSpPr/>
            <p:nvPr/>
          </p:nvSpPr>
          <p:spPr>
            <a:xfrm>
              <a:off x="520700" y="1066800"/>
              <a:ext cx="685800" cy="3048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71" name="Rectangle 2070">
              <a:extLst>
                <a:ext uri="{FF2B5EF4-FFF2-40B4-BE49-F238E27FC236}">
                  <a16:creationId xmlns:a16="http://schemas.microsoft.com/office/drawing/2014/main" id="{AE374FA1-47DD-BCCD-73F6-4DC80BD67466}"/>
                </a:ext>
              </a:extLst>
            </p:cNvPr>
            <p:cNvSpPr/>
            <p:nvPr/>
          </p:nvSpPr>
          <p:spPr>
            <a:xfrm>
              <a:off x="596900" y="1104900"/>
              <a:ext cx="76200" cy="228600"/>
            </a:xfrm>
            <a:prstGeom prst="rect">
              <a:avLst/>
            </a:prstGeom>
            <a:solidFill>
              <a:srgbClr val="1F497D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72" name="Rectangle 2071">
              <a:extLst>
                <a:ext uri="{FF2B5EF4-FFF2-40B4-BE49-F238E27FC236}">
                  <a16:creationId xmlns:a16="http://schemas.microsoft.com/office/drawing/2014/main" id="{5C09F987-BD6A-5AE6-C6A7-E23100163083}"/>
                </a:ext>
              </a:extLst>
            </p:cNvPr>
            <p:cNvSpPr/>
            <p:nvPr/>
          </p:nvSpPr>
          <p:spPr>
            <a:xfrm>
              <a:off x="748748" y="1104900"/>
              <a:ext cx="76200" cy="228600"/>
            </a:xfrm>
            <a:prstGeom prst="rect">
              <a:avLst/>
            </a:prstGeom>
            <a:solidFill>
              <a:srgbClr val="F79646">
                <a:lumMod val="75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73" name="Rectangle 2072">
              <a:extLst>
                <a:ext uri="{FF2B5EF4-FFF2-40B4-BE49-F238E27FC236}">
                  <a16:creationId xmlns:a16="http://schemas.microsoft.com/office/drawing/2014/main" id="{0016DB35-75EE-5DD2-42AD-A60474D10B27}"/>
                </a:ext>
              </a:extLst>
            </p:cNvPr>
            <p:cNvSpPr/>
            <p:nvPr/>
          </p:nvSpPr>
          <p:spPr>
            <a:xfrm>
              <a:off x="902252" y="1104900"/>
              <a:ext cx="76200" cy="228600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74" name="Rectangle 2073">
              <a:extLst>
                <a:ext uri="{FF2B5EF4-FFF2-40B4-BE49-F238E27FC236}">
                  <a16:creationId xmlns:a16="http://schemas.microsoft.com/office/drawing/2014/main" id="{637BF982-7588-12D7-6D8B-C0E15C9D2E62}"/>
                </a:ext>
              </a:extLst>
            </p:cNvPr>
            <p:cNvSpPr/>
            <p:nvPr/>
          </p:nvSpPr>
          <p:spPr>
            <a:xfrm>
              <a:off x="1054100" y="1104900"/>
              <a:ext cx="76200" cy="228600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125" name="Group 5124">
            <a:extLst>
              <a:ext uri="{FF2B5EF4-FFF2-40B4-BE49-F238E27FC236}">
                <a16:creationId xmlns:a16="http://schemas.microsoft.com/office/drawing/2014/main" id="{72705D03-8856-12EC-7FBB-8DD076F7C08E}"/>
              </a:ext>
            </a:extLst>
          </p:cNvPr>
          <p:cNvGrpSpPr/>
          <p:nvPr/>
        </p:nvGrpSpPr>
        <p:grpSpPr>
          <a:xfrm>
            <a:off x="2311649" y="1786797"/>
            <a:ext cx="1273197" cy="2894082"/>
            <a:chOff x="1757936" y="1854060"/>
            <a:chExt cx="1273197" cy="2894082"/>
          </a:xfrm>
        </p:grpSpPr>
        <p:cxnSp>
          <p:nvCxnSpPr>
            <p:cNvPr id="2077" name="Straight Arrow Connector 2076">
              <a:extLst>
                <a:ext uri="{FF2B5EF4-FFF2-40B4-BE49-F238E27FC236}">
                  <a16:creationId xmlns:a16="http://schemas.microsoft.com/office/drawing/2014/main" id="{5747B094-19CB-808A-A177-45D49A9E2D3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57936" y="1854060"/>
              <a:ext cx="1273197" cy="870014"/>
            </a:xfrm>
            <a:prstGeom prst="straightConnector1">
              <a:avLst/>
            </a:prstGeom>
            <a:ln w="19050">
              <a:prstDash val="dash"/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079" name="Straight Arrow Connector 2078">
              <a:extLst>
                <a:ext uri="{FF2B5EF4-FFF2-40B4-BE49-F238E27FC236}">
                  <a16:creationId xmlns:a16="http://schemas.microsoft.com/office/drawing/2014/main" id="{965F6AFE-ECDD-98B7-9768-DDDC4DD3F559}"/>
                </a:ext>
              </a:extLst>
            </p:cNvPr>
            <p:cNvCxnSpPr>
              <a:cxnSpLocks/>
            </p:cNvCxnSpPr>
            <p:nvPr/>
          </p:nvCxnSpPr>
          <p:spPr>
            <a:xfrm>
              <a:off x="1761615" y="2718944"/>
              <a:ext cx="1221642" cy="544164"/>
            </a:xfrm>
            <a:prstGeom prst="straightConnector1">
              <a:avLst/>
            </a:prstGeom>
            <a:ln w="19050">
              <a:prstDash val="dash"/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122" name="Straight Arrow Connector 5121">
              <a:extLst>
                <a:ext uri="{FF2B5EF4-FFF2-40B4-BE49-F238E27FC236}">
                  <a16:creationId xmlns:a16="http://schemas.microsoft.com/office/drawing/2014/main" id="{015CD99F-98E4-FCAD-CA0F-CBE435C73866}"/>
                </a:ext>
              </a:extLst>
            </p:cNvPr>
            <p:cNvCxnSpPr>
              <a:cxnSpLocks/>
            </p:cNvCxnSpPr>
            <p:nvPr/>
          </p:nvCxnSpPr>
          <p:spPr>
            <a:xfrm>
              <a:off x="1760174" y="2726979"/>
              <a:ext cx="1244680" cy="2021163"/>
            </a:xfrm>
            <a:prstGeom prst="straightConnector1">
              <a:avLst/>
            </a:prstGeom>
            <a:ln w="19050">
              <a:prstDash val="dash"/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5137" name="Group 5136">
            <a:extLst>
              <a:ext uri="{FF2B5EF4-FFF2-40B4-BE49-F238E27FC236}">
                <a16:creationId xmlns:a16="http://schemas.microsoft.com/office/drawing/2014/main" id="{33F200AC-BB02-A9C1-FAE5-1C5F5077AD83}"/>
              </a:ext>
            </a:extLst>
          </p:cNvPr>
          <p:cNvGrpSpPr/>
          <p:nvPr/>
        </p:nvGrpSpPr>
        <p:grpSpPr>
          <a:xfrm>
            <a:off x="2531431" y="1359801"/>
            <a:ext cx="2367843" cy="2579494"/>
            <a:chOff x="1810413" y="1191017"/>
            <a:chExt cx="2367843" cy="2579494"/>
          </a:xfrm>
        </p:grpSpPr>
        <p:cxnSp>
          <p:nvCxnSpPr>
            <p:cNvPr id="5138" name="Straight Arrow Connector 5137">
              <a:extLst>
                <a:ext uri="{FF2B5EF4-FFF2-40B4-BE49-F238E27FC236}">
                  <a16:creationId xmlns:a16="http://schemas.microsoft.com/office/drawing/2014/main" id="{DBAE09F4-F8DC-EC43-365C-75443E6FEB5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10413" y="1191017"/>
              <a:ext cx="1921053" cy="1590510"/>
            </a:xfrm>
            <a:prstGeom prst="straightConnector1">
              <a:avLst/>
            </a:prstGeom>
            <a:ln w="19050">
              <a:prstDash val="dash"/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139" name="Straight Arrow Connector 5138">
              <a:extLst>
                <a:ext uri="{FF2B5EF4-FFF2-40B4-BE49-F238E27FC236}">
                  <a16:creationId xmlns:a16="http://schemas.microsoft.com/office/drawing/2014/main" id="{B2442AF1-7D48-875C-8A80-860879443FF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40131" y="2454231"/>
              <a:ext cx="1674334" cy="334924"/>
            </a:xfrm>
            <a:prstGeom prst="straightConnector1">
              <a:avLst/>
            </a:prstGeom>
            <a:ln w="19050">
              <a:prstDash val="dash"/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140" name="Straight Arrow Connector 5139">
              <a:extLst>
                <a:ext uri="{FF2B5EF4-FFF2-40B4-BE49-F238E27FC236}">
                  <a16:creationId xmlns:a16="http://schemas.microsoft.com/office/drawing/2014/main" id="{E669D93F-C767-8FC7-B915-458B2A681452}"/>
                </a:ext>
              </a:extLst>
            </p:cNvPr>
            <p:cNvCxnSpPr>
              <a:cxnSpLocks/>
              <a:endCxn id="2052" idx="1"/>
            </p:cNvCxnSpPr>
            <p:nvPr/>
          </p:nvCxnSpPr>
          <p:spPr>
            <a:xfrm>
              <a:off x="2364126" y="2734294"/>
              <a:ext cx="1814130" cy="1036217"/>
            </a:xfrm>
            <a:prstGeom prst="straightConnector1">
              <a:avLst/>
            </a:prstGeom>
            <a:ln w="19050">
              <a:prstDash val="dash"/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5144" name="Group 5143">
            <a:extLst>
              <a:ext uri="{FF2B5EF4-FFF2-40B4-BE49-F238E27FC236}">
                <a16:creationId xmlns:a16="http://schemas.microsoft.com/office/drawing/2014/main" id="{A5CB39C1-E51B-7A6D-AB26-431189174D55}"/>
              </a:ext>
            </a:extLst>
          </p:cNvPr>
          <p:cNvGrpSpPr/>
          <p:nvPr/>
        </p:nvGrpSpPr>
        <p:grpSpPr>
          <a:xfrm>
            <a:off x="2579985" y="1725125"/>
            <a:ext cx="400197" cy="2463834"/>
            <a:chOff x="2431647" y="1191017"/>
            <a:chExt cx="1299819" cy="2646757"/>
          </a:xfrm>
        </p:grpSpPr>
        <p:cxnSp>
          <p:nvCxnSpPr>
            <p:cNvPr id="5145" name="Straight Arrow Connector 5144">
              <a:extLst>
                <a:ext uri="{FF2B5EF4-FFF2-40B4-BE49-F238E27FC236}">
                  <a16:creationId xmlns:a16="http://schemas.microsoft.com/office/drawing/2014/main" id="{2DC36D10-84A8-F668-9D7A-06B84CDEA23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31647" y="1191017"/>
              <a:ext cx="1299819" cy="1677132"/>
            </a:xfrm>
            <a:prstGeom prst="straightConnector1">
              <a:avLst/>
            </a:prstGeom>
            <a:ln w="19050">
              <a:prstDash val="dash"/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146" name="Straight Arrow Connector 5145">
              <a:extLst>
                <a:ext uri="{FF2B5EF4-FFF2-40B4-BE49-F238E27FC236}">
                  <a16:creationId xmlns:a16="http://schemas.microsoft.com/office/drawing/2014/main" id="{8AC72024-B13E-9191-4802-DCC3877B066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89184" y="2542989"/>
              <a:ext cx="519019" cy="325161"/>
            </a:xfrm>
            <a:prstGeom prst="straightConnector1">
              <a:avLst/>
            </a:prstGeom>
            <a:ln w="19050">
              <a:prstDash val="dash"/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147" name="Straight Arrow Connector 5146">
              <a:extLst>
                <a:ext uri="{FF2B5EF4-FFF2-40B4-BE49-F238E27FC236}">
                  <a16:creationId xmlns:a16="http://schemas.microsoft.com/office/drawing/2014/main" id="{B2F81724-F529-82CE-8445-50EA03CDFA7E}"/>
                </a:ext>
              </a:extLst>
            </p:cNvPr>
            <p:cNvCxnSpPr>
              <a:cxnSpLocks/>
            </p:cNvCxnSpPr>
            <p:nvPr/>
          </p:nvCxnSpPr>
          <p:spPr>
            <a:xfrm>
              <a:off x="2462841" y="2879384"/>
              <a:ext cx="1161703" cy="958390"/>
            </a:xfrm>
            <a:prstGeom prst="straightConnector1">
              <a:avLst/>
            </a:prstGeom>
            <a:ln w="19050">
              <a:prstDash val="dash"/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</p:grpSp>
      <p:pic>
        <p:nvPicPr>
          <p:cNvPr id="7" name="Picture 4">
            <a:extLst>
              <a:ext uri="{FF2B5EF4-FFF2-40B4-BE49-F238E27FC236}">
                <a16:creationId xmlns:a16="http://schemas.microsoft.com/office/drawing/2014/main" id="{B6A96465-35CE-72CC-0853-1B6AD4D611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6575" y="3051776"/>
            <a:ext cx="707400" cy="70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9A88102-0C20-E27A-6F01-CB7BEE52C573}"/>
              </a:ext>
            </a:extLst>
          </p:cNvPr>
          <p:cNvSpPr/>
          <p:nvPr/>
        </p:nvSpPr>
        <p:spPr>
          <a:xfrm>
            <a:off x="7451679" y="3610164"/>
            <a:ext cx="978104" cy="5572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Server</a:t>
            </a:r>
            <a:endParaRPr lang="en-US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939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1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99BA2-656E-FDBC-8774-E763606C4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Decentralized Machine Learning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CAAAB0AD-81F3-9254-7A3D-D7D766F90ED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3871039D-673A-4ECC-BB15-CFC311779120}"/>
              </a:ext>
            </a:extLst>
          </p:cNvPr>
          <p:cNvCxnSpPr>
            <a:cxnSpLocks/>
          </p:cNvCxnSpPr>
          <p:nvPr/>
        </p:nvCxnSpPr>
        <p:spPr>
          <a:xfrm>
            <a:off x="4368923" y="1446517"/>
            <a:ext cx="2898136" cy="1322532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14BD770A-2A51-4A3A-8E71-28C89F4A9AFC}"/>
              </a:ext>
            </a:extLst>
          </p:cNvPr>
          <p:cNvCxnSpPr>
            <a:cxnSpLocks/>
          </p:cNvCxnSpPr>
          <p:nvPr/>
        </p:nvCxnSpPr>
        <p:spPr>
          <a:xfrm>
            <a:off x="4368923" y="2769049"/>
            <a:ext cx="2898136" cy="0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18ECE876-522A-4B3D-8D14-2A100E9B833E}"/>
              </a:ext>
            </a:extLst>
          </p:cNvPr>
          <p:cNvCxnSpPr>
            <a:cxnSpLocks/>
          </p:cNvCxnSpPr>
          <p:nvPr/>
        </p:nvCxnSpPr>
        <p:spPr>
          <a:xfrm flipV="1">
            <a:off x="4368923" y="2769049"/>
            <a:ext cx="2898136" cy="1516117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BDC944D4-0F29-480B-92BB-D12ED2F569F8}"/>
              </a:ext>
            </a:extLst>
          </p:cNvPr>
          <p:cNvCxnSpPr>
            <a:cxnSpLocks/>
          </p:cNvCxnSpPr>
          <p:nvPr/>
        </p:nvCxnSpPr>
        <p:spPr>
          <a:xfrm flipH="1" flipV="1">
            <a:off x="4368922" y="1311385"/>
            <a:ext cx="2898137" cy="1340296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813ED7E5-3E37-41D1-9A2A-C4399106E048}"/>
              </a:ext>
            </a:extLst>
          </p:cNvPr>
          <p:cNvCxnSpPr>
            <a:cxnSpLocks/>
          </p:cNvCxnSpPr>
          <p:nvPr/>
        </p:nvCxnSpPr>
        <p:spPr>
          <a:xfrm flipH="1">
            <a:off x="4368923" y="2883022"/>
            <a:ext cx="2898136" cy="1537276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55A0A16A-8BC9-4230-B926-72BC4BF44CE1}"/>
              </a:ext>
            </a:extLst>
          </p:cNvPr>
          <p:cNvCxnSpPr>
            <a:cxnSpLocks/>
          </p:cNvCxnSpPr>
          <p:nvPr/>
        </p:nvCxnSpPr>
        <p:spPr>
          <a:xfrm flipH="1">
            <a:off x="4368922" y="2883021"/>
            <a:ext cx="2898137" cy="2116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Group 69">
            <a:extLst>
              <a:ext uri="{FF2B5EF4-FFF2-40B4-BE49-F238E27FC236}">
                <a16:creationId xmlns:a16="http://schemas.microsoft.com/office/drawing/2014/main" id="{9FB80C79-DA67-425D-A5E5-93578AEA0003}"/>
              </a:ext>
            </a:extLst>
          </p:cNvPr>
          <p:cNvGrpSpPr/>
          <p:nvPr/>
        </p:nvGrpSpPr>
        <p:grpSpPr>
          <a:xfrm>
            <a:off x="7288656" y="2523419"/>
            <a:ext cx="1183802" cy="466400"/>
            <a:chOff x="520700" y="1066800"/>
            <a:chExt cx="685800" cy="304800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D60D7D61-95AC-403E-8C14-C33B3959C502}"/>
                </a:ext>
              </a:extLst>
            </p:cNvPr>
            <p:cNvSpPr/>
            <p:nvPr/>
          </p:nvSpPr>
          <p:spPr>
            <a:xfrm>
              <a:off x="520700" y="1066800"/>
              <a:ext cx="685800" cy="3048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3CBB35AB-FD30-4FF6-B8C2-017F7FB4B284}"/>
                </a:ext>
              </a:extLst>
            </p:cNvPr>
            <p:cNvSpPr/>
            <p:nvPr/>
          </p:nvSpPr>
          <p:spPr>
            <a:xfrm>
              <a:off x="596900" y="1104900"/>
              <a:ext cx="76200" cy="228600"/>
            </a:xfrm>
            <a:prstGeom prst="rect">
              <a:avLst/>
            </a:prstGeom>
            <a:solidFill>
              <a:srgbClr val="1F497D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804A5C40-16F6-48AE-BF0A-8623ACA8B2AB}"/>
                </a:ext>
              </a:extLst>
            </p:cNvPr>
            <p:cNvSpPr/>
            <p:nvPr/>
          </p:nvSpPr>
          <p:spPr>
            <a:xfrm>
              <a:off x="748748" y="1104900"/>
              <a:ext cx="76200" cy="228600"/>
            </a:xfrm>
            <a:prstGeom prst="rect">
              <a:avLst/>
            </a:prstGeom>
            <a:solidFill>
              <a:srgbClr val="F79646">
                <a:lumMod val="75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757C59D6-B5B5-4471-9597-837315BD36C6}"/>
                </a:ext>
              </a:extLst>
            </p:cNvPr>
            <p:cNvSpPr/>
            <p:nvPr/>
          </p:nvSpPr>
          <p:spPr>
            <a:xfrm>
              <a:off x="902252" y="1104900"/>
              <a:ext cx="76200" cy="228600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4844D9A8-17E7-4580-8690-D9CFE7196590}"/>
                </a:ext>
              </a:extLst>
            </p:cNvPr>
            <p:cNvSpPr/>
            <p:nvPr/>
          </p:nvSpPr>
          <p:spPr>
            <a:xfrm>
              <a:off x="1054100" y="1104900"/>
              <a:ext cx="76200" cy="228600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D5D9A87E-C80C-4CD6-987D-99B94C2095B0}"/>
              </a:ext>
            </a:extLst>
          </p:cNvPr>
          <p:cNvGrpSpPr/>
          <p:nvPr/>
        </p:nvGrpSpPr>
        <p:grpSpPr>
          <a:xfrm>
            <a:off x="3625275" y="1235717"/>
            <a:ext cx="677154" cy="266789"/>
            <a:chOff x="520700" y="1066800"/>
            <a:chExt cx="685800" cy="304800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069219BC-5E15-4402-AEE7-95F061CDF8B9}"/>
                </a:ext>
              </a:extLst>
            </p:cNvPr>
            <p:cNvSpPr/>
            <p:nvPr/>
          </p:nvSpPr>
          <p:spPr>
            <a:xfrm>
              <a:off x="520700" y="1066800"/>
              <a:ext cx="685800" cy="3048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6DCCDD4B-18B7-449B-9C38-1EF9B29A28F2}"/>
                </a:ext>
              </a:extLst>
            </p:cNvPr>
            <p:cNvSpPr/>
            <p:nvPr/>
          </p:nvSpPr>
          <p:spPr>
            <a:xfrm>
              <a:off x="596900" y="1104900"/>
              <a:ext cx="76200" cy="228600"/>
            </a:xfrm>
            <a:prstGeom prst="rect">
              <a:avLst/>
            </a:prstGeom>
            <a:solidFill>
              <a:srgbClr val="1F497D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E07C9A13-C5F3-4ED4-86A7-0690D57C76D3}"/>
                </a:ext>
              </a:extLst>
            </p:cNvPr>
            <p:cNvSpPr/>
            <p:nvPr/>
          </p:nvSpPr>
          <p:spPr>
            <a:xfrm>
              <a:off x="748748" y="1104900"/>
              <a:ext cx="76200" cy="228600"/>
            </a:xfrm>
            <a:prstGeom prst="rect">
              <a:avLst/>
            </a:prstGeom>
            <a:solidFill>
              <a:srgbClr val="F79646">
                <a:lumMod val="75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03904ABE-A3EA-45A5-9361-DB2945F6409B}"/>
                </a:ext>
              </a:extLst>
            </p:cNvPr>
            <p:cNvSpPr/>
            <p:nvPr/>
          </p:nvSpPr>
          <p:spPr>
            <a:xfrm>
              <a:off x="902252" y="1104900"/>
              <a:ext cx="76200" cy="228600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BEDF7126-7DDC-4D73-8692-EAA366AB944B}"/>
                </a:ext>
              </a:extLst>
            </p:cNvPr>
            <p:cNvSpPr/>
            <p:nvPr/>
          </p:nvSpPr>
          <p:spPr>
            <a:xfrm>
              <a:off x="1054100" y="1104900"/>
              <a:ext cx="76200" cy="228600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E7A28309-5093-453E-8390-D6D6624556B8}"/>
              </a:ext>
            </a:extLst>
          </p:cNvPr>
          <p:cNvGrpSpPr/>
          <p:nvPr/>
        </p:nvGrpSpPr>
        <p:grpSpPr>
          <a:xfrm>
            <a:off x="3584846" y="2706772"/>
            <a:ext cx="677154" cy="266789"/>
            <a:chOff x="520700" y="1066800"/>
            <a:chExt cx="685800" cy="304800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5FDEE622-9C9E-4328-878B-352164142392}"/>
                </a:ext>
              </a:extLst>
            </p:cNvPr>
            <p:cNvSpPr/>
            <p:nvPr/>
          </p:nvSpPr>
          <p:spPr>
            <a:xfrm>
              <a:off x="520700" y="1066800"/>
              <a:ext cx="685800" cy="3048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BE6868F6-BE8C-4445-A0B8-FE38A8EA51F1}"/>
                </a:ext>
              </a:extLst>
            </p:cNvPr>
            <p:cNvSpPr/>
            <p:nvPr/>
          </p:nvSpPr>
          <p:spPr>
            <a:xfrm>
              <a:off x="596900" y="1104900"/>
              <a:ext cx="76200" cy="228600"/>
            </a:xfrm>
            <a:prstGeom prst="rect">
              <a:avLst/>
            </a:prstGeom>
            <a:solidFill>
              <a:srgbClr val="1F497D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993BF523-CA93-48B3-B5E3-BD59F4531195}"/>
                </a:ext>
              </a:extLst>
            </p:cNvPr>
            <p:cNvSpPr/>
            <p:nvPr/>
          </p:nvSpPr>
          <p:spPr>
            <a:xfrm>
              <a:off x="748748" y="1104900"/>
              <a:ext cx="76200" cy="228600"/>
            </a:xfrm>
            <a:prstGeom prst="rect">
              <a:avLst/>
            </a:prstGeom>
            <a:solidFill>
              <a:srgbClr val="F79646">
                <a:lumMod val="75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7EDCCFD2-2DFD-4CA2-8670-0A3BF09198E0}"/>
                </a:ext>
              </a:extLst>
            </p:cNvPr>
            <p:cNvSpPr/>
            <p:nvPr/>
          </p:nvSpPr>
          <p:spPr>
            <a:xfrm>
              <a:off x="902252" y="1104900"/>
              <a:ext cx="76200" cy="228600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F9368F98-0AE4-49AF-B534-14681F3D86D2}"/>
                </a:ext>
              </a:extLst>
            </p:cNvPr>
            <p:cNvSpPr/>
            <p:nvPr/>
          </p:nvSpPr>
          <p:spPr>
            <a:xfrm>
              <a:off x="1054100" y="1104900"/>
              <a:ext cx="76200" cy="228600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D6B0219A-14AF-4608-8CCD-3FF1409CE46C}"/>
              </a:ext>
            </a:extLst>
          </p:cNvPr>
          <p:cNvGrpSpPr/>
          <p:nvPr/>
        </p:nvGrpSpPr>
        <p:grpSpPr>
          <a:xfrm>
            <a:off x="3584846" y="4234032"/>
            <a:ext cx="677154" cy="266789"/>
            <a:chOff x="520700" y="1066800"/>
            <a:chExt cx="685800" cy="304800"/>
          </a:xfrm>
        </p:grpSpPr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CD71147D-7084-4372-8F1C-2B5BA68859D6}"/>
                </a:ext>
              </a:extLst>
            </p:cNvPr>
            <p:cNvSpPr/>
            <p:nvPr/>
          </p:nvSpPr>
          <p:spPr>
            <a:xfrm>
              <a:off x="520700" y="1066800"/>
              <a:ext cx="685800" cy="3048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DD822B66-C6CA-49F8-885B-4137E6C41E46}"/>
                </a:ext>
              </a:extLst>
            </p:cNvPr>
            <p:cNvSpPr/>
            <p:nvPr/>
          </p:nvSpPr>
          <p:spPr>
            <a:xfrm>
              <a:off x="596900" y="1104900"/>
              <a:ext cx="76200" cy="228600"/>
            </a:xfrm>
            <a:prstGeom prst="rect">
              <a:avLst/>
            </a:prstGeom>
            <a:solidFill>
              <a:srgbClr val="1F497D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0DD80157-0F3A-44F8-8159-9CC649520F43}"/>
                </a:ext>
              </a:extLst>
            </p:cNvPr>
            <p:cNvSpPr/>
            <p:nvPr/>
          </p:nvSpPr>
          <p:spPr>
            <a:xfrm>
              <a:off x="748748" y="1104900"/>
              <a:ext cx="76200" cy="228600"/>
            </a:xfrm>
            <a:prstGeom prst="rect">
              <a:avLst/>
            </a:prstGeom>
            <a:solidFill>
              <a:srgbClr val="F79646">
                <a:lumMod val="75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380387B7-467A-41FC-A4FE-FD5C96CD5401}"/>
                </a:ext>
              </a:extLst>
            </p:cNvPr>
            <p:cNvSpPr/>
            <p:nvPr/>
          </p:nvSpPr>
          <p:spPr>
            <a:xfrm>
              <a:off x="902252" y="1104900"/>
              <a:ext cx="76200" cy="228600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1631E214-12A1-4B90-9CAB-23631264F7D5}"/>
                </a:ext>
              </a:extLst>
            </p:cNvPr>
            <p:cNvSpPr/>
            <p:nvPr/>
          </p:nvSpPr>
          <p:spPr>
            <a:xfrm>
              <a:off x="1054100" y="1104900"/>
              <a:ext cx="76200" cy="228600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94" name="Picture 4">
            <a:extLst>
              <a:ext uri="{FF2B5EF4-FFF2-40B4-BE49-F238E27FC236}">
                <a16:creationId xmlns:a16="http://schemas.microsoft.com/office/drawing/2014/main" id="{E41192EB-31DA-4372-9FCE-A038E1C0FC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6575" y="3051776"/>
            <a:ext cx="707400" cy="70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" name="Rectangle: Rounded Corners 94">
            <a:extLst>
              <a:ext uri="{FF2B5EF4-FFF2-40B4-BE49-F238E27FC236}">
                <a16:creationId xmlns:a16="http://schemas.microsoft.com/office/drawing/2014/main" id="{16517541-6B7D-4219-B2A9-35366B6D94AA}"/>
              </a:ext>
            </a:extLst>
          </p:cNvPr>
          <p:cNvSpPr/>
          <p:nvPr/>
        </p:nvSpPr>
        <p:spPr>
          <a:xfrm>
            <a:off x="7451679" y="3610164"/>
            <a:ext cx="978104" cy="5572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Server</a:t>
            </a:r>
            <a:endParaRPr lang="en-US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6" name="Picture 2" descr="cell-phone-call-icon-04-256 - The Greater Kanawha Valley Foundation">
            <a:extLst>
              <a:ext uri="{FF2B5EF4-FFF2-40B4-BE49-F238E27FC236}">
                <a16:creationId xmlns:a16="http://schemas.microsoft.com/office/drawing/2014/main" id="{83379E70-EA1E-4166-A82B-7E83BAEE82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7467" y="4151416"/>
            <a:ext cx="434459" cy="434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Picture 10">
            <a:extLst>
              <a:ext uri="{FF2B5EF4-FFF2-40B4-BE49-F238E27FC236}">
                <a16:creationId xmlns:a16="http://schemas.microsoft.com/office/drawing/2014/main" id="{F21A5634-4CD9-445F-B800-CEDD8ACEF0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618" y="4090037"/>
            <a:ext cx="557215" cy="557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" name="Picture 2" descr="cell-phone-call-icon-04-256 - The Greater Kanawha Valley Foundation">
            <a:extLst>
              <a:ext uri="{FF2B5EF4-FFF2-40B4-BE49-F238E27FC236}">
                <a16:creationId xmlns:a16="http://schemas.microsoft.com/office/drawing/2014/main" id="{1F891B44-B7C5-4B60-96A6-F5F08791D5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2912" y="2611431"/>
            <a:ext cx="434459" cy="434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" name="Picture 10">
            <a:extLst>
              <a:ext uri="{FF2B5EF4-FFF2-40B4-BE49-F238E27FC236}">
                <a16:creationId xmlns:a16="http://schemas.microsoft.com/office/drawing/2014/main" id="{E7519054-C4D9-4DB8-A4F3-C5149D9736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4063" y="2550052"/>
            <a:ext cx="557215" cy="557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Picture 2" descr="cell-phone-call-icon-04-256 - The Greater Kanawha Valley Foundation">
            <a:extLst>
              <a:ext uri="{FF2B5EF4-FFF2-40B4-BE49-F238E27FC236}">
                <a16:creationId xmlns:a16="http://schemas.microsoft.com/office/drawing/2014/main" id="{AD29A675-F03A-4905-88E7-E233DDF2D5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812" y="1114842"/>
            <a:ext cx="434459" cy="434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Picture 10">
            <a:extLst>
              <a:ext uri="{FF2B5EF4-FFF2-40B4-BE49-F238E27FC236}">
                <a16:creationId xmlns:a16="http://schemas.microsoft.com/office/drawing/2014/main" id="{BB3004BD-31EC-463E-A726-14C5FCCAC3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963" y="1053463"/>
            <a:ext cx="557215" cy="557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" name="Rectangle: Rounded Corners 101">
            <a:extLst>
              <a:ext uri="{FF2B5EF4-FFF2-40B4-BE49-F238E27FC236}">
                <a16:creationId xmlns:a16="http://schemas.microsoft.com/office/drawing/2014/main" id="{220151BA-14E5-4EB6-91A1-8D5A5CFA662C}"/>
              </a:ext>
            </a:extLst>
          </p:cNvPr>
          <p:cNvSpPr/>
          <p:nvPr/>
        </p:nvSpPr>
        <p:spPr>
          <a:xfrm>
            <a:off x="3211802" y="3274514"/>
            <a:ext cx="4867009" cy="78628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14300" algn="ctr"/>
            <a:r>
              <a:rPr lang="en-US" sz="24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Server bottleneck in large heterogeneous edge networks</a:t>
            </a:r>
            <a:endParaRPr lang="en-US" sz="2400" dirty="0">
              <a:solidFill>
                <a:srgbClr val="1F1F1F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" name="Picture 2">
            <a:extLst>
              <a:ext uri="{FF2B5EF4-FFF2-40B4-BE49-F238E27FC236}">
                <a16:creationId xmlns:a16="http://schemas.microsoft.com/office/drawing/2014/main" id="{F417BD4E-5EA7-4225-BAF5-4CDC440DBE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880" y="2075922"/>
            <a:ext cx="1164220" cy="1164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" name="Text Placeholder 2">
            <a:extLst>
              <a:ext uri="{FF2B5EF4-FFF2-40B4-BE49-F238E27FC236}">
                <a16:creationId xmlns:a16="http://schemas.microsoft.com/office/drawing/2014/main" id="{D87D5869-C8F4-4091-9B43-A984AAB9F7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40972" y="1408943"/>
            <a:ext cx="3145851" cy="330270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600" dirty="0"/>
              <a:t>Edge networks are growing </a:t>
            </a:r>
          </a:p>
          <a:p>
            <a:pPr>
              <a:lnSpc>
                <a:spcPct val="200000"/>
              </a:lnSpc>
            </a:pPr>
            <a:r>
              <a:rPr lang="en-US" sz="1600" dirty="0"/>
              <a:t>Communication with a central server is costly </a:t>
            </a:r>
          </a:p>
        </p:txBody>
      </p:sp>
    </p:spTree>
    <p:extLst>
      <p:ext uri="{BB962C8B-B14F-4D97-AF65-F5344CB8AC3E}">
        <p14:creationId xmlns:p14="http://schemas.microsoft.com/office/powerpoint/2010/main" val="2392077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99BA2-656E-FDBC-8774-E763606C4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Exponential LLM Growth: The Communication Challenge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CAAAB0AD-81F3-9254-7A3D-D7D766F90ED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  <p:pic>
        <p:nvPicPr>
          <p:cNvPr id="45" name="Picture 2">
            <a:extLst>
              <a:ext uri="{FF2B5EF4-FFF2-40B4-BE49-F238E27FC236}">
                <a16:creationId xmlns:a16="http://schemas.microsoft.com/office/drawing/2014/main" id="{6CCA8AE7-7BD8-46BA-A943-9373486401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926" y="2542220"/>
            <a:ext cx="1059366" cy="595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">
            <a:extLst>
              <a:ext uri="{FF2B5EF4-FFF2-40B4-BE49-F238E27FC236}">
                <a16:creationId xmlns:a16="http://schemas.microsoft.com/office/drawing/2014/main" id="{CA3B734D-E260-4981-9C0A-8B0E70435A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501" y="3881817"/>
            <a:ext cx="1274216" cy="470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6" descr="Llama 2 Model Details">
            <a:extLst>
              <a:ext uri="{FF2B5EF4-FFF2-40B4-BE49-F238E27FC236}">
                <a16:creationId xmlns:a16="http://schemas.microsoft.com/office/drawing/2014/main" id="{D54F1BF6-9185-40D4-8EDB-9CF916C229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09" b="23123"/>
          <a:stretch/>
        </p:blipFill>
        <p:spPr bwMode="auto">
          <a:xfrm>
            <a:off x="611490" y="1142313"/>
            <a:ext cx="1983747" cy="742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52B8A3C-3F4A-4F52-A977-85F9F8DB55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8778" y="1666424"/>
            <a:ext cx="4302429" cy="2293095"/>
          </a:xfrm>
          <a:prstGeom prst="rect">
            <a:avLst/>
          </a:prstGeom>
        </p:spPr>
      </p:pic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93063B75-B6BE-4383-9828-08DDEBD47CB2}"/>
              </a:ext>
            </a:extLst>
          </p:cNvPr>
          <p:cNvSpPr/>
          <p:nvPr/>
        </p:nvSpPr>
        <p:spPr>
          <a:xfrm>
            <a:off x="3485242" y="3519977"/>
            <a:ext cx="1762875" cy="5572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175 B</a:t>
            </a:r>
            <a:endParaRPr lang="en-US" sz="1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AE0F4438-D6CD-46BF-86C0-FEF9EE633671}"/>
              </a:ext>
            </a:extLst>
          </p:cNvPr>
          <p:cNvSpPr/>
          <p:nvPr/>
        </p:nvSpPr>
        <p:spPr>
          <a:xfrm>
            <a:off x="4978554" y="3519977"/>
            <a:ext cx="1762875" cy="5572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1.8 T</a:t>
            </a:r>
            <a:endParaRPr lang="en-US" sz="1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21628E25-1E38-413A-A729-BA9819C82E4C}"/>
              </a:ext>
            </a:extLst>
          </p:cNvPr>
          <p:cNvSpPr/>
          <p:nvPr/>
        </p:nvSpPr>
        <p:spPr>
          <a:xfrm>
            <a:off x="1638151" y="3005978"/>
            <a:ext cx="5299144" cy="78628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14300" algn="ctr"/>
            <a:r>
              <a:rPr lang="en-US" sz="24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Storage / Communication: 100s GB Even with PEFT: 10s GB</a:t>
            </a:r>
            <a:endParaRPr lang="en-US" sz="2400" dirty="0">
              <a:solidFill>
                <a:srgbClr val="1F1F1F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2" name="Picture 2">
            <a:extLst>
              <a:ext uri="{FF2B5EF4-FFF2-40B4-BE49-F238E27FC236}">
                <a16:creationId xmlns:a16="http://schemas.microsoft.com/office/drawing/2014/main" id="{F2EA6EFA-4F59-4BAC-BF85-3F84F0F106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006" y="1813049"/>
            <a:ext cx="1164220" cy="1164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3274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04FDBA-91D4-0B85-FFF4-7100814B7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5CCBC36-9058-B44E-342B-3AB8C764D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/>
              <a:t>Outline</a:t>
            </a:r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45BE8D8-FE47-20D2-0FC6-D94721833D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ym typeface="Open Sans"/>
              </a:rPr>
              <a:t>Heterogeneity of Edge Devices</a:t>
            </a:r>
          </a:p>
          <a:p>
            <a:pPr marL="596900" lvl="1" indent="0">
              <a:buNone/>
            </a:pPr>
            <a:endParaRPr lang="en-US" sz="1800" dirty="0"/>
          </a:p>
          <a:p>
            <a:r>
              <a:rPr lang="en-US" b="1" dirty="0"/>
              <a:t>Decentralized Machine Learning</a:t>
            </a:r>
          </a:p>
          <a:p>
            <a:pPr lvl="1"/>
            <a:endParaRPr lang="en-US" sz="1800" dirty="0"/>
          </a:p>
          <a:p>
            <a:r>
              <a:rPr lang="en-US" b="1" dirty="0"/>
              <a:t>Communication &amp; Storage Overhead</a:t>
            </a:r>
          </a:p>
          <a:p>
            <a:pPr lvl="1"/>
            <a:endParaRPr lang="en-US" sz="1800" dirty="0"/>
          </a:p>
          <a:p>
            <a:pPr marL="11430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0334A8-E058-BA2F-9839-2F216D75201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85791496"/>
      </p:ext>
    </p:extLst>
  </p:cSld>
  <p:clrMapOvr>
    <a:masterClrMapping/>
  </p:clrMapOvr>
  <p:extLst mod="1">
    <p:ext uri="{6950BFC3-D8DA-4A85-94F7-54DA5524770B}">
      <p188:commentRel xmlns="" xmlns:p188="http://schemas.microsoft.com/office/powerpoint/2018/8/main" r:id="rId3"/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A04C8852-E182-5ADF-5BF8-2EFA42801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>
            <a:extLst>
              <a:ext uri="{FF2B5EF4-FFF2-40B4-BE49-F238E27FC236}">
                <a16:creationId xmlns:a16="http://schemas.microsoft.com/office/drawing/2014/main" id="{B0230BE6-0889-A0FD-498F-5ACA9E79B7C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>
                <a:highlight>
                  <a:srgbClr val="FFFFFF"/>
                </a:highlight>
                <a:sym typeface="Open Sans"/>
              </a:rPr>
              <a:t>Heterogeneity of Edge Devices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0C38B4-D248-4900-8131-A7AA865CDBC9}"/>
              </a:ext>
            </a:extLst>
          </p:cNvPr>
          <p:cNvSpPr txBox="1"/>
          <p:nvPr/>
        </p:nvSpPr>
        <p:spPr>
          <a:xfrm>
            <a:off x="181200" y="3106748"/>
            <a:ext cx="88323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PT Sans Narrow"/>
                <a:ea typeface="Open Sans"/>
                <a:cs typeface="Open Sans"/>
                <a:sym typeface="Open Sans"/>
              </a:rPr>
              <a:t>Dynamic Tiering-based Federated Learning (DTFL)</a:t>
            </a:r>
          </a:p>
          <a:p>
            <a:pPr algn="ctr"/>
            <a:endParaRPr lang="en-US" sz="1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3443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432F1-7D93-4432-0D0B-013526EDD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Centralized Federated Learning </a:t>
            </a:r>
            <a:r>
              <a:rPr lang="en-US" sz="3600"/>
              <a:t>—</a:t>
            </a:r>
            <a:r>
              <a:rPr lang="en-US"/>
              <a:t> Literature Review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AAEB30-5FAA-A9D0-C71F-591BB624BB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2284" y="4027081"/>
            <a:ext cx="4449487" cy="181277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1400"/>
              <a:t>Centralized Federated Learning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200"/>
              <a:t>HB McMahan, 2016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200" err="1"/>
              <a:t>TiFL</a:t>
            </a:r>
            <a:r>
              <a:rPr lang="en-US" sz="1200"/>
              <a:t> and </a:t>
            </a:r>
            <a:r>
              <a:rPr lang="en-US" sz="1200" err="1"/>
              <a:t>FedAT</a:t>
            </a:r>
            <a:r>
              <a:rPr lang="en-US" sz="1200"/>
              <a:t>, Z Chai, 2020 and 2021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14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59E346-21B3-FF36-D051-5C0577F19E0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8913E04-3F19-1FBB-0671-8875D8777859}"/>
              </a:ext>
            </a:extLst>
          </p:cNvPr>
          <p:cNvGrpSpPr/>
          <p:nvPr/>
        </p:nvGrpSpPr>
        <p:grpSpPr>
          <a:xfrm>
            <a:off x="3185729" y="1532370"/>
            <a:ext cx="677154" cy="266789"/>
            <a:chOff x="520700" y="1066800"/>
            <a:chExt cx="685800" cy="3048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5F78C76-2A4F-1E87-646A-7EBD9D3CCAD7}"/>
                </a:ext>
              </a:extLst>
            </p:cNvPr>
            <p:cNvSpPr/>
            <p:nvPr/>
          </p:nvSpPr>
          <p:spPr>
            <a:xfrm>
              <a:off x="520700" y="1066800"/>
              <a:ext cx="685800" cy="3048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8124D3F-ED63-4ED6-C289-4F6E12B61FF9}"/>
                </a:ext>
              </a:extLst>
            </p:cNvPr>
            <p:cNvSpPr/>
            <p:nvPr/>
          </p:nvSpPr>
          <p:spPr>
            <a:xfrm>
              <a:off x="596900" y="1104900"/>
              <a:ext cx="76200" cy="228600"/>
            </a:xfrm>
            <a:prstGeom prst="rect">
              <a:avLst/>
            </a:prstGeom>
            <a:solidFill>
              <a:srgbClr val="1F497D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DD50BC7-ECF3-7D76-E1A6-A9623F08D4C3}"/>
                </a:ext>
              </a:extLst>
            </p:cNvPr>
            <p:cNvSpPr/>
            <p:nvPr/>
          </p:nvSpPr>
          <p:spPr>
            <a:xfrm>
              <a:off x="748748" y="1104900"/>
              <a:ext cx="76200" cy="228600"/>
            </a:xfrm>
            <a:prstGeom prst="rect">
              <a:avLst/>
            </a:prstGeom>
            <a:solidFill>
              <a:srgbClr val="F79646">
                <a:lumMod val="75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513ABFE-0319-5C1B-2AF6-94995905DD31}"/>
              </a:ext>
            </a:extLst>
          </p:cNvPr>
          <p:cNvGrpSpPr/>
          <p:nvPr/>
        </p:nvGrpSpPr>
        <p:grpSpPr>
          <a:xfrm>
            <a:off x="3185729" y="1532370"/>
            <a:ext cx="677154" cy="266789"/>
            <a:chOff x="520700" y="1066800"/>
            <a:chExt cx="685800" cy="3048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9A77200-5C3B-5BB8-31F8-36EAD9FDFFBF}"/>
                </a:ext>
              </a:extLst>
            </p:cNvPr>
            <p:cNvSpPr/>
            <p:nvPr/>
          </p:nvSpPr>
          <p:spPr>
            <a:xfrm>
              <a:off x="520700" y="1066800"/>
              <a:ext cx="685800" cy="304800"/>
            </a:xfrm>
            <a:prstGeom prst="rect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5EDBFF9-95BA-D529-8E13-8DF1FFCD3B58}"/>
                </a:ext>
              </a:extLst>
            </p:cNvPr>
            <p:cNvSpPr/>
            <p:nvPr/>
          </p:nvSpPr>
          <p:spPr>
            <a:xfrm>
              <a:off x="902252" y="1104900"/>
              <a:ext cx="76200" cy="228600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AEB29A7-B7F7-732D-7A5E-C3575D6DCA5F}"/>
                </a:ext>
              </a:extLst>
            </p:cNvPr>
            <p:cNvSpPr/>
            <p:nvPr/>
          </p:nvSpPr>
          <p:spPr>
            <a:xfrm>
              <a:off x="1054100" y="1104900"/>
              <a:ext cx="76200" cy="228600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B9328BB-0F6A-4180-2368-1ED6345D95AA}"/>
              </a:ext>
            </a:extLst>
          </p:cNvPr>
          <p:cNvGrpSpPr/>
          <p:nvPr/>
        </p:nvGrpSpPr>
        <p:grpSpPr>
          <a:xfrm>
            <a:off x="1806551" y="1140865"/>
            <a:ext cx="677154" cy="266789"/>
            <a:chOff x="520700" y="1066800"/>
            <a:chExt cx="685800" cy="304800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ABE8842-0CA2-1015-0F87-990EF2E2052C}"/>
                </a:ext>
              </a:extLst>
            </p:cNvPr>
            <p:cNvSpPr/>
            <p:nvPr/>
          </p:nvSpPr>
          <p:spPr>
            <a:xfrm>
              <a:off x="520700" y="1066800"/>
              <a:ext cx="685800" cy="3048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B592559-67E4-172D-FE5D-79FBF25E8EA1}"/>
                </a:ext>
              </a:extLst>
            </p:cNvPr>
            <p:cNvSpPr/>
            <p:nvPr/>
          </p:nvSpPr>
          <p:spPr>
            <a:xfrm>
              <a:off x="596900" y="1104900"/>
              <a:ext cx="76200" cy="228600"/>
            </a:xfrm>
            <a:prstGeom prst="rect">
              <a:avLst/>
            </a:prstGeom>
            <a:solidFill>
              <a:srgbClr val="1F497D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D0872BA-EBBD-5F99-67EC-1F7A3ECA6A05}"/>
                </a:ext>
              </a:extLst>
            </p:cNvPr>
            <p:cNvSpPr/>
            <p:nvPr/>
          </p:nvSpPr>
          <p:spPr>
            <a:xfrm>
              <a:off x="748748" y="1104900"/>
              <a:ext cx="76200" cy="228600"/>
            </a:xfrm>
            <a:prstGeom prst="rect">
              <a:avLst/>
            </a:prstGeom>
            <a:solidFill>
              <a:srgbClr val="F79646">
                <a:lumMod val="75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BE634F6-8169-7039-475C-63A7A341DD68}"/>
                </a:ext>
              </a:extLst>
            </p:cNvPr>
            <p:cNvSpPr/>
            <p:nvPr/>
          </p:nvSpPr>
          <p:spPr>
            <a:xfrm>
              <a:off x="902252" y="1104900"/>
              <a:ext cx="76200" cy="228600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745F00F-7BFF-EE4A-04B4-B17349C23A95}"/>
                </a:ext>
              </a:extLst>
            </p:cNvPr>
            <p:cNvSpPr/>
            <p:nvPr/>
          </p:nvSpPr>
          <p:spPr>
            <a:xfrm>
              <a:off x="1054100" y="1104900"/>
              <a:ext cx="76200" cy="228600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56A6389-6622-5090-ED31-68F031C39AE4}"/>
              </a:ext>
            </a:extLst>
          </p:cNvPr>
          <p:cNvGrpSpPr/>
          <p:nvPr/>
        </p:nvGrpSpPr>
        <p:grpSpPr>
          <a:xfrm>
            <a:off x="1806551" y="1532280"/>
            <a:ext cx="677154" cy="266789"/>
            <a:chOff x="520700" y="1066800"/>
            <a:chExt cx="685800" cy="304800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1B6141B-CFAD-667A-E23A-80DEAD05EC61}"/>
                </a:ext>
              </a:extLst>
            </p:cNvPr>
            <p:cNvSpPr/>
            <p:nvPr/>
          </p:nvSpPr>
          <p:spPr>
            <a:xfrm>
              <a:off x="520700" y="1066800"/>
              <a:ext cx="685800" cy="3048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331BB76A-67E8-20E3-3EB5-4477577D40B3}"/>
                </a:ext>
              </a:extLst>
            </p:cNvPr>
            <p:cNvSpPr/>
            <p:nvPr/>
          </p:nvSpPr>
          <p:spPr>
            <a:xfrm>
              <a:off x="596900" y="1104900"/>
              <a:ext cx="76200" cy="228600"/>
            </a:xfrm>
            <a:prstGeom prst="rect">
              <a:avLst/>
            </a:prstGeom>
            <a:solidFill>
              <a:srgbClr val="1F497D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A17DF33-856C-DBE8-C6FB-F8DDC79DD917}"/>
                </a:ext>
              </a:extLst>
            </p:cNvPr>
            <p:cNvSpPr/>
            <p:nvPr/>
          </p:nvSpPr>
          <p:spPr>
            <a:xfrm>
              <a:off x="748748" y="1104900"/>
              <a:ext cx="76200" cy="228600"/>
            </a:xfrm>
            <a:prstGeom prst="rect">
              <a:avLst/>
            </a:prstGeom>
            <a:solidFill>
              <a:srgbClr val="F79646">
                <a:lumMod val="75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4D7FDB5-75C1-5E94-B88A-6BD3DA1D9CCA}"/>
                </a:ext>
              </a:extLst>
            </p:cNvPr>
            <p:cNvSpPr/>
            <p:nvPr/>
          </p:nvSpPr>
          <p:spPr>
            <a:xfrm>
              <a:off x="902252" y="1104900"/>
              <a:ext cx="76200" cy="228600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2BF337C-9E1D-FD17-5521-EA6E54274354}"/>
                </a:ext>
              </a:extLst>
            </p:cNvPr>
            <p:cNvSpPr/>
            <p:nvPr/>
          </p:nvSpPr>
          <p:spPr>
            <a:xfrm>
              <a:off x="1054100" y="1104900"/>
              <a:ext cx="76200" cy="228600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12B49E3-ECFD-FE0A-B5B2-EAD965BC8466}"/>
              </a:ext>
            </a:extLst>
          </p:cNvPr>
          <p:cNvGrpSpPr/>
          <p:nvPr/>
        </p:nvGrpSpPr>
        <p:grpSpPr>
          <a:xfrm>
            <a:off x="1806551" y="1976888"/>
            <a:ext cx="677154" cy="266789"/>
            <a:chOff x="520700" y="1066800"/>
            <a:chExt cx="685800" cy="304800"/>
          </a:xfrm>
        </p:grpSpPr>
        <p:sp>
          <p:nvSpPr>
            <p:cNvPr id="1024" name="Rectangle 1023">
              <a:extLst>
                <a:ext uri="{FF2B5EF4-FFF2-40B4-BE49-F238E27FC236}">
                  <a16:creationId xmlns:a16="http://schemas.microsoft.com/office/drawing/2014/main" id="{762D9BA6-ECDF-21A1-C987-B2899E1014DC}"/>
                </a:ext>
              </a:extLst>
            </p:cNvPr>
            <p:cNvSpPr/>
            <p:nvPr/>
          </p:nvSpPr>
          <p:spPr>
            <a:xfrm>
              <a:off x="520700" y="1066800"/>
              <a:ext cx="685800" cy="3048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25" name="Rectangle 1024">
              <a:extLst>
                <a:ext uri="{FF2B5EF4-FFF2-40B4-BE49-F238E27FC236}">
                  <a16:creationId xmlns:a16="http://schemas.microsoft.com/office/drawing/2014/main" id="{4FA84040-6C3E-BA4F-0EEF-C6BFA70862F0}"/>
                </a:ext>
              </a:extLst>
            </p:cNvPr>
            <p:cNvSpPr/>
            <p:nvPr/>
          </p:nvSpPr>
          <p:spPr>
            <a:xfrm>
              <a:off x="596900" y="1104900"/>
              <a:ext cx="76200" cy="228600"/>
            </a:xfrm>
            <a:prstGeom prst="rect">
              <a:avLst/>
            </a:prstGeom>
            <a:solidFill>
              <a:srgbClr val="1F497D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27" name="Rectangle 1026">
              <a:extLst>
                <a:ext uri="{FF2B5EF4-FFF2-40B4-BE49-F238E27FC236}">
                  <a16:creationId xmlns:a16="http://schemas.microsoft.com/office/drawing/2014/main" id="{98AB63A1-D60C-2E36-CFB9-F5A3DAAFB108}"/>
                </a:ext>
              </a:extLst>
            </p:cNvPr>
            <p:cNvSpPr/>
            <p:nvPr/>
          </p:nvSpPr>
          <p:spPr>
            <a:xfrm>
              <a:off x="748748" y="1104900"/>
              <a:ext cx="76200" cy="228600"/>
            </a:xfrm>
            <a:prstGeom prst="rect">
              <a:avLst/>
            </a:prstGeom>
            <a:solidFill>
              <a:srgbClr val="F79646">
                <a:lumMod val="75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28" name="Rectangle 1027">
              <a:extLst>
                <a:ext uri="{FF2B5EF4-FFF2-40B4-BE49-F238E27FC236}">
                  <a16:creationId xmlns:a16="http://schemas.microsoft.com/office/drawing/2014/main" id="{F08A3354-52D2-BF47-DD08-C653ADF000BF}"/>
                </a:ext>
              </a:extLst>
            </p:cNvPr>
            <p:cNvSpPr/>
            <p:nvPr/>
          </p:nvSpPr>
          <p:spPr>
            <a:xfrm>
              <a:off x="902252" y="1104900"/>
              <a:ext cx="76200" cy="228600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29" name="Rectangle 1028">
              <a:extLst>
                <a:ext uri="{FF2B5EF4-FFF2-40B4-BE49-F238E27FC236}">
                  <a16:creationId xmlns:a16="http://schemas.microsoft.com/office/drawing/2014/main" id="{C3DCF6BE-F1BA-F089-0F28-07C511EA55C9}"/>
                </a:ext>
              </a:extLst>
            </p:cNvPr>
            <p:cNvSpPr/>
            <p:nvPr/>
          </p:nvSpPr>
          <p:spPr>
            <a:xfrm>
              <a:off x="1054100" y="1104900"/>
              <a:ext cx="76200" cy="228600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cxnSp>
        <p:nvCxnSpPr>
          <p:cNvPr id="1031" name="Straight Arrow Connector 1030">
            <a:extLst>
              <a:ext uri="{FF2B5EF4-FFF2-40B4-BE49-F238E27FC236}">
                <a16:creationId xmlns:a16="http://schemas.microsoft.com/office/drawing/2014/main" id="{2E4A3905-46DE-C801-048A-8AC16D91963C}"/>
              </a:ext>
            </a:extLst>
          </p:cNvPr>
          <p:cNvCxnSpPr>
            <a:cxnSpLocks/>
            <a:stCxn id="20" idx="3"/>
            <a:endCxn id="14" idx="1"/>
          </p:cNvCxnSpPr>
          <p:nvPr/>
        </p:nvCxnSpPr>
        <p:spPr>
          <a:xfrm>
            <a:off x="2483705" y="1274260"/>
            <a:ext cx="702024" cy="391505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dash"/>
            <a:headEnd type="triangle" w="med" len="med"/>
            <a:tailEnd type="triangle" w="med" len="med"/>
          </a:ln>
          <a:effectLst/>
        </p:spPr>
      </p:cxnSp>
      <p:cxnSp>
        <p:nvCxnSpPr>
          <p:cNvPr id="1034" name="Straight Arrow Connector 1033">
            <a:extLst>
              <a:ext uri="{FF2B5EF4-FFF2-40B4-BE49-F238E27FC236}">
                <a16:creationId xmlns:a16="http://schemas.microsoft.com/office/drawing/2014/main" id="{7994FE6E-2322-7B02-E846-FD48E0B10D94}"/>
              </a:ext>
            </a:extLst>
          </p:cNvPr>
          <p:cNvCxnSpPr>
            <a:cxnSpLocks/>
            <a:stCxn id="26" idx="3"/>
            <a:endCxn id="14" idx="1"/>
          </p:cNvCxnSpPr>
          <p:nvPr/>
        </p:nvCxnSpPr>
        <p:spPr>
          <a:xfrm>
            <a:off x="2483705" y="1665675"/>
            <a:ext cx="702024" cy="90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dash"/>
            <a:headEnd type="triangle" w="med" len="med"/>
            <a:tailEnd type="triangle" w="med" len="med"/>
          </a:ln>
          <a:effectLst/>
        </p:spPr>
      </p:cxnSp>
      <p:cxnSp>
        <p:nvCxnSpPr>
          <p:cNvPr id="1037" name="Straight Arrow Connector 1036">
            <a:extLst>
              <a:ext uri="{FF2B5EF4-FFF2-40B4-BE49-F238E27FC236}">
                <a16:creationId xmlns:a16="http://schemas.microsoft.com/office/drawing/2014/main" id="{715F59B0-9329-A449-7FDA-DCC1244CD17D}"/>
              </a:ext>
            </a:extLst>
          </p:cNvPr>
          <p:cNvCxnSpPr>
            <a:cxnSpLocks/>
            <a:stCxn id="1024" idx="3"/>
            <a:endCxn id="14" idx="1"/>
          </p:cNvCxnSpPr>
          <p:nvPr/>
        </p:nvCxnSpPr>
        <p:spPr>
          <a:xfrm flipV="1">
            <a:off x="2483705" y="1665765"/>
            <a:ext cx="702024" cy="444518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dash"/>
            <a:headEnd type="triangle" w="med" len="med"/>
            <a:tailEnd type="triangle" w="med" len="med"/>
          </a:ln>
          <a:effectLst/>
        </p:spPr>
      </p:cxnSp>
      <p:grpSp>
        <p:nvGrpSpPr>
          <p:cNvPr id="1044" name="Group 1043">
            <a:extLst>
              <a:ext uri="{FF2B5EF4-FFF2-40B4-BE49-F238E27FC236}">
                <a16:creationId xmlns:a16="http://schemas.microsoft.com/office/drawing/2014/main" id="{1687A7A9-F3AB-8B1A-B133-6B142980DB04}"/>
              </a:ext>
            </a:extLst>
          </p:cNvPr>
          <p:cNvGrpSpPr/>
          <p:nvPr/>
        </p:nvGrpSpPr>
        <p:grpSpPr>
          <a:xfrm>
            <a:off x="6871584" y="1583233"/>
            <a:ext cx="677154" cy="266789"/>
            <a:chOff x="520700" y="1066800"/>
            <a:chExt cx="685800" cy="304800"/>
          </a:xfrm>
        </p:grpSpPr>
        <p:sp>
          <p:nvSpPr>
            <p:cNvPr id="1045" name="Rectangle 1044">
              <a:extLst>
                <a:ext uri="{FF2B5EF4-FFF2-40B4-BE49-F238E27FC236}">
                  <a16:creationId xmlns:a16="http://schemas.microsoft.com/office/drawing/2014/main" id="{E142F889-C495-D41C-881E-E30A00E3982D}"/>
                </a:ext>
              </a:extLst>
            </p:cNvPr>
            <p:cNvSpPr/>
            <p:nvPr/>
          </p:nvSpPr>
          <p:spPr>
            <a:xfrm>
              <a:off x="520700" y="1066800"/>
              <a:ext cx="685800" cy="3048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46" name="Rectangle 1045">
              <a:extLst>
                <a:ext uri="{FF2B5EF4-FFF2-40B4-BE49-F238E27FC236}">
                  <a16:creationId xmlns:a16="http://schemas.microsoft.com/office/drawing/2014/main" id="{C8F12034-AAAE-D86A-4BB4-C7CEF24F3876}"/>
                </a:ext>
              </a:extLst>
            </p:cNvPr>
            <p:cNvSpPr/>
            <p:nvPr/>
          </p:nvSpPr>
          <p:spPr>
            <a:xfrm>
              <a:off x="596900" y="1104900"/>
              <a:ext cx="76200" cy="228600"/>
            </a:xfrm>
            <a:prstGeom prst="rect">
              <a:avLst/>
            </a:prstGeom>
            <a:solidFill>
              <a:srgbClr val="1F497D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47" name="Rectangle 1046">
              <a:extLst>
                <a:ext uri="{FF2B5EF4-FFF2-40B4-BE49-F238E27FC236}">
                  <a16:creationId xmlns:a16="http://schemas.microsoft.com/office/drawing/2014/main" id="{A4D8B063-9F45-DA96-6103-C3680C839CDD}"/>
                </a:ext>
              </a:extLst>
            </p:cNvPr>
            <p:cNvSpPr/>
            <p:nvPr/>
          </p:nvSpPr>
          <p:spPr>
            <a:xfrm>
              <a:off x="748748" y="1104900"/>
              <a:ext cx="76200" cy="228600"/>
            </a:xfrm>
            <a:prstGeom prst="rect">
              <a:avLst/>
            </a:prstGeom>
            <a:solidFill>
              <a:srgbClr val="F79646">
                <a:lumMod val="75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048" name="Group 1047">
            <a:extLst>
              <a:ext uri="{FF2B5EF4-FFF2-40B4-BE49-F238E27FC236}">
                <a16:creationId xmlns:a16="http://schemas.microsoft.com/office/drawing/2014/main" id="{93F9789F-AB78-EC8A-F126-10BD57811C5B}"/>
              </a:ext>
            </a:extLst>
          </p:cNvPr>
          <p:cNvGrpSpPr/>
          <p:nvPr/>
        </p:nvGrpSpPr>
        <p:grpSpPr>
          <a:xfrm>
            <a:off x="6871584" y="1578341"/>
            <a:ext cx="677154" cy="266789"/>
            <a:chOff x="520700" y="1066800"/>
            <a:chExt cx="685800" cy="304800"/>
          </a:xfrm>
        </p:grpSpPr>
        <p:sp>
          <p:nvSpPr>
            <p:cNvPr id="1049" name="Rectangle 1048">
              <a:extLst>
                <a:ext uri="{FF2B5EF4-FFF2-40B4-BE49-F238E27FC236}">
                  <a16:creationId xmlns:a16="http://schemas.microsoft.com/office/drawing/2014/main" id="{3467ACA0-0ACF-A112-9F76-87F3A814D450}"/>
                </a:ext>
              </a:extLst>
            </p:cNvPr>
            <p:cNvSpPr/>
            <p:nvPr/>
          </p:nvSpPr>
          <p:spPr>
            <a:xfrm>
              <a:off x="520700" y="1066800"/>
              <a:ext cx="685800" cy="304800"/>
            </a:xfrm>
            <a:prstGeom prst="rect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50" name="Rectangle 1049">
              <a:extLst>
                <a:ext uri="{FF2B5EF4-FFF2-40B4-BE49-F238E27FC236}">
                  <a16:creationId xmlns:a16="http://schemas.microsoft.com/office/drawing/2014/main" id="{C1C62C31-3C2D-6A40-C13F-D327CA9FFCD8}"/>
                </a:ext>
              </a:extLst>
            </p:cNvPr>
            <p:cNvSpPr/>
            <p:nvPr/>
          </p:nvSpPr>
          <p:spPr>
            <a:xfrm>
              <a:off x="902252" y="1104900"/>
              <a:ext cx="76200" cy="228600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51" name="Rectangle 1050">
              <a:extLst>
                <a:ext uri="{FF2B5EF4-FFF2-40B4-BE49-F238E27FC236}">
                  <a16:creationId xmlns:a16="http://schemas.microsoft.com/office/drawing/2014/main" id="{CD874A1B-C28C-07F2-0888-9C8A02820D5A}"/>
                </a:ext>
              </a:extLst>
            </p:cNvPr>
            <p:cNvSpPr/>
            <p:nvPr/>
          </p:nvSpPr>
          <p:spPr>
            <a:xfrm>
              <a:off x="1054100" y="1104900"/>
              <a:ext cx="76200" cy="228600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cxnSp>
        <p:nvCxnSpPr>
          <p:cNvPr id="16" name="Google Shape;322;p36">
            <a:extLst>
              <a:ext uri="{FF2B5EF4-FFF2-40B4-BE49-F238E27FC236}">
                <a16:creationId xmlns:a16="http://schemas.microsoft.com/office/drawing/2014/main" id="{E4AFECEB-C8A6-BB99-7E9E-5C9F08FD5ADA}"/>
              </a:ext>
            </a:extLst>
          </p:cNvPr>
          <p:cNvCxnSpPr>
            <a:cxnSpLocks/>
          </p:cNvCxnSpPr>
          <p:nvPr/>
        </p:nvCxnSpPr>
        <p:spPr>
          <a:xfrm>
            <a:off x="7165776" y="1317102"/>
            <a:ext cx="0" cy="736600"/>
          </a:xfrm>
          <a:prstGeom prst="straightConnector1">
            <a:avLst/>
          </a:prstGeom>
          <a:noFill/>
          <a:ln w="19050" cap="flat" cmpd="sng">
            <a:solidFill>
              <a:srgbClr val="004874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1032" name="Google Shape;317;p36">
            <a:extLst>
              <a:ext uri="{FF2B5EF4-FFF2-40B4-BE49-F238E27FC236}">
                <a16:creationId xmlns:a16="http://schemas.microsoft.com/office/drawing/2014/main" id="{FA70E9DC-8854-3166-1228-0CA8F55D1FC5}"/>
              </a:ext>
            </a:extLst>
          </p:cNvPr>
          <p:cNvCxnSpPr>
            <a:cxnSpLocks/>
          </p:cNvCxnSpPr>
          <p:nvPr/>
        </p:nvCxnSpPr>
        <p:spPr>
          <a:xfrm>
            <a:off x="6679903" y="1677070"/>
            <a:ext cx="960916" cy="5325"/>
          </a:xfrm>
          <a:prstGeom prst="straightConnector1">
            <a:avLst/>
          </a:pr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033" name="Google Shape;317;p36">
            <a:extLst>
              <a:ext uri="{FF2B5EF4-FFF2-40B4-BE49-F238E27FC236}">
                <a16:creationId xmlns:a16="http://schemas.microsoft.com/office/drawing/2014/main" id="{422019CD-AD9A-CA86-AE32-A9001A6D5DE5}"/>
              </a:ext>
            </a:extLst>
          </p:cNvPr>
          <p:cNvCxnSpPr>
            <a:cxnSpLocks/>
          </p:cNvCxnSpPr>
          <p:nvPr/>
        </p:nvCxnSpPr>
        <p:spPr>
          <a:xfrm flipH="1">
            <a:off x="6658614" y="1741566"/>
            <a:ext cx="958742" cy="0"/>
          </a:xfrm>
          <a:prstGeom prst="straightConnector1">
            <a:avLst/>
          </a:prstGeom>
          <a:noFill/>
          <a:ln w="12700" cap="flat" cmpd="sng">
            <a:solidFill>
              <a:srgbClr val="7030A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pic>
        <p:nvPicPr>
          <p:cNvPr id="1062" name="Graphic 1061" descr="Laptop">
            <a:extLst>
              <a:ext uri="{FF2B5EF4-FFF2-40B4-BE49-F238E27FC236}">
                <a16:creationId xmlns:a16="http://schemas.microsoft.com/office/drawing/2014/main" id="{25470D7A-CBEB-2543-A700-C5A5D777DF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25722" y="3103823"/>
            <a:ext cx="520700" cy="520700"/>
          </a:xfrm>
          <a:prstGeom prst="rect">
            <a:avLst/>
          </a:prstGeom>
        </p:spPr>
      </p:pic>
      <p:pic>
        <p:nvPicPr>
          <p:cNvPr id="1063" name="Graphic 1062" descr="Smart Phone">
            <a:extLst>
              <a:ext uri="{FF2B5EF4-FFF2-40B4-BE49-F238E27FC236}">
                <a16:creationId xmlns:a16="http://schemas.microsoft.com/office/drawing/2014/main" id="{16EFC843-03F8-D96B-CF7A-84433C17D2D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45591" y="2602762"/>
            <a:ext cx="390525" cy="390525"/>
          </a:xfrm>
          <a:prstGeom prst="rect">
            <a:avLst/>
          </a:prstGeom>
        </p:spPr>
      </p:pic>
      <p:pic>
        <p:nvPicPr>
          <p:cNvPr id="1064" name="Graphic 1063" descr="Laptop">
            <a:extLst>
              <a:ext uri="{FF2B5EF4-FFF2-40B4-BE49-F238E27FC236}">
                <a16:creationId xmlns:a16="http://schemas.microsoft.com/office/drawing/2014/main" id="{27ED2B56-7067-874C-6884-36EC003459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02259" y="2498785"/>
            <a:ext cx="520700" cy="520700"/>
          </a:xfrm>
          <a:prstGeom prst="rect">
            <a:avLst/>
          </a:prstGeom>
        </p:spPr>
      </p:pic>
      <p:pic>
        <p:nvPicPr>
          <p:cNvPr id="1065" name="Graphic 1064" descr="Smart Phone">
            <a:extLst>
              <a:ext uri="{FF2B5EF4-FFF2-40B4-BE49-F238E27FC236}">
                <a16:creationId xmlns:a16="http://schemas.microsoft.com/office/drawing/2014/main" id="{24E113B8-83E0-63ED-C613-17C47F280CD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48255" y="3168910"/>
            <a:ext cx="390525" cy="390525"/>
          </a:xfrm>
          <a:prstGeom prst="rect">
            <a:avLst/>
          </a:prstGeom>
        </p:spPr>
      </p:pic>
      <p:pic>
        <p:nvPicPr>
          <p:cNvPr id="1066" name="Graphic 1065" descr="Smart Phone">
            <a:extLst>
              <a:ext uri="{FF2B5EF4-FFF2-40B4-BE49-F238E27FC236}">
                <a16:creationId xmlns:a16="http://schemas.microsoft.com/office/drawing/2014/main" id="{8762FE48-D913-5FA2-2EF3-651B7F1135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26113" y="2883641"/>
            <a:ext cx="390525" cy="390525"/>
          </a:xfrm>
          <a:prstGeom prst="rect">
            <a:avLst/>
          </a:prstGeom>
        </p:spPr>
      </p:pic>
      <p:pic>
        <p:nvPicPr>
          <p:cNvPr id="1067" name="Picture 4">
            <a:extLst>
              <a:ext uri="{FF2B5EF4-FFF2-40B4-BE49-F238E27FC236}">
                <a16:creationId xmlns:a16="http://schemas.microsoft.com/office/drawing/2014/main" id="{B3D88B40-D20D-39C1-63C4-267210828C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063" y="3504434"/>
            <a:ext cx="315859" cy="315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9" name="Oval 1068">
            <a:extLst>
              <a:ext uri="{FF2B5EF4-FFF2-40B4-BE49-F238E27FC236}">
                <a16:creationId xmlns:a16="http://schemas.microsoft.com/office/drawing/2014/main" id="{B133AACE-11DB-7F63-706E-EDC507556E94}"/>
              </a:ext>
            </a:extLst>
          </p:cNvPr>
          <p:cNvSpPr/>
          <p:nvPr/>
        </p:nvSpPr>
        <p:spPr>
          <a:xfrm>
            <a:off x="1254463" y="2443109"/>
            <a:ext cx="1154004" cy="1219255"/>
          </a:xfrm>
          <a:prstGeom prst="ellips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0" name="Oval 1069">
            <a:extLst>
              <a:ext uri="{FF2B5EF4-FFF2-40B4-BE49-F238E27FC236}">
                <a16:creationId xmlns:a16="http://schemas.microsoft.com/office/drawing/2014/main" id="{9AF97479-C01A-D908-423D-011C231702B5}"/>
              </a:ext>
            </a:extLst>
          </p:cNvPr>
          <p:cNvSpPr/>
          <p:nvPr/>
        </p:nvSpPr>
        <p:spPr>
          <a:xfrm>
            <a:off x="2408467" y="2421496"/>
            <a:ext cx="1154004" cy="1219255"/>
          </a:xfrm>
          <a:prstGeom prst="ellipse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71" name="Picture 2">
            <a:extLst>
              <a:ext uri="{FF2B5EF4-FFF2-40B4-BE49-F238E27FC236}">
                <a16:creationId xmlns:a16="http://schemas.microsoft.com/office/drawing/2014/main" id="{58FC1F95-001C-CC79-92AE-28896FDD26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6012" y="3475387"/>
            <a:ext cx="315859" cy="315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89C0E46C-5314-66A2-A1D9-707F118E9A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577" y="1628410"/>
            <a:ext cx="433441" cy="433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9A7ECFA-32C3-66D9-FC6C-7AFE5BB919B4}"/>
              </a:ext>
            </a:extLst>
          </p:cNvPr>
          <p:cNvSpPr/>
          <p:nvPr/>
        </p:nvSpPr>
        <p:spPr>
          <a:xfrm>
            <a:off x="3754541" y="1175988"/>
            <a:ext cx="1298747" cy="5572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Server-side</a:t>
            </a:r>
          </a:p>
        </p:txBody>
      </p:sp>
      <p:pic>
        <p:nvPicPr>
          <p:cNvPr id="12" name="Graphic 11" descr="Smart Phone">
            <a:extLst>
              <a:ext uri="{FF2B5EF4-FFF2-40B4-BE49-F238E27FC236}">
                <a16:creationId xmlns:a16="http://schemas.microsoft.com/office/drawing/2014/main" id="{439CF201-E542-6E5A-C93E-4E8B7C44BAF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13230" y="1454605"/>
            <a:ext cx="390525" cy="390525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68CEB46-20FD-7BD7-82A8-3A3C7FECDEE0}"/>
              </a:ext>
            </a:extLst>
          </p:cNvPr>
          <p:cNvSpPr/>
          <p:nvPr/>
        </p:nvSpPr>
        <p:spPr>
          <a:xfrm>
            <a:off x="558252" y="1028235"/>
            <a:ext cx="1252783" cy="5572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Client-side</a:t>
            </a:r>
          </a:p>
        </p:txBody>
      </p:sp>
      <p:cxnSp>
        <p:nvCxnSpPr>
          <p:cNvPr id="1026" name="Connector: Elbow 1025">
            <a:extLst>
              <a:ext uri="{FF2B5EF4-FFF2-40B4-BE49-F238E27FC236}">
                <a16:creationId xmlns:a16="http://schemas.microsoft.com/office/drawing/2014/main" id="{F4156AE2-553F-9927-2A03-899F89ED1452}"/>
              </a:ext>
            </a:extLst>
          </p:cNvPr>
          <p:cNvCxnSpPr>
            <a:cxnSpLocks/>
          </p:cNvCxnSpPr>
          <p:nvPr/>
        </p:nvCxnSpPr>
        <p:spPr>
          <a:xfrm flipH="1">
            <a:off x="7790922" y="1685402"/>
            <a:ext cx="347134" cy="113195"/>
          </a:xfrm>
          <a:prstGeom prst="bentConnector3">
            <a:avLst>
              <a:gd name="adj1" fmla="val -14635"/>
            </a:avLst>
          </a:prstGeom>
          <a:noFill/>
          <a:ln w="1587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  <a:tailEnd type="triangle" w="sm" len="sm"/>
          </a:ln>
          <a:effectLst/>
        </p:spPr>
      </p:cxnSp>
      <p:cxnSp>
        <p:nvCxnSpPr>
          <p:cNvPr id="1053" name="Connector: Elbow 1052">
            <a:extLst>
              <a:ext uri="{FF2B5EF4-FFF2-40B4-BE49-F238E27FC236}">
                <a16:creationId xmlns:a16="http://schemas.microsoft.com/office/drawing/2014/main" id="{A892E0B7-7958-9A48-CAF7-1132595A48EA}"/>
              </a:ext>
            </a:extLst>
          </p:cNvPr>
          <p:cNvCxnSpPr>
            <a:cxnSpLocks/>
          </p:cNvCxnSpPr>
          <p:nvPr/>
        </p:nvCxnSpPr>
        <p:spPr>
          <a:xfrm flipH="1">
            <a:off x="6441901" y="1693311"/>
            <a:ext cx="347134" cy="113195"/>
          </a:xfrm>
          <a:prstGeom prst="bentConnector3">
            <a:avLst>
              <a:gd name="adj1" fmla="val -14635"/>
            </a:avLst>
          </a:prstGeom>
          <a:noFill/>
          <a:ln w="1587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  <a:tailEnd type="triangle" w="sm" len="sm"/>
          </a:ln>
          <a:effectLst/>
        </p:spPr>
      </p:cxn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EE20FC1D-F3E2-BD2E-7063-13724FC8043E}"/>
              </a:ext>
            </a:extLst>
          </p:cNvPr>
          <p:cNvSpPr txBox="1">
            <a:spLocks/>
          </p:cNvSpPr>
          <p:nvPr/>
        </p:nvSpPr>
        <p:spPr>
          <a:xfrm>
            <a:off x="5708259" y="4021992"/>
            <a:ext cx="4449487" cy="1812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●"/>
              <a:defRPr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○"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■"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●"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○"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■"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●"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○"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■"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1400"/>
              <a:t>Split Learning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200"/>
              <a:t>P </a:t>
            </a:r>
            <a:r>
              <a:rPr lang="en-US" sz="1200" err="1"/>
              <a:t>Vepakomma</a:t>
            </a:r>
            <a:r>
              <a:rPr lang="en-US" sz="1200"/>
              <a:t>, 2018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200"/>
              <a:t>Local loss FL, DJ Han, 2021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200" err="1"/>
              <a:t>SplitFed</a:t>
            </a:r>
            <a:r>
              <a:rPr lang="en-US" sz="1200"/>
              <a:t>, C Thapa, 2022</a:t>
            </a:r>
          </a:p>
          <a:p>
            <a:pPr marL="114300" indent="0">
              <a:buNone/>
            </a:pPr>
            <a:endParaRPr lang="en-US" sz="1400"/>
          </a:p>
        </p:txBody>
      </p:sp>
      <p:grpSp>
        <p:nvGrpSpPr>
          <p:cNvPr id="1094" name="Group 1093">
            <a:extLst>
              <a:ext uri="{FF2B5EF4-FFF2-40B4-BE49-F238E27FC236}">
                <a16:creationId xmlns:a16="http://schemas.microsoft.com/office/drawing/2014/main" id="{29E02FFE-3D65-2709-D42D-9AE3EB18345A}"/>
              </a:ext>
            </a:extLst>
          </p:cNvPr>
          <p:cNvGrpSpPr/>
          <p:nvPr/>
        </p:nvGrpSpPr>
        <p:grpSpPr>
          <a:xfrm>
            <a:off x="7732598" y="2950740"/>
            <a:ext cx="677154" cy="266789"/>
            <a:chOff x="520700" y="1066800"/>
            <a:chExt cx="685800" cy="304800"/>
          </a:xfrm>
        </p:grpSpPr>
        <p:sp>
          <p:nvSpPr>
            <p:cNvPr id="1095" name="Rectangle 1094">
              <a:extLst>
                <a:ext uri="{FF2B5EF4-FFF2-40B4-BE49-F238E27FC236}">
                  <a16:creationId xmlns:a16="http://schemas.microsoft.com/office/drawing/2014/main" id="{F48F4070-180D-3FB9-7723-091DBEBDC1D3}"/>
                </a:ext>
              </a:extLst>
            </p:cNvPr>
            <p:cNvSpPr/>
            <p:nvPr/>
          </p:nvSpPr>
          <p:spPr>
            <a:xfrm>
              <a:off x="520700" y="1066800"/>
              <a:ext cx="685800" cy="304800"/>
            </a:xfrm>
            <a:prstGeom prst="rect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96" name="Rectangle 1095">
              <a:extLst>
                <a:ext uri="{FF2B5EF4-FFF2-40B4-BE49-F238E27FC236}">
                  <a16:creationId xmlns:a16="http://schemas.microsoft.com/office/drawing/2014/main" id="{C8DD5D96-BD55-2B9B-28EE-02DEC503AA5F}"/>
                </a:ext>
              </a:extLst>
            </p:cNvPr>
            <p:cNvSpPr/>
            <p:nvPr/>
          </p:nvSpPr>
          <p:spPr>
            <a:xfrm>
              <a:off x="902252" y="1104900"/>
              <a:ext cx="76200" cy="228600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97" name="Rectangle 1096">
              <a:extLst>
                <a:ext uri="{FF2B5EF4-FFF2-40B4-BE49-F238E27FC236}">
                  <a16:creationId xmlns:a16="http://schemas.microsoft.com/office/drawing/2014/main" id="{AB09E42A-064C-D2EE-5601-145D1F9DDD79}"/>
                </a:ext>
              </a:extLst>
            </p:cNvPr>
            <p:cNvSpPr/>
            <p:nvPr/>
          </p:nvSpPr>
          <p:spPr>
            <a:xfrm>
              <a:off x="1054100" y="1104900"/>
              <a:ext cx="76200" cy="228600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098" name="Group 1097">
            <a:extLst>
              <a:ext uri="{FF2B5EF4-FFF2-40B4-BE49-F238E27FC236}">
                <a16:creationId xmlns:a16="http://schemas.microsoft.com/office/drawing/2014/main" id="{910E6CDF-F491-2A01-8468-D03FC2A843B9}"/>
              </a:ext>
            </a:extLst>
          </p:cNvPr>
          <p:cNvGrpSpPr/>
          <p:nvPr/>
        </p:nvGrpSpPr>
        <p:grpSpPr>
          <a:xfrm>
            <a:off x="6543776" y="2552765"/>
            <a:ext cx="677154" cy="266789"/>
            <a:chOff x="520700" y="1066800"/>
            <a:chExt cx="685800" cy="304800"/>
          </a:xfrm>
        </p:grpSpPr>
        <p:sp>
          <p:nvSpPr>
            <p:cNvPr id="1099" name="Rectangle 1098">
              <a:extLst>
                <a:ext uri="{FF2B5EF4-FFF2-40B4-BE49-F238E27FC236}">
                  <a16:creationId xmlns:a16="http://schemas.microsoft.com/office/drawing/2014/main" id="{6F256D39-F02C-CD94-6A54-44B294353122}"/>
                </a:ext>
              </a:extLst>
            </p:cNvPr>
            <p:cNvSpPr/>
            <p:nvPr/>
          </p:nvSpPr>
          <p:spPr>
            <a:xfrm>
              <a:off x="520700" y="1066800"/>
              <a:ext cx="685800" cy="3048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00" name="Rectangle 1099">
              <a:extLst>
                <a:ext uri="{FF2B5EF4-FFF2-40B4-BE49-F238E27FC236}">
                  <a16:creationId xmlns:a16="http://schemas.microsoft.com/office/drawing/2014/main" id="{60E424AF-79F8-5869-8D2C-6B68FC155B6A}"/>
                </a:ext>
              </a:extLst>
            </p:cNvPr>
            <p:cNvSpPr/>
            <p:nvPr/>
          </p:nvSpPr>
          <p:spPr>
            <a:xfrm>
              <a:off x="596900" y="1104900"/>
              <a:ext cx="76200" cy="228600"/>
            </a:xfrm>
            <a:prstGeom prst="rect">
              <a:avLst/>
            </a:prstGeom>
            <a:solidFill>
              <a:srgbClr val="1F497D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01" name="Rectangle 1100">
              <a:extLst>
                <a:ext uri="{FF2B5EF4-FFF2-40B4-BE49-F238E27FC236}">
                  <a16:creationId xmlns:a16="http://schemas.microsoft.com/office/drawing/2014/main" id="{CFCF0DB5-29A7-4544-1493-108626A2892D}"/>
                </a:ext>
              </a:extLst>
            </p:cNvPr>
            <p:cNvSpPr/>
            <p:nvPr/>
          </p:nvSpPr>
          <p:spPr>
            <a:xfrm>
              <a:off x="748748" y="1104900"/>
              <a:ext cx="76200" cy="228600"/>
            </a:xfrm>
            <a:prstGeom prst="rect">
              <a:avLst/>
            </a:prstGeom>
            <a:solidFill>
              <a:srgbClr val="F79646">
                <a:lumMod val="75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104" name="Group 1103">
            <a:extLst>
              <a:ext uri="{FF2B5EF4-FFF2-40B4-BE49-F238E27FC236}">
                <a16:creationId xmlns:a16="http://schemas.microsoft.com/office/drawing/2014/main" id="{D3E5F0F7-5B41-5BC4-7B14-ECB76318D20D}"/>
              </a:ext>
            </a:extLst>
          </p:cNvPr>
          <p:cNvGrpSpPr/>
          <p:nvPr/>
        </p:nvGrpSpPr>
        <p:grpSpPr>
          <a:xfrm>
            <a:off x="6543776" y="2944180"/>
            <a:ext cx="677154" cy="266789"/>
            <a:chOff x="520700" y="1066800"/>
            <a:chExt cx="685800" cy="304800"/>
          </a:xfrm>
        </p:grpSpPr>
        <p:sp>
          <p:nvSpPr>
            <p:cNvPr id="1105" name="Rectangle 1104">
              <a:extLst>
                <a:ext uri="{FF2B5EF4-FFF2-40B4-BE49-F238E27FC236}">
                  <a16:creationId xmlns:a16="http://schemas.microsoft.com/office/drawing/2014/main" id="{7C690901-D687-6CAE-D4AA-F2E4D3CA21E1}"/>
                </a:ext>
              </a:extLst>
            </p:cNvPr>
            <p:cNvSpPr/>
            <p:nvPr/>
          </p:nvSpPr>
          <p:spPr>
            <a:xfrm>
              <a:off x="520700" y="1066800"/>
              <a:ext cx="685800" cy="3048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06" name="Rectangle 1105">
              <a:extLst>
                <a:ext uri="{FF2B5EF4-FFF2-40B4-BE49-F238E27FC236}">
                  <a16:creationId xmlns:a16="http://schemas.microsoft.com/office/drawing/2014/main" id="{124FC3A8-7CE4-39B4-6270-597EF3485E98}"/>
                </a:ext>
              </a:extLst>
            </p:cNvPr>
            <p:cNvSpPr/>
            <p:nvPr/>
          </p:nvSpPr>
          <p:spPr>
            <a:xfrm>
              <a:off x="596900" y="1104900"/>
              <a:ext cx="76200" cy="228600"/>
            </a:xfrm>
            <a:prstGeom prst="rect">
              <a:avLst/>
            </a:prstGeom>
            <a:solidFill>
              <a:srgbClr val="1F497D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07" name="Rectangle 1106">
              <a:extLst>
                <a:ext uri="{FF2B5EF4-FFF2-40B4-BE49-F238E27FC236}">
                  <a16:creationId xmlns:a16="http://schemas.microsoft.com/office/drawing/2014/main" id="{CB0CD40C-1E40-09D9-5F70-098655E561CA}"/>
                </a:ext>
              </a:extLst>
            </p:cNvPr>
            <p:cNvSpPr/>
            <p:nvPr/>
          </p:nvSpPr>
          <p:spPr>
            <a:xfrm>
              <a:off x="748748" y="1104900"/>
              <a:ext cx="76200" cy="228600"/>
            </a:xfrm>
            <a:prstGeom prst="rect">
              <a:avLst/>
            </a:prstGeom>
            <a:solidFill>
              <a:srgbClr val="F79646">
                <a:lumMod val="75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110" name="Group 1109">
            <a:extLst>
              <a:ext uri="{FF2B5EF4-FFF2-40B4-BE49-F238E27FC236}">
                <a16:creationId xmlns:a16="http://schemas.microsoft.com/office/drawing/2014/main" id="{70BEA742-E34E-E5F8-680F-F3B6D1C822DC}"/>
              </a:ext>
            </a:extLst>
          </p:cNvPr>
          <p:cNvGrpSpPr/>
          <p:nvPr/>
        </p:nvGrpSpPr>
        <p:grpSpPr>
          <a:xfrm>
            <a:off x="6543776" y="3388788"/>
            <a:ext cx="677154" cy="266789"/>
            <a:chOff x="520700" y="1066800"/>
            <a:chExt cx="685800" cy="304800"/>
          </a:xfrm>
        </p:grpSpPr>
        <p:sp>
          <p:nvSpPr>
            <p:cNvPr id="1111" name="Rectangle 1110">
              <a:extLst>
                <a:ext uri="{FF2B5EF4-FFF2-40B4-BE49-F238E27FC236}">
                  <a16:creationId xmlns:a16="http://schemas.microsoft.com/office/drawing/2014/main" id="{F8C68B06-A800-849C-1EBB-E610E940E92D}"/>
                </a:ext>
              </a:extLst>
            </p:cNvPr>
            <p:cNvSpPr/>
            <p:nvPr/>
          </p:nvSpPr>
          <p:spPr>
            <a:xfrm>
              <a:off x="520700" y="1066800"/>
              <a:ext cx="685800" cy="3048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12" name="Rectangle 1111">
              <a:extLst>
                <a:ext uri="{FF2B5EF4-FFF2-40B4-BE49-F238E27FC236}">
                  <a16:creationId xmlns:a16="http://schemas.microsoft.com/office/drawing/2014/main" id="{ABDAF0B0-3757-DDCE-E527-9B431BCA7C98}"/>
                </a:ext>
              </a:extLst>
            </p:cNvPr>
            <p:cNvSpPr/>
            <p:nvPr/>
          </p:nvSpPr>
          <p:spPr>
            <a:xfrm>
              <a:off x="596900" y="1104900"/>
              <a:ext cx="76200" cy="228600"/>
            </a:xfrm>
            <a:prstGeom prst="rect">
              <a:avLst/>
            </a:prstGeom>
            <a:solidFill>
              <a:srgbClr val="1F497D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13" name="Rectangle 1112">
              <a:extLst>
                <a:ext uri="{FF2B5EF4-FFF2-40B4-BE49-F238E27FC236}">
                  <a16:creationId xmlns:a16="http://schemas.microsoft.com/office/drawing/2014/main" id="{441A60BE-2188-18CC-CEA7-ABCEEC88AD75}"/>
                </a:ext>
              </a:extLst>
            </p:cNvPr>
            <p:cNvSpPr/>
            <p:nvPr/>
          </p:nvSpPr>
          <p:spPr>
            <a:xfrm>
              <a:off x="748748" y="1104900"/>
              <a:ext cx="76200" cy="228600"/>
            </a:xfrm>
            <a:prstGeom prst="rect">
              <a:avLst/>
            </a:prstGeom>
            <a:solidFill>
              <a:srgbClr val="F79646">
                <a:lumMod val="75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cxnSp>
        <p:nvCxnSpPr>
          <p:cNvPr id="1116" name="Straight Arrow Connector 1115">
            <a:extLst>
              <a:ext uri="{FF2B5EF4-FFF2-40B4-BE49-F238E27FC236}">
                <a16:creationId xmlns:a16="http://schemas.microsoft.com/office/drawing/2014/main" id="{33BAD087-7579-68D7-9B75-5EDF20745AF0}"/>
              </a:ext>
            </a:extLst>
          </p:cNvPr>
          <p:cNvCxnSpPr>
            <a:cxnSpLocks/>
            <a:stCxn id="1099" idx="3"/>
            <a:endCxn id="1095" idx="1"/>
          </p:cNvCxnSpPr>
          <p:nvPr/>
        </p:nvCxnSpPr>
        <p:spPr>
          <a:xfrm>
            <a:off x="7220930" y="2686160"/>
            <a:ext cx="511668" cy="397975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dash"/>
            <a:headEnd type="triangle" w="med" len="med"/>
            <a:tailEnd type="triangle" w="med" len="med"/>
          </a:ln>
          <a:effectLst/>
        </p:spPr>
      </p:cxnSp>
      <p:cxnSp>
        <p:nvCxnSpPr>
          <p:cNvPr id="1117" name="Straight Arrow Connector 1116">
            <a:extLst>
              <a:ext uri="{FF2B5EF4-FFF2-40B4-BE49-F238E27FC236}">
                <a16:creationId xmlns:a16="http://schemas.microsoft.com/office/drawing/2014/main" id="{EE31E4D9-FA7E-AE56-001B-8B8DC4EAC1B0}"/>
              </a:ext>
            </a:extLst>
          </p:cNvPr>
          <p:cNvCxnSpPr>
            <a:cxnSpLocks/>
            <a:stCxn id="1105" idx="3"/>
            <a:endCxn id="1095" idx="1"/>
          </p:cNvCxnSpPr>
          <p:nvPr/>
        </p:nvCxnSpPr>
        <p:spPr>
          <a:xfrm>
            <a:off x="7220930" y="3077575"/>
            <a:ext cx="511668" cy="6560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dash"/>
            <a:headEnd type="triangle" w="med" len="med"/>
            <a:tailEnd type="triangle" w="med" len="med"/>
          </a:ln>
          <a:effectLst/>
        </p:spPr>
      </p:cxnSp>
      <p:cxnSp>
        <p:nvCxnSpPr>
          <p:cNvPr id="1118" name="Straight Arrow Connector 1117">
            <a:extLst>
              <a:ext uri="{FF2B5EF4-FFF2-40B4-BE49-F238E27FC236}">
                <a16:creationId xmlns:a16="http://schemas.microsoft.com/office/drawing/2014/main" id="{B771E40E-4CE1-F2D9-DB3F-7AE48D4808BC}"/>
              </a:ext>
            </a:extLst>
          </p:cNvPr>
          <p:cNvCxnSpPr>
            <a:cxnSpLocks/>
            <a:stCxn id="1111" idx="3"/>
            <a:endCxn id="1095" idx="1"/>
          </p:cNvCxnSpPr>
          <p:nvPr/>
        </p:nvCxnSpPr>
        <p:spPr>
          <a:xfrm flipV="1">
            <a:off x="7220930" y="3084135"/>
            <a:ext cx="511668" cy="438048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dash"/>
            <a:headEnd type="triangle" w="med" len="med"/>
            <a:tailEnd type="triangle" w="med" len="med"/>
          </a:ln>
          <a:effectLst/>
        </p:spPr>
      </p:cxnSp>
      <p:pic>
        <p:nvPicPr>
          <p:cNvPr id="1119" name="Picture 4">
            <a:extLst>
              <a:ext uri="{FF2B5EF4-FFF2-40B4-BE49-F238E27FC236}">
                <a16:creationId xmlns:a16="http://schemas.microsoft.com/office/drawing/2014/main" id="{CD053145-5DAB-3CDE-9517-59785AB633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4446" y="3046780"/>
            <a:ext cx="433441" cy="433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0" name="Rectangle: Rounded Corners 1119">
            <a:extLst>
              <a:ext uri="{FF2B5EF4-FFF2-40B4-BE49-F238E27FC236}">
                <a16:creationId xmlns:a16="http://schemas.microsoft.com/office/drawing/2014/main" id="{9DB6A20A-498B-90C8-A11E-0B63852C5E8C}"/>
              </a:ext>
            </a:extLst>
          </p:cNvPr>
          <p:cNvSpPr/>
          <p:nvPr/>
        </p:nvSpPr>
        <p:spPr>
          <a:xfrm>
            <a:off x="7959741" y="2430722"/>
            <a:ext cx="1276393" cy="5572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Computing server</a:t>
            </a:r>
          </a:p>
        </p:txBody>
      </p:sp>
      <p:sp>
        <p:nvSpPr>
          <p:cNvPr id="1122" name="Rectangle: Rounded Corners 1121">
            <a:extLst>
              <a:ext uri="{FF2B5EF4-FFF2-40B4-BE49-F238E27FC236}">
                <a16:creationId xmlns:a16="http://schemas.microsoft.com/office/drawing/2014/main" id="{ECD56072-B2AA-A79C-7AB1-28CE0F3E8D0E}"/>
              </a:ext>
            </a:extLst>
          </p:cNvPr>
          <p:cNvSpPr/>
          <p:nvPr/>
        </p:nvSpPr>
        <p:spPr>
          <a:xfrm>
            <a:off x="6385850" y="2047739"/>
            <a:ext cx="1062319" cy="5572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Agents</a:t>
            </a:r>
          </a:p>
        </p:txBody>
      </p:sp>
      <p:pic>
        <p:nvPicPr>
          <p:cNvPr id="1123" name="Picture 4">
            <a:extLst>
              <a:ext uri="{FF2B5EF4-FFF2-40B4-BE49-F238E27FC236}">
                <a16:creationId xmlns:a16="http://schemas.microsoft.com/office/drawing/2014/main" id="{1EF81595-5EB7-A457-8513-94A9F3EC97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0178" y="2940533"/>
            <a:ext cx="433441" cy="433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4" name="Rectangle: Rounded Corners 1123">
            <a:extLst>
              <a:ext uri="{FF2B5EF4-FFF2-40B4-BE49-F238E27FC236}">
                <a16:creationId xmlns:a16="http://schemas.microsoft.com/office/drawing/2014/main" id="{5F0ABFDF-6688-5429-7084-C707DF0DCE3B}"/>
              </a:ext>
            </a:extLst>
          </p:cNvPr>
          <p:cNvSpPr/>
          <p:nvPr/>
        </p:nvSpPr>
        <p:spPr>
          <a:xfrm>
            <a:off x="4423299" y="2399929"/>
            <a:ext cx="1303458" cy="5572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Aggregator server</a:t>
            </a:r>
          </a:p>
        </p:txBody>
      </p:sp>
      <p:grpSp>
        <p:nvGrpSpPr>
          <p:cNvPr id="1125" name="Group 1124">
            <a:extLst>
              <a:ext uri="{FF2B5EF4-FFF2-40B4-BE49-F238E27FC236}">
                <a16:creationId xmlns:a16="http://schemas.microsoft.com/office/drawing/2014/main" id="{B585E1E2-1DDD-F502-9063-9089EFCE1969}"/>
              </a:ext>
            </a:extLst>
          </p:cNvPr>
          <p:cNvGrpSpPr/>
          <p:nvPr/>
        </p:nvGrpSpPr>
        <p:grpSpPr>
          <a:xfrm>
            <a:off x="5358859" y="2923813"/>
            <a:ext cx="677154" cy="266789"/>
            <a:chOff x="520700" y="1066800"/>
            <a:chExt cx="685800" cy="304800"/>
          </a:xfrm>
        </p:grpSpPr>
        <p:sp>
          <p:nvSpPr>
            <p:cNvPr id="1126" name="Rectangle 1125">
              <a:extLst>
                <a:ext uri="{FF2B5EF4-FFF2-40B4-BE49-F238E27FC236}">
                  <a16:creationId xmlns:a16="http://schemas.microsoft.com/office/drawing/2014/main" id="{0F77F1FF-8F96-2603-952C-509DC9F1C654}"/>
                </a:ext>
              </a:extLst>
            </p:cNvPr>
            <p:cNvSpPr/>
            <p:nvPr/>
          </p:nvSpPr>
          <p:spPr>
            <a:xfrm>
              <a:off x="520700" y="1066800"/>
              <a:ext cx="685800" cy="3048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27" name="Rectangle 1126">
              <a:extLst>
                <a:ext uri="{FF2B5EF4-FFF2-40B4-BE49-F238E27FC236}">
                  <a16:creationId xmlns:a16="http://schemas.microsoft.com/office/drawing/2014/main" id="{9C7D3423-AC25-7B33-1A0C-A83825EBAF5A}"/>
                </a:ext>
              </a:extLst>
            </p:cNvPr>
            <p:cNvSpPr/>
            <p:nvPr/>
          </p:nvSpPr>
          <p:spPr>
            <a:xfrm>
              <a:off x="596900" y="1104900"/>
              <a:ext cx="76200" cy="228600"/>
            </a:xfrm>
            <a:prstGeom prst="rect">
              <a:avLst/>
            </a:prstGeom>
            <a:solidFill>
              <a:srgbClr val="1F497D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28" name="Rectangle 1127">
              <a:extLst>
                <a:ext uri="{FF2B5EF4-FFF2-40B4-BE49-F238E27FC236}">
                  <a16:creationId xmlns:a16="http://schemas.microsoft.com/office/drawing/2014/main" id="{85A86D7C-A8BE-F050-560D-7492FBEA1DAA}"/>
                </a:ext>
              </a:extLst>
            </p:cNvPr>
            <p:cNvSpPr/>
            <p:nvPr/>
          </p:nvSpPr>
          <p:spPr>
            <a:xfrm>
              <a:off x="748748" y="1104900"/>
              <a:ext cx="76200" cy="228600"/>
            </a:xfrm>
            <a:prstGeom prst="rect">
              <a:avLst/>
            </a:prstGeom>
            <a:solidFill>
              <a:srgbClr val="F79646">
                <a:lumMod val="75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29" name="Rectangle 1128">
              <a:extLst>
                <a:ext uri="{FF2B5EF4-FFF2-40B4-BE49-F238E27FC236}">
                  <a16:creationId xmlns:a16="http://schemas.microsoft.com/office/drawing/2014/main" id="{47273E0F-436B-1D8F-1B77-E936B6AA09DF}"/>
                </a:ext>
              </a:extLst>
            </p:cNvPr>
            <p:cNvSpPr/>
            <p:nvPr/>
          </p:nvSpPr>
          <p:spPr>
            <a:xfrm>
              <a:off x="902252" y="1104900"/>
              <a:ext cx="76200" cy="228600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30" name="Rectangle 1129">
              <a:extLst>
                <a:ext uri="{FF2B5EF4-FFF2-40B4-BE49-F238E27FC236}">
                  <a16:creationId xmlns:a16="http://schemas.microsoft.com/office/drawing/2014/main" id="{FE98FEED-3405-D0E7-BAFF-290EC64321F7}"/>
                </a:ext>
              </a:extLst>
            </p:cNvPr>
            <p:cNvSpPr/>
            <p:nvPr/>
          </p:nvSpPr>
          <p:spPr>
            <a:xfrm>
              <a:off x="1054100" y="1104900"/>
              <a:ext cx="76200" cy="228600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cxnSp>
        <p:nvCxnSpPr>
          <p:cNvPr id="1131" name="Straight Arrow Connector 1130">
            <a:extLst>
              <a:ext uri="{FF2B5EF4-FFF2-40B4-BE49-F238E27FC236}">
                <a16:creationId xmlns:a16="http://schemas.microsoft.com/office/drawing/2014/main" id="{55CC9A04-A97D-35CF-6FCC-66B6FED74B5F}"/>
              </a:ext>
            </a:extLst>
          </p:cNvPr>
          <p:cNvCxnSpPr>
            <a:cxnSpLocks/>
            <a:stCxn id="1099" idx="1"/>
            <a:endCxn id="1126" idx="3"/>
          </p:cNvCxnSpPr>
          <p:nvPr/>
        </p:nvCxnSpPr>
        <p:spPr>
          <a:xfrm flipH="1">
            <a:off x="6036013" y="2686160"/>
            <a:ext cx="507763" cy="371048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dash"/>
            <a:headEnd type="triangle" w="med" len="med"/>
            <a:tailEnd type="triangle" w="med" len="med"/>
          </a:ln>
          <a:effectLst/>
        </p:spPr>
      </p:cxnSp>
      <p:cxnSp>
        <p:nvCxnSpPr>
          <p:cNvPr id="1134" name="Straight Arrow Connector 1133">
            <a:extLst>
              <a:ext uri="{FF2B5EF4-FFF2-40B4-BE49-F238E27FC236}">
                <a16:creationId xmlns:a16="http://schemas.microsoft.com/office/drawing/2014/main" id="{9C827CC4-F5AF-CC43-7C67-F333FE5FB788}"/>
              </a:ext>
            </a:extLst>
          </p:cNvPr>
          <p:cNvCxnSpPr>
            <a:cxnSpLocks/>
            <a:stCxn id="1105" idx="1"/>
            <a:endCxn id="1126" idx="3"/>
          </p:cNvCxnSpPr>
          <p:nvPr/>
        </p:nvCxnSpPr>
        <p:spPr>
          <a:xfrm flipH="1" flipV="1">
            <a:off x="6036013" y="3057208"/>
            <a:ext cx="507763" cy="20367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dash"/>
            <a:headEnd type="triangle" w="med" len="med"/>
            <a:tailEnd type="triangle" w="med" len="med"/>
          </a:ln>
          <a:effectLst/>
        </p:spPr>
      </p:cxnSp>
      <p:cxnSp>
        <p:nvCxnSpPr>
          <p:cNvPr id="1137" name="Straight Arrow Connector 1136">
            <a:extLst>
              <a:ext uri="{FF2B5EF4-FFF2-40B4-BE49-F238E27FC236}">
                <a16:creationId xmlns:a16="http://schemas.microsoft.com/office/drawing/2014/main" id="{6B2F89D5-886E-0CEC-6A58-385905F780CA}"/>
              </a:ext>
            </a:extLst>
          </p:cNvPr>
          <p:cNvCxnSpPr>
            <a:cxnSpLocks/>
            <a:stCxn id="1111" idx="1"/>
            <a:endCxn id="1126" idx="3"/>
          </p:cNvCxnSpPr>
          <p:nvPr/>
        </p:nvCxnSpPr>
        <p:spPr>
          <a:xfrm flipH="1" flipV="1">
            <a:off x="6036013" y="3057208"/>
            <a:ext cx="507763" cy="464975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dash"/>
            <a:headEnd type="triangle" w="med" len="med"/>
            <a:tailEnd type="triangle" w="med" len="med"/>
          </a:ln>
          <a:effectLst/>
        </p:spPr>
      </p:cxn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6FDF6BF-F795-92A7-6AC9-CA8320059171}"/>
              </a:ext>
            </a:extLst>
          </p:cNvPr>
          <p:cNvSpPr/>
          <p:nvPr/>
        </p:nvSpPr>
        <p:spPr>
          <a:xfrm>
            <a:off x="1334279" y="2205883"/>
            <a:ext cx="6456642" cy="1723016"/>
          </a:xfrm>
          <a:prstGeom prst="roundRect">
            <a:avLst/>
          </a:prstGeom>
          <a:solidFill>
            <a:schemeClr val="bg1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14300" algn="ctr"/>
            <a:r>
              <a:rPr lang="en-US" sz="18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 Challenges</a:t>
            </a:r>
          </a:p>
          <a:p>
            <a:pPr marL="400050" indent="-285750" algn="ctr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Dynamic client and environments</a:t>
            </a:r>
            <a:endParaRPr lang="en-US" sz="1800" dirty="0">
              <a:solidFill>
                <a:srgbClr val="1F1F1F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0050" indent="-285750" algn="ctr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Consideration of both communication and computation costs</a:t>
            </a:r>
          </a:p>
        </p:txBody>
      </p:sp>
    </p:spTree>
    <p:extLst>
      <p:ext uri="{BB962C8B-B14F-4D97-AF65-F5344CB8AC3E}">
        <p14:creationId xmlns:p14="http://schemas.microsoft.com/office/powerpoint/2010/main" val="1889217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50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50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50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 tmFilter="0, 0; .2, .5; .8, .5; 1, 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500" autoRev="1" fill="hold"/>
                                        <p:tgtEl>
                                          <p:spTgt spid="10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 tmFilter="0, 0; .2, .5; .8, .5; 1, 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500" autoRev="1" fill="hold"/>
                                        <p:tgtEl>
                                          <p:spTgt spid="10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 tmFilter="0, 0; .2, .5; .8, .5; 1, 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500" autoRev="1" fill="hold"/>
                                        <p:tgtEl>
                                          <p:spTgt spid="10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82716E-6 L -0.08368 -0.00093 " pathEditMode="relative" rAng="0" ptsTypes="AA">
                                      <p:cBhvr>
                                        <p:cTn id="67" dur="14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84" y="-62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46914E-7 L 0.0651 -0.00123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10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7" y="-62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5" dur="2000" fill="hold"/>
                                        <p:tgtEl>
                                          <p:spTgt spid="103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7" dur="2000" fill="hold"/>
                                        <p:tgtEl>
                                          <p:spTgt spid="103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9" grpId="0" animBg="1"/>
      <p:bldP spid="1070" grpId="0" animBg="1"/>
      <p:bldP spid="1120" grpId="0"/>
      <p:bldP spid="1122" grpId="0"/>
      <p:bldP spid="1124" grpId="0"/>
      <p:bldP spid="8" grpId="0" animBg="1"/>
    </p:bldLst>
  </p:timing>
  <p:extLst mod="1">
    <p:ext uri="{6950BFC3-D8DA-4A85-94F7-54DA5524770B}">
      <p188:commentRel xmlns="" xmlns:p188="http://schemas.microsoft.com/office/powerpoint/2018/8/main" r:id="rId10"/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0E8ED-F01B-E768-3B51-67A61B869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Rectangle: Rounded Corners 253">
            <a:extLst>
              <a:ext uri="{FF2B5EF4-FFF2-40B4-BE49-F238E27FC236}">
                <a16:creationId xmlns:a16="http://schemas.microsoft.com/office/drawing/2014/main" id="{8B107349-0E31-1B26-C7BF-E4316B60360A}"/>
              </a:ext>
            </a:extLst>
          </p:cNvPr>
          <p:cNvSpPr/>
          <p:nvPr/>
        </p:nvSpPr>
        <p:spPr>
          <a:xfrm>
            <a:off x="3112652" y="1063788"/>
            <a:ext cx="3448812" cy="1231655"/>
          </a:xfrm>
          <a:prstGeom prst="roundRect">
            <a:avLst/>
          </a:prstGeom>
          <a:noFill/>
          <a:ln w="12700" cap="flat" cmpd="sng" algn="ctr">
            <a:solidFill>
              <a:srgbClr val="00206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Server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F0DAA1E6-6A7D-43B6-8A40-0BC1963B1722}"/>
              </a:ext>
            </a:extLst>
          </p:cNvPr>
          <p:cNvGrpSpPr/>
          <p:nvPr/>
        </p:nvGrpSpPr>
        <p:grpSpPr>
          <a:xfrm>
            <a:off x="3589331" y="1610980"/>
            <a:ext cx="268840" cy="517891"/>
            <a:chOff x="6795603" y="2901336"/>
            <a:chExt cx="268840" cy="517891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42CF41B8-C330-4F9B-AC17-110E00063233}"/>
                </a:ext>
              </a:extLst>
            </p:cNvPr>
            <p:cNvGrpSpPr/>
            <p:nvPr/>
          </p:nvGrpSpPr>
          <p:grpSpPr>
            <a:xfrm>
              <a:off x="6795603" y="2901336"/>
              <a:ext cx="268840" cy="517891"/>
              <a:chOff x="4749588" y="5021723"/>
              <a:chExt cx="358453" cy="690521"/>
            </a:xfrm>
          </p:grpSpPr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A49EE1E1-4E7C-4C59-BAB0-26B7846842B3}"/>
                  </a:ext>
                </a:extLst>
              </p:cNvPr>
              <p:cNvSpPr/>
              <p:nvPr/>
            </p:nvSpPr>
            <p:spPr>
              <a:xfrm rot="16200000">
                <a:off x="4583554" y="5187757"/>
                <a:ext cx="690521" cy="358453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F9B8E67C-36A5-46AB-BE8C-2F8AC6FACC30}"/>
                  </a:ext>
                </a:extLst>
              </p:cNvPr>
              <p:cNvSpPr/>
              <p:nvPr/>
            </p:nvSpPr>
            <p:spPr>
              <a:xfrm rot="16200000">
                <a:off x="4887895" y="5475076"/>
                <a:ext cx="89806" cy="309221"/>
              </a:xfrm>
              <a:prstGeom prst="rect">
                <a:avLst/>
              </a:prstGeom>
              <a:solidFill>
                <a:srgbClr val="4472C4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B65EF6AA-C775-4163-B217-6923F43CEB6C}"/>
                  </a:ext>
                </a:extLst>
              </p:cNvPr>
              <p:cNvSpPr/>
              <p:nvPr/>
            </p:nvSpPr>
            <p:spPr>
              <a:xfrm rot="16200000">
                <a:off x="4884514" y="5317933"/>
                <a:ext cx="89806" cy="309221"/>
              </a:xfrm>
              <a:prstGeom prst="rect">
                <a:avLst/>
              </a:prstGeom>
              <a:solidFill>
                <a:srgbClr val="70AD47">
                  <a:lumMod val="75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170793B6-486A-487B-B1F4-6B240CC61378}"/>
                  </a:ext>
                </a:extLst>
              </p:cNvPr>
              <p:cNvSpPr/>
              <p:nvPr/>
            </p:nvSpPr>
            <p:spPr>
              <a:xfrm rot="16200000">
                <a:off x="4883909" y="5160790"/>
                <a:ext cx="89806" cy="309221"/>
              </a:xfrm>
              <a:prstGeom prst="rect">
                <a:avLst/>
              </a:prstGeom>
              <a:solidFill>
                <a:sysClr val="windowText" lastClr="000000">
                  <a:lumMod val="85000"/>
                  <a:lumOff val="1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79EC1670-FF04-4E97-B1DF-9A8B6F5BCE33}"/>
                  </a:ext>
                </a:extLst>
              </p:cNvPr>
              <p:cNvSpPr/>
              <p:nvPr/>
            </p:nvSpPr>
            <p:spPr>
              <a:xfrm rot="16200000">
                <a:off x="4887265" y="5084055"/>
                <a:ext cx="83095" cy="171366"/>
              </a:xfrm>
              <a:prstGeom prst="rect">
                <a:avLst/>
              </a:prstGeom>
              <a:solidFill>
                <a:srgbClr val="7030A0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600C2F56-3DED-4249-90DB-AA76F562BA0C}"/>
                </a:ext>
              </a:extLst>
            </p:cNvPr>
            <p:cNvSpPr/>
            <p:nvPr/>
          </p:nvSpPr>
          <p:spPr>
            <a:xfrm rot="16200000">
              <a:off x="6894234" y="2894311"/>
              <a:ext cx="67355" cy="231916"/>
            </a:xfrm>
            <a:prstGeom prst="rect">
              <a:avLst/>
            </a:prstGeom>
            <a:solidFill>
              <a:srgbClr val="FFC000">
                <a:lumMod val="75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36" name="Picture 2" descr="cell-phone-call-icon-04-256 - The Greater Kanawha Valley Foundation">
            <a:extLst>
              <a:ext uri="{FF2B5EF4-FFF2-40B4-BE49-F238E27FC236}">
                <a16:creationId xmlns:a16="http://schemas.microsoft.com/office/drawing/2014/main" id="{1C29875D-7721-2291-A8E3-4B28716D07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8193" y="3314536"/>
            <a:ext cx="434459" cy="434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ADB2AB43-66DC-DE05-CC47-286906F79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Dynamic Tiering-Based Federated Learning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55F6F4-F167-E0CA-F0DE-F8208C4A0A3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/>
          </a:p>
        </p:txBody>
      </p:sp>
      <p:pic>
        <p:nvPicPr>
          <p:cNvPr id="243" name="Picture 2" descr="cell-phone-call-icon-04-256 - The Greater Kanawha Valley Foundation">
            <a:extLst>
              <a:ext uri="{FF2B5EF4-FFF2-40B4-BE49-F238E27FC236}">
                <a16:creationId xmlns:a16="http://schemas.microsoft.com/office/drawing/2014/main" id="{0252992F-187A-4BFE-F0EB-0DCF4A5F5D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4499" y="3323844"/>
            <a:ext cx="434459" cy="434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9" name="Picture 248" descr="cell-phone-call-icon-04-256 - The Greater Kanawha Valley Foundation">
            <a:extLst>
              <a:ext uri="{FF2B5EF4-FFF2-40B4-BE49-F238E27FC236}">
                <a16:creationId xmlns:a16="http://schemas.microsoft.com/office/drawing/2014/main" id="{D9D64136-7EFF-E5C5-A542-B7C7EE7182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4234" y="3323844"/>
            <a:ext cx="434459" cy="434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2" name="TextBox 271">
            <a:extLst>
              <a:ext uri="{FF2B5EF4-FFF2-40B4-BE49-F238E27FC236}">
                <a16:creationId xmlns:a16="http://schemas.microsoft.com/office/drawing/2014/main" id="{C8F0CCB5-9C40-0874-C143-21007F004B74}"/>
              </a:ext>
            </a:extLst>
          </p:cNvPr>
          <p:cNvSpPr txBox="1"/>
          <p:nvPr/>
        </p:nvSpPr>
        <p:spPr>
          <a:xfrm>
            <a:off x="6500904" y="4226819"/>
            <a:ext cx="734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n-US" sz="1800" kern="120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Tier 1</a:t>
            </a:r>
            <a:r>
              <a:rPr lang="en-US" sz="1800" kern="1200">
                <a:solidFill>
                  <a:prstClr val="black"/>
                </a:solidFill>
                <a:latin typeface="Calibri" panose="020F0502020204030204"/>
                <a:ea typeface="+mn-ea"/>
              </a:rPr>
              <a:t> </a:t>
            </a:r>
          </a:p>
        </p:txBody>
      </p:sp>
      <p:sp>
        <p:nvSpPr>
          <p:cNvPr id="294" name="TextBox 293">
            <a:extLst>
              <a:ext uri="{FF2B5EF4-FFF2-40B4-BE49-F238E27FC236}">
                <a16:creationId xmlns:a16="http://schemas.microsoft.com/office/drawing/2014/main" id="{E600B5EC-04C4-74F3-52F2-50B4DDB33AD9}"/>
              </a:ext>
            </a:extLst>
          </p:cNvPr>
          <p:cNvSpPr txBox="1"/>
          <p:nvPr/>
        </p:nvSpPr>
        <p:spPr>
          <a:xfrm>
            <a:off x="4662794" y="4215415"/>
            <a:ext cx="734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n-US" sz="1800" kern="120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Tier 2</a:t>
            </a:r>
            <a:r>
              <a:rPr lang="en-US" sz="1800" kern="1200">
                <a:solidFill>
                  <a:prstClr val="black"/>
                </a:solidFill>
                <a:latin typeface="Calibri" panose="020F0502020204030204"/>
                <a:ea typeface="+mn-ea"/>
              </a:rPr>
              <a:t> </a:t>
            </a:r>
          </a:p>
        </p:txBody>
      </p:sp>
      <p:sp>
        <p:nvSpPr>
          <p:cNvPr id="295" name="TextBox 294">
            <a:extLst>
              <a:ext uri="{FF2B5EF4-FFF2-40B4-BE49-F238E27FC236}">
                <a16:creationId xmlns:a16="http://schemas.microsoft.com/office/drawing/2014/main" id="{98C0DBE6-249A-E3BC-0A53-382E2BFC3B0D}"/>
              </a:ext>
            </a:extLst>
          </p:cNvPr>
          <p:cNvSpPr txBox="1"/>
          <p:nvPr/>
        </p:nvSpPr>
        <p:spPr>
          <a:xfrm>
            <a:off x="2827362" y="4203490"/>
            <a:ext cx="779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n-US" sz="1800" kern="120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Tier 3</a:t>
            </a:r>
            <a:r>
              <a:rPr lang="en-US" sz="1800" kern="1200">
                <a:solidFill>
                  <a:prstClr val="black"/>
                </a:solidFill>
                <a:latin typeface="Calibri" panose="020F0502020204030204"/>
                <a:ea typeface="+mn-ea"/>
              </a:rPr>
              <a:t> </a:t>
            </a:r>
          </a:p>
        </p:txBody>
      </p:sp>
      <p:pic>
        <p:nvPicPr>
          <p:cNvPr id="92" name="Picture 2">
            <a:extLst>
              <a:ext uri="{FF2B5EF4-FFF2-40B4-BE49-F238E27FC236}">
                <a16:creationId xmlns:a16="http://schemas.microsoft.com/office/drawing/2014/main" id="{310404DF-2C3B-4D74-9113-1836117ADE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431" y="3899556"/>
            <a:ext cx="315859" cy="315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Picture 4">
            <a:extLst>
              <a:ext uri="{FF2B5EF4-FFF2-40B4-BE49-F238E27FC236}">
                <a16:creationId xmlns:a16="http://schemas.microsoft.com/office/drawing/2014/main" id="{DE95BD0F-946A-4B7A-8696-85DE5881C6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0037" y="3899556"/>
            <a:ext cx="315859" cy="315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Picture 6">
            <a:extLst>
              <a:ext uri="{FF2B5EF4-FFF2-40B4-BE49-F238E27FC236}">
                <a16:creationId xmlns:a16="http://schemas.microsoft.com/office/drawing/2014/main" id="{7E1199CF-1987-4C5D-940A-0C817796ED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9126" y="3921746"/>
            <a:ext cx="315860" cy="315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9" name="Group 98">
            <a:extLst>
              <a:ext uri="{FF2B5EF4-FFF2-40B4-BE49-F238E27FC236}">
                <a16:creationId xmlns:a16="http://schemas.microsoft.com/office/drawing/2014/main" id="{357573F3-3E6D-4DF7-82CD-5564D60885CA}"/>
              </a:ext>
            </a:extLst>
          </p:cNvPr>
          <p:cNvGrpSpPr/>
          <p:nvPr/>
        </p:nvGrpSpPr>
        <p:grpSpPr>
          <a:xfrm>
            <a:off x="4716749" y="1610979"/>
            <a:ext cx="268840" cy="517891"/>
            <a:chOff x="6795602" y="2901336"/>
            <a:chExt cx="268840" cy="517891"/>
          </a:xfrm>
        </p:grpSpPr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9F5E928D-B751-48E8-8EE8-D2B3216867DE}"/>
                </a:ext>
              </a:extLst>
            </p:cNvPr>
            <p:cNvGrpSpPr/>
            <p:nvPr/>
          </p:nvGrpSpPr>
          <p:grpSpPr>
            <a:xfrm>
              <a:off x="6795602" y="2901336"/>
              <a:ext cx="268840" cy="517891"/>
              <a:chOff x="4749586" y="5021722"/>
              <a:chExt cx="358453" cy="690521"/>
            </a:xfrm>
          </p:grpSpPr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D071DA9A-4AB6-416D-945F-6944B02D9CEC}"/>
                  </a:ext>
                </a:extLst>
              </p:cNvPr>
              <p:cNvSpPr/>
              <p:nvPr/>
            </p:nvSpPr>
            <p:spPr>
              <a:xfrm rot="16200000">
                <a:off x="4583552" y="5187756"/>
                <a:ext cx="690521" cy="358453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7D25BC21-BC19-40B1-ABA8-B69A8465234B}"/>
                  </a:ext>
                </a:extLst>
              </p:cNvPr>
              <p:cNvSpPr/>
              <p:nvPr/>
            </p:nvSpPr>
            <p:spPr>
              <a:xfrm rot="16200000">
                <a:off x="4887895" y="5475076"/>
                <a:ext cx="89806" cy="309221"/>
              </a:xfrm>
              <a:prstGeom prst="rect">
                <a:avLst/>
              </a:prstGeom>
              <a:solidFill>
                <a:srgbClr val="4472C4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A0F4973F-651C-41C3-AF8E-6E2E07DA2364}"/>
                  </a:ext>
                </a:extLst>
              </p:cNvPr>
              <p:cNvSpPr/>
              <p:nvPr/>
            </p:nvSpPr>
            <p:spPr>
              <a:xfrm rot="16200000">
                <a:off x="4884514" y="5317933"/>
                <a:ext cx="89806" cy="309221"/>
              </a:xfrm>
              <a:prstGeom prst="rect">
                <a:avLst/>
              </a:prstGeom>
              <a:solidFill>
                <a:srgbClr val="70AD47">
                  <a:lumMod val="75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84692624-4F24-4E4C-B8C1-28D562B90AF9}"/>
                  </a:ext>
                </a:extLst>
              </p:cNvPr>
              <p:cNvSpPr/>
              <p:nvPr/>
            </p:nvSpPr>
            <p:spPr>
              <a:xfrm rot="16200000">
                <a:off x="4883909" y="5160790"/>
                <a:ext cx="89806" cy="309221"/>
              </a:xfrm>
              <a:prstGeom prst="rect">
                <a:avLst/>
              </a:prstGeom>
              <a:solidFill>
                <a:sysClr val="windowText" lastClr="000000">
                  <a:lumMod val="85000"/>
                  <a:lumOff val="1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EEB4F6C7-CD4A-4CC3-9954-47F5D3E0AA9B}"/>
                  </a:ext>
                </a:extLst>
              </p:cNvPr>
              <p:cNvSpPr/>
              <p:nvPr/>
            </p:nvSpPr>
            <p:spPr>
              <a:xfrm rot="16200000">
                <a:off x="4887265" y="5084055"/>
                <a:ext cx="83095" cy="171366"/>
              </a:xfrm>
              <a:prstGeom prst="rect">
                <a:avLst/>
              </a:prstGeom>
              <a:solidFill>
                <a:srgbClr val="7030A0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AA4ED0B3-5C0D-45BD-9412-06EB5CF6548F}"/>
                </a:ext>
              </a:extLst>
            </p:cNvPr>
            <p:cNvSpPr/>
            <p:nvPr/>
          </p:nvSpPr>
          <p:spPr>
            <a:xfrm rot="16200000">
              <a:off x="6894234" y="2894311"/>
              <a:ext cx="67355" cy="231916"/>
            </a:xfrm>
            <a:prstGeom prst="rect">
              <a:avLst/>
            </a:prstGeom>
            <a:solidFill>
              <a:srgbClr val="FFC000">
                <a:lumMod val="75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8DB14304-A8CC-4800-B4B8-CA4C05C80E67}"/>
              </a:ext>
            </a:extLst>
          </p:cNvPr>
          <p:cNvGrpSpPr/>
          <p:nvPr/>
        </p:nvGrpSpPr>
        <p:grpSpPr>
          <a:xfrm>
            <a:off x="5831167" y="1623026"/>
            <a:ext cx="268840" cy="517891"/>
            <a:chOff x="6795602" y="2901336"/>
            <a:chExt cx="268840" cy="517891"/>
          </a:xfrm>
        </p:grpSpPr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B6168195-1E73-41E9-BCE1-C3F77723B475}"/>
                </a:ext>
              </a:extLst>
            </p:cNvPr>
            <p:cNvGrpSpPr/>
            <p:nvPr/>
          </p:nvGrpSpPr>
          <p:grpSpPr>
            <a:xfrm>
              <a:off x="6795602" y="2901336"/>
              <a:ext cx="268840" cy="517891"/>
              <a:chOff x="4749586" y="5021722"/>
              <a:chExt cx="358453" cy="690521"/>
            </a:xfrm>
          </p:grpSpPr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3A10D131-35BD-4ECB-8891-4C2AD62B021A}"/>
                  </a:ext>
                </a:extLst>
              </p:cNvPr>
              <p:cNvSpPr/>
              <p:nvPr/>
            </p:nvSpPr>
            <p:spPr>
              <a:xfrm rot="16200000">
                <a:off x="4583552" y="5187756"/>
                <a:ext cx="690521" cy="358453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2095995A-538F-44E1-862C-38274A6F5818}"/>
                  </a:ext>
                </a:extLst>
              </p:cNvPr>
              <p:cNvSpPr/>
              <p:nvPr/>
            </p:nvSpPr>
            <p:spPr>
              <a:xfrm rot="16200000">
                <a:off x="4887895" y="5475076"/>
                <a:ext cx="89806" cy="309221"/>
              </a:xfrm>
              <a:prstGeom prst="rect">
                <a:avLst/>
              </a:prstGeom>
              <a:solidFill>
                <a:srgbClr val="4472C4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9F9E7BB4-CD3E-48D2-AFF4-7D268BCB84BA}"/>
                  </a:ext>
                </a:extLst>
              </p:cNvPr>
              <p:cNvSpPr/>
              <p:nvPr/>
            </p:nvSpPr>
            <p:spPr>
              <a:xfrm rot="16200000">
                <a:off x="4884514" y="5317933"/>
                <a:ext cx="89806" cy="309221"/>
              </a:xfrm>
              <a:prstGeom prst="rect">
                <a:avLst/>
              </a:prstGeom>
              <a:solidFill>
                <a:srgbClr val="70AD47">
                  <a:lumMod val="75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5EE3EFA6-D69B-433C-9F70-ED1BC010E0D0}"/>
                  </a:ext>
                </a:extLst>
              </p:cNvPr>
              <p:cNvSpPr/>
              <p:nvPr/>
            </p:nvSpPr>
            <p:spPr>
              <a:xfrm rot="16200000">
                <a:off x="4883909" y="5160790"/>
                <a:ext cx="89806" cy="309221"/>
              </a:xfrm>
              <a:prstGeom prst="rect">
                <a:avLst/>
              </a:prstGeom>
              <a:solidFill>
                <a:sysClr val="windowText" lastClr="000000">
                  <a:lumMod val="85000"/>
                  <a:lumOff val="1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B5A88AAB-5D6F-42C7-A8FD-0F670BF50CC0}"/>
                  </a:ext>
                </a:extLst>
              </p:cNvPr>
              <p:cNvSpPr/>
              <p:nvPr/>
            </p:nvSpPr>
            <p:spPr>
              <a:xfrm rot="16200000">
                <a:off x="4887265" y="5084055"/>
                <a:ext cx="83095" cy="171366"/>
              </a:xfrm>
              <a:prstGeom prst="rect">
                <a:avLst/>
              </a:prstGeom>
              <a:solidFill>
                <a:srgbClr val="7030A0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7FCE8A35-D488-4B28-9B08-D129F8413B05}"/>
                </a:ext>
              </a:extLst>
            </p:cNvPr>
            <p:cNvSpPr/>
            <p:nvPr/>
          </p:nvSpPr>
          <p:spPr>
            <a:xfrm rot="16200000">
              <a:off x="6894234" y="2894311"/>
              <a:ext cx="67355" cy="231916"/>
            </a:xfrm>
            <a:prstGeom prst="rect">
              <a:avLst/>
            </a:prstGeom>
            <a:solidFill>
              <a:srgbClr val="FFC000">
                <a:lumMod val="75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A63C9D58-50A2-4C51-9461-056835812AC7}"/>
              </a:ext>
            </a:extLst>
          </p:cNvPr>
          <p:cNvGrpSpPr/>
          <p:nvPr/>
        </p:nvGrpSpPr>
        <p:grpSpPr>
          <a:xfrm>
            <a:off x="3080891" y="3223776"/>
            <a:ext cx="268840" cy="517891"/>
            <a:chOff x="6795602" y="2901336"/>
            <a:chExt cx="268840" cy="517891"/>
          </a:xfrm>
        </p:grpSpPr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01E6E3F9-B35E-4893-B011-8E10710378E6}"/>
                </a:ext>
              </a:extLst>
            </p:cNvPr>
            <p:cNvGrpSpPr/>
            <p:nvPr/>
          </p:nvGrpSpPr>
          <p:grpSpPr>
            <a:xfrm>
              <a:off x="6795602" y="2901336"/>
              <a:ext cx="268840" cy="517891"/>
              <a:chOff x="4749586" y="5021722"/>
              <a:chExt cx="358453" cy="690521"/>
            </a:xfrm>
          </p:grpSpPr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DE681467-C0E9-499B-B349-B3E3EAD6A6EA}"/>
                  </a:ext>
                </a:extLst>
              </p:cNvPr>
              <p:cNvSpPr/>
              <p:nvPr/>
            </p:nvSpPr>
            <p:spPr>
              <a:xfrm rot="16200000">
                <a:off x="4583552" y="5187756"/>
                <a:ext cx="690521" cy="358453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FD9862AC-B8F2-474E-BF0A-DF7A2F03518E}"/>
                  </a:ext>
                </a:extLst>
              </p:cNvPr>
              <p:cNvSpPr/>
              <p:nvPr/>
            </p:nvSpPr>
            <p:spPr>
              <a:xfrm rot="16200000">
                <a:off x="4887895" y="5475076"/>
                <a:ext cx="89806" cy="309221"/>
              </a:xfrm>
              <a:prstGeom prst="rect">
                <a:avLst/>
              </a:prstGeom>
              <a:solidFill>
                <a:srgbClr val="4472C4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000F7056-2CEC-4203-9C6D-06B91E4B075F}"/>
                  </a:ext>
                </a:extLst>
              </p:cNvPr>
              <p:cNvSpPr/>
              <p:nvPr/>
            </p:nvSpPr>
            <p:spPr>
              <a:xfrm rot="16200000">
                <a:off x="4884514" y="5317933"/>
                <a:ext cx="89806" cy="309221"/>
              </a:xfrm>
              <a:prstGeom prst="rect">
                <a:avLst/>
              </a:prstGeom>
              <a:solidFill>
                <a:srgbClr val="70AD47">
                  <a:lumMod val="75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62081D80-3DAF-4125-8C26-D685C853EACE}"/>
                  </a:ext>
                </a:extLst>
              </p:cNvPr>
              <p:cNvSpPr/>
              <p:nvPr/>
            </p:nvSpPr>
            <p:spPr>
              <a:xfrm rot="16200000">
                <a:off x="4883909" y="5160790"/>
                <a:ext cx="89806" cy="309221"/>
              </a:xfrm>
              <a:prstGeom prst="rect">
                <a:avLst/>
              </a:prstGeom>
              <a:solidFill>
                <a:sysClr val="windowText" lastClr="000000">
                  <a:lumMod val="85000"/>
                  <a:lumOff val="1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16166442-CE92-4084-AA12-74B5329B7E76}"/>
                </a:ext>
              </a:extLst>
            </p:cNvPr>
            <p:cNvSpPr/>
            <p:nvPr/>
          </p:nvSpPr>
          <p:spPr>
            <a:xfrm rot="16200000">
              <a:off x="6896344" y="2883064"/>
              <a:ext cx="67355" cy="231916"/>
            </a:xfrm>
            <a:prstGeom prst="rect">
              <a:avLst/>
            </a:prstGeom>
            <a:solidFill>
              <a:srgbClr val="FFC000">
                <a:lumMod val="75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A8EC23B5-6FE6-4635-B95A-15D45224263D}"/>
              </a:ext>
            </a:extLst>
          </p:cNvPr>
          <p:cNvGrpSpPr/>
          <p:nvPr/>
        </p:nvGrpSpPr>
        <p:grpSpPr>
          <a:xfrm>
            <a:off x="5022629" y="3250528"/>
            <a:ext cx="268840" cy="517891"/>
            <a:chOff x="6795602" y="2901336"/>
            <a:chExt cx="268840" cy="517891"/>
          </a:xfrm>
        </p:grpSpPr>
        <p:grpSp>
          <p:nvGrpSpPr>
            <p:cNvPr id="167" name="Group 166">
              <a:extLst>
                <a:ext uri="{FF2B5EF4-FFF2-40B4-BE49-F238E27FC236}">
                  <a16:creationId xmlns:a16="http://schemas.microsoft.com/office/drawing/2014/main" id="{C75D513D-C7D2-46B3-90B2-43CE7F4E674A}"/>
                </a:ext>
              </a:extLst>
            </p:cNvPr>
            <p:cNvGrpSpPr/>
            <p:nvPr/>
          </p:nvGrpSpPr>
          <p:grpSpPr>
            <a:xfrm>
              <a:off x="6795602" y="2901336"/>
              <a:ext cx="268840" cy="517891"/>
              <a:chOff x="4749586" y="5021722"/>
              <a:chExt cx="358453" cy="690521"/>
            </a:xfrm>
          </p:grpSpPr>
          <p:sp>
            <p:nvSpPr>
              <p:cNvPr id="169" name="Rectangle 168">
                <a:extLst>
                  <a:ext uri="{FF2B5EF4-FFF2-40B4-BE49-F238E27FC236}">
                    <a16:creationId xmlns:a16="http://schemas.microsoft.com/office/drawing/2014/main" id="{9C9D870F-F33C-42B1-B315-71511A9751F8}"/>
                  </a:ext>
                </a:extLst>
              </p:cNvPr>
              <p:cNvSpPr/>
              <p:nvPr/>
            </p:nvSpPr>
            <p:spPr>
              <a:xfrm rot="16200000">
                <a:off x="4583552" y="5187756"/>
                <a:ext cx="690521" cy="358453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0" name="Rectangle 169">
                <a:extLst>
                  <a:ext uri="{FF2B5EF4-FFF2-40B4-BE49-F238E27FC236}">
                    <a16:creationId xmlns:a16="http://schemas.microsoft.com/office/drawing/2014/main" id="{801B5865-E72E-44E7-9F8B-51BF3559EC15}"/>
                  </a:ext>
                </a:extLst>
              </p:cNvPr>
              <p:cNvSpPr/>
              <p:nvPr/>
            </p:nvSpPr>
            <p:spPr>
              <a:xfrm rot="16200000">
                <a:off x="4887895" y="5475076"/>
                <a:ext cx="89806" cy="309221"/>
              </a:xfrm>
              <a:prstGeom prst="rect">
                <a:avLst/>
              </a:prstGeom>
              <a:solidFill>
                <a:srgbClr val="4472C4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1" name="Rectangle 170">
                <a:extLst>
                  <a:ext uri="{FF2B5EF4-FFF2-40B4-BE49-F238E27FC236}">
                    <a16:creationId xmlns:a16="http://schemas.microsoft.com/office/drawing/2014/main" id="{F8E3CF2F-28EE-4D10-A20C-16EBFC56F3FC}"/>
                  </a:ext>
                </a:extLst>
              </p:cNvPr>
              <p:cNvSpPr/>
              <p:nvPr/>
            </p:nvSpPr>
            <p:spPr>
              <a:xfrm rot="16200000">
                <a:off x="4884514" y="5317933"/>
                <a:ext cx="89806" cy="309221"/>
              </a:xfrm>
              <a:prstGeom prst="rect">
                <a:avLst/>
              </a:prstGeom>
              <a:solidFill>
                <a:srgbClr val="70AD47">
                  <a:lumMod val="75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2" name="Rectangle 171">
                <a:extLst>
                  <a:ext uri="{FF2B5EF4-FFF2-40B4-BE49-F238E27FC236}">
                    <a16:creationId xmlns:a16="http://schemas.microsoft.com/office/drawing/2014/main" id="{561A27BD-B82D-43A3-9AD2-61A37C860956}"/>
                  </a:ext>
                </a:extLst>
              </p:cNvPr>
              <p:cNvSpPr/>
              <p:nvPr/>
            </p:nvSpPr>
            <p:spPr>
              <a:xfrm rot="16200000">
                <a:off x="4883909" y="5160790"/>
                <a:ext cx="89806" cy="309221"/>
              </a:xfrm>
              <a:prstGeom prst="rect">
                <a:avLst/>
              </a:prstGeom>
              <a:solidFill>
                <a:sysClr val="windowText" lastClr="000000">
                  <a:lumMod val="85000"/>
                  <a:lumOff val="1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CF210CBA-2EE0-41A6-85BF-85737517ABFD}"/>
                </a:ext>
              </a:extLst>
            </p:cNvPr>
            <p:cNvSpPr/>
            <p:nvPr/>
          </p:nvSpPr>
          <p:spPr>
            <a:xfrm rot="16200000">
              <a:off x="6896344" y="2883064"/>
              <a:ext cx="67355" cy="231916"/>
            </a:xfrm>
            <a:prstGeom prst="rect">
              <a:avLst/>
            </a:prstGeom>
            <a:solidFill>
              <a:srgbClr val="FFC000">
                <a:lumMod val="75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807A7A78-B72D-4ABB-9F93-B4DFB8938553}"/>
              </a:ext>
            </a:extLst>
          </p:cNvPr>
          <p:cNvGrpSpPr/>
          <p:nvPr/>
        </p:nvGrpSpPr>
        <p:grpSpPr>
          <a:xfrm>
            <a:off x="6717073" y="3239198"/>
            <a:ext cx="268840" cy="517891"/>
            <a:chOff x="6795602" y="2901336"/>
            <a:chExt cx="268840" cy="517891"/>
          </a:xfrm>
        </p:grpSpPr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C44ED3BA-A7E7-4145-AF71-A0D1CD83085C}"/>
                </a:ext>
              </a:extLst>
            </p:cNvPr>
            <p:cNvGrpSpPr/>
            <p:nvPr/>
          </p:nvGrpSpPr>
          <p:grpSpPr>
            <a:xfrm>
              <a:off x="6795602" y="2901336"/>
              <a:ext cx="268840" cy="517891"/>
              <a:chOff x="4749586" y="5021722"/>
              <a:chExt cx="358453" cy="690521"/>
            </a:xfrm>
          </p:grpSpPr>
          <p:sp>
            <p:nvSpPr>
              <p:cNvPr id="176" name="Rectangle 175">
                <a:extLst>
                  <a:ext uri="{FF2B5EF4-FFF2-40B4-BE49-F238E27FC236}">
                    <a16:creationId xmlns:a16="http://schemas.microsoft.com/office/drawing/2014/main" id="{9AE66EFA-932B-4862-8BF1-279B2307F577}"/>
                  </a:ext>
                </a:extLst>
              </p:cNvPr>
              <p:cNvSpPr/>
              <p:nvPr/>
            </p:nvSpPr>
            <p:spPr>
              <a:xfrm rot="16200000">
                <a:off x="4583552" y="5187756"/>
                <a:ext cx="690521" cy="358453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7" name="Rectangle 176">
                <a:extLst>
                  <a:ext uri="{FF2B5EF4-FFF2-40B4-BE49-F238E27FC236}">
                    <a16:creationId xmlns:a16="http://schemas.microsoft.com/office/drawing/2014/main" id="{FA3E916D-3508-45F6-88BC-A88D35C6CCA0}"/>
                  </a:ext>
                </a:extLst>
              </p:cNvPr>
              <p:cNvSpPr/>
              <p:nvPr/>
            </p:nvSpPr>
            <p:spPr>
              <a:xfrm rot="16200000">
                <a:off x="4887895" y="5475076"/>
                <a:ext cx="89806" cy="309221"/>
              </a:xfrm>
              <a:prstGeom prst="rect">
                <a:avLst/>
              </a:prstGeom>
              <a:solidFill>
                <a:srgbClr val="4472C4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8" name="Rectangle 177">
                <a:extLst>
                  <a:ext uri="{FF2B5EF4-FFF2-40B4-BE49-F238E27FC236}">
                    <a16:creationId xmlns:a16="http://schemas.microsoft.com/office/drawing/2014/main" id="{B67B4595-B30E-4709-A9A9-8A0A0589F747}"/>
                  </a:ext>
                </a:extLst>
              </p:cNvPr>
              <p:cNvSpPr/>
              <p:nvPr/>
            </p:nvSpPr>
            <p:spPr>
              <a:xfrm rot="16200000">
                <a:off x="4884514" y="5317933"/>
                <a:ext cx="89806" cy="309221"/>
              </a:xfrm>
              <a:prstGeom prst="rect">
                <a:avLst/>
              </a:prstGeom>
              <a:solidFill>
                <a:srgbClr val="70AD47">
                  <a:lumMod val="75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9" name="Rectangle 178">
                <a:extLst>
                  <a:ext uri="{FF2B5EF4-FFF2-40B4-BE49-F238E27FC236}">
                    <a16:creationId xmlns:a16="http://schemas.microsoft.com/office/drawing/2014/main" id="{144D0A51-EB10-4A4D-9014-4A49BB12095B}"/>
                  </a:ext>
                </a:extLst>
              </p:cNvPr>
              <p:cNvSpPr/>
              <p:nvPr/>
            </p:nvSpPr>
            <p:spPr>
              <a:xfrm rot="16200000">
                <a:off x="4883909" y="5160790"/>
                <a:ext cx="89806" cy="309221"/>
              </a:xfrm>
              <a:prstGeom prst="rect">
                <a:avLst/>
              </a:prstGeom>
              <a:solidFill>
                <a:sysClr val="windowText" lastClr="000000">
                  <a:lumMod val="85000"/>
                  <a:lumOff val="1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E8F3910B-C445-4611-BEB0-6001974DEE3A}"/>
                </a:ext>
              </a:extLst>
            </p:cNvPr>
            <p:cNvSpPr/>
            <p:nvPr/>
          </p:nvSpPr>
          <p:spPr>
            <a:xfrm rot="16200000">
              <a:off x="6896344" y="2883064"/>
              <a:ext cx="67355" cy="231916"/>
            </a:xfrm>
            <a:prstGeom prst="rect">
              <a:avLst/>
            </a:prstGeom>
            <a:solidFill>
              <a:srgbClr val="FFC000">
                <a:lumMod val="75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27" name="Picture 4">
            <a:extLst>
              <a:ext uri="{FF2B5EF4-FFF2-40B4-BE49-F238E27FC236}">
                <a16:creationId xmlns:a16="http://schemas.microsoft.com/office/drawing/2014/main" id="{8A56EDA2-A10B-44C6-B05B-3295D066EC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1229" y="1146074"/>
            <a:ext cx="350771" cy="350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8" name="Picture 10">
            <a:extLst>
              <a:ext uri="{FF2B5EF4-FFF2-40B4-BE49-F238E27FC236}">
                <a16:creationId xmlns:a16="http://schemas.microsoft.com/office/drawing/2014/main" id="{144A8CA1-F37F-4296-A79E-0CC8CE9654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7673" y="3937177"/>
            <a:ext cx="245460" cy="245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9" name="Group 128">
            <a:extLst>
              <a:ext uri="{FF2B5EF4-FFF2-40B4-BE49-F238E27FC236}">
                <a16:creationId xmlns:a16="http://schemas.microsoft.com/office/drawing/2014/main" id="{F12496C8-34D5-4C07-9426-E875EEAFC61C}"/>
              </a:ext>
            </a:extLst>
          </p:cNvPr>
          <p:cNvGrpSpPr/>
          <p:nvPr/>
        </p:nvGrpSpPr>
        <p:grpSpPr>
          <a:xfrm>
            <a:off x="2710134" y="3886527"/>
            <a:ext cx="298582" cy="275167"/>
            <a:chOff x="2395299" y="4073821"/>
            <a:chExt cx="677809" cy="624654"/>
          </a:xfrm>
        </p:grpSpPr>
        <p:pic>
          <p:nvPicPr>
            <p:cNvPr id="130" name="Picture 10">
              <a:extLst>
                <a:ext uri="{FF2B5EF4-FFF2-40B4-BE49-F238E27FC236}">
                  <a16:creationId xmlns:a16="http://schemas.microsoft.com/office/drawing/2014/main" id="{667A13FE-C526-4CBC-8D7B-A52428B040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893" y="4073821"/>
              <a:ext cx="557215" cy="5572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1" name="Picture 10">
              <a:extLst>
                <a:ext uri="{FF2B5EF4-FFF2-40B4-BE49-F238E27FC236}">
                  <a16:creationId xmlns:a16="http://schemas.microsoft.com/office/drawing/2014/main" id="{176E4FB1-56B7-4AED-8F98-BEE3640EEC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5299" y="4141260"/>
              <a:ext cx="557215" cy="5572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A894A9AB-4B87-4E07-98B5-2B19628C0B79}"/>
              </a:ext>
            </a:extLst>
          </p:cNvPr>
          <p:cNvGrpSpPr/>
          <p:nvPr/>
        </p:nvGrpSpPr>
        <p:grpSpPr>
          <a:xfrm>
            <a:off x="6291893" y="3922659"/>
            <a:ext cx="396628" cy="327960"/>
            <a:chOff x="2268536" y="2557704"/>
            <a:chExt cx="804572" cy="665276"/>
          </a:xfrm>
        </p:grpSpPr>
        <p:pic>
          <p:nvPicPr>
            <p:cNvPr id="133" name="Picture 10">
              <a:extLst>
                <a:ext uri="{FF2B5EF4-FFF2-40B4-BE49-F238E27FC236}">
                  <a16:creationId xmlns:a16="http://schemas.microsoft.com/office/drawing/2014/main" id="{CF92F794-E81E-437A-A7D1-FCC790F693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893" y="2557704"/>
              <a:ext cx="557215" cy="5572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4" name="Picture 10">
              <a:extLst>
                <a:ext uri="{FF2B5EF4-FFF2-40B4-BE49-F238E27FC236}">
                  <a16:creationId xmlns:a16="http://schemas.microsoft.com/office/drawing/2014/main" id="{C2104427-EB64-4088-A812-F5C9A010AB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8970" y="2607665"/>
              <a:ext cx="557215" cy="5572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5" name="Picture 10">
              <a:extLst>
                <a:ext uri="{FF2B5EF4-FFF2-40B4-BE49-F238E27FC236}">
                  <a16:creationId xmlns:a16="http://schemas.microsoft.com/office/drawing/2014/main" id="{C617FFD1-9909-4D85-A8B4-3DD2A89CEF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8536" y="2665765"/>
              <a:ext cx="557215" cy="5572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6" name="Picture 4">
            <a:extLst>
              <a:ext uri="{FF2B5EF4-FFF2-40B4-BE49-F238E27FC236}">
                <a16:creationId xmlns:a16="http://schemas.microsoft.com/office/drawing/2014/main" id="{F50A532F-D517-4BA7-8D93-35883AA5E0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1152" y="2565173"/>
            <a:ext cx="271571" cy="271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7" name="Picture 6">
            <a:extLst>
              <a:ext uri="{FF2B5EF4-FFF2-40B4-BE49-F238E27FC236}">
                <a16:creationId xmlns:a16="http://schemas.microsoft.com/office/drawing/2014/main" id="{E7E50EDA-8964-428E-A666-AAFCE394D4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657" y="2657879"/>
            <a:ext cx="285226" cy="285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8" name="Picture 8">
            <a:extLst>
              <a:ext uri="{FF2B5EF4-FFF2-40B4-BE49-F238E27FC236}">
                <a16:creationId xmlns:a16="http://schemas.microsoft.com/office/drawing/2014/main" id="{9719815F-283A-40B1-9741-5A3EFFB353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564" y="2604292"/>
            <a:ext cx="333962" cy="333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DD58C1A4-BE01-48F4-B492-6F375865B61A}"/>
              </a:ext>
            </a:extLst>
          </p:cNvPr>
          <p:cNvCxnSpPr>
            <a:cxnSpLocks/>
            <a:stCxn id="236" idx="0"/>
            <a:endCxn id="91" idx="1"/>
          </p:cNvCxnSpPr>
          <p:nvPr/>
        </p:nvCxnSpPr>
        <p:spPr>
          <a:xfrm flipV="1">
            <a:off x="2895423" y="2128872"/>
            <a:ext cx="828329" cy="1185664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C83B2127-5C7F-4DF1-877C-A66D5E78940D}"/>
              </a:ext>
            </a:extLst>
          </p:cNvPr>
          <p:cNvCxnSpPr>
            <a:cxnSpLocks/>
            <a:stCxn id="243" idx="0"/>
            <a:endCxn id="102" idx="1"/>
          </p:cNvCxnSpPr>
          <p:nvPr/>
        </p:nvCxnSpPr>
        <p:spPr>
          <a:xfrm flipH="1" flipV="1">
            <a:off x="4851170" y="2128871"/>
            <a:ext cx="559" cy="1194973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6D837032-F11A-4E3C-A3E5-234D1AEAC2AC}"/>
              </a:ext>
            </a:extLst>
          </p:cNvPr>
          <p:cNvCxnSpPr>
            <a:cxnSpLocks/>
            <a:stCxn id="249" idx="0"/>
            <a:endCxn id="110" idx="1"/>
          </p:cNvCxnSpPr>
          <p:nvPr/>
        </p:nvCxnSpPr>
        <p:spPr>
          <a:xfrm flipH="1" flipV="1">
            <a:off x="5965588" y="2140918"/>
            <a:ext cx="595876" cy="1182926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F4E775A-FFAB-4AD7-B73E-C559E7271391}"/>
              </a:ext>
            </a:extLst>
          </p:cNvPr>
          <p:cNvCxnSpPr>
            <a:cxnSpLocks/>
          </p:cNvCxnSpPr>
          <p:nvPr/>
        </p:nvCxnSpPr>
        <p:spPr>
          <a:xfrm flipH="1">
            <a:off x="2678194" y="4749282"/>
            <a:ext cx="4556837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TextBox 159">
            <a:extLst>
              <a:ext uri="{FF2B5EF4-FFF2-40B4-BE49-F238E27FC236}">
                <a16:creationId xmlns:a16="http://schemas.microsoft.com/office/drawing/2014/main" id="{E6443AFF-EAC0-45F6-9CB7-E5A65AEE6F1D}"/>
              </a:ext>
            </a:extLst>
          </p:cNvPr>
          <p:cNvSpPr txBox="1"/>
          <p:nvPr/>
        </p:nvSpPr>
        <p:spPr>
          <a:xfrm>
            <a:off x="7102788" y="3740180"/>
            <a:ext cx="1748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en-US" sz="1800" kern="12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Slowest client</a:t>
            </a:r>
            <a:endParaRPr lang="en-US" sz="1800" kern="12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B589E8A3-292B-4AE2-BF05-A7D0B1419CB8}"/>
              </a:ext>
            </a:extLst>
          </p:cNvPr>
          <p:cNvSpPr txBox="1"/>
          <p:nvPr/>
        </p:nvSpPr>
        <p:spPr>
          <a:xfrm>
            <a:off x="1022890" y="4216132"/>
            <a:ext cx="1526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n-US" sz="1800" kern="120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Largest model</a:t>
            </a:r>
            <a:endParaRPr lang="en-US" sz="1800" kern="120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C81E3FF0-FD69-4738-AFE4-FBFBD5529257}"/>
              </a:ext>
            </a:extLst>
          </p:cNvPr>
          <p:cNvSpPr txBox="1"/>
          <p:nvPr/>
        </p:nvSpPr>
        <p:spPr>
          <a:xfrm>
            <a:off x="7324632" y="4278852"/>
            <a:ext cx="1623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n-US" sz="1800" kern="12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Smallest model</a:t>
            </a:r>
            <a:endParaRPr lang="en-US" sz="1800" kern="120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0460B860-0EFE-4BBF-8791-35EE416BD81F}"/>
              </a:ext>
            </a:extLst>
          </p:cNvPr>
          <p:cNvSpPr txBox="1"/>
          <p:nvPr/>
        </p:nvSpPr>
        <p:spPr>
          <a:xfrm>
            <a:off x="1101119" y="3675460"/>
            <a:ext cx="1620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n-US" sz="1800" kern="120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Fastest client</a:t>
            </a:r>
            <a:endParaRPr lang="en-US" sz="1800" kern="120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AD9FF4BD-D492-4010-BEEC-695D2203C58D}"/>
              </a:ext>
            </a:extLst>
          </p:cNvPr>
          <p:cNvGrpSpPr/>
          <p:nvPr/>
        </p:nvGrpSpPr>
        <p:grpSpPr>
          <a:xfrm>
            <a:off x="3139321" y="3217130"/>
            <a:ext cx="268840" cy="517891"/>
            <a:chOff x="4749586" y="5021722"/>
            <a:chExt cx="358453" cy="690521"/>
          </a:xfrm>
        </p:grpSpPr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id="{79D3A2EB-16A9-414A-9E66-6CE9752D67AF}"/>
                </a:ext>
              </a:extLst>
            </p:cNvPr>
            <p:cNvSpPr/>
            <p:nvPr/>
          </p:nvSpPr>
          <p:spPr>
            <a:xfrm rot="16200000">
              <a:off x="4583552" y="5187756"/>
              <a:ext cx="690521" cy="358453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85" name="Rectangle 184">
              <a:extLst>
                <a:ext uri="{FF2B5EF4-FFF2-40B4-BE49-F238E27FC236}">
                  <a16:creationId xmlns:a16="http://schemas.microsoft.com/office/drawing/2014/main" id="{65185BB5-F2B3-480D-9BEC-43DB98A2A128}"/>
                </a:ext>
              </a:extLst>
            </p:cNvPr>
            <p:cNvSpPr/>
            <p:nvPr/>
          </p:nvSpPr>
          <p:spPr>
            <a:xfrm rot="16200000">
              <a:off x="4887895" y="5475076"/>
              <a:ext cx="89806" cy="309221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6" name="Rectangle 185">
              <a:extLst>
                <a:ext uri="{FF2B5EF4-FFF2-40B4-BE49-F238E27FC236}">
                  <a16:creationId xmlns:a16="http://schemas.microsoft.com/office/drawing/2014/main" id="{F88F8C10-3329-493E-80B0-836CCB4DD49B}"/>
                </a:ext>
              </a:extLst>
            </p:cNvPr>
            <p:cNvSpPr/>
            <p:nvPr/>
          </p:nvSpPr>
          <p:spPr>
            <a:xfrm rot="16200000">
              <a:off x="4884514" y="5317933"/>
              <a:ext cx="89806" cy="309221"/>
            </a:xfrm>
            <a:prstGeom prst="rect">
              <a:avLst/>
            </a:prstGeom>
            <a:solidFill>
              <a:srgbClr val="70AD47">
                <a:lumMod val="75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E47413F4-0663-489E-8F82-19E78510242F}"/>
                </a:ext>
              </a:extLst>
            </p:cNvPr>
            <p:cNvSpPr/>
            <p:nvPr/>
          </p:nvSpPr>
          <p:spPr>
            <a:xfrm rot="16200000">
              <a:off x="4883909" y="5160790"/>
              <a:ext cx="89806" cy="309221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A469D538-660F-4ED0-8700-0A7A62E1E0EC}"/>
              </a:ext>
            </a:extLst>
          </p:cNvPr>
          <p:cNvGrpSpPr/>
          <p:nvPr/>
        </p:nvGrpSpPr>
        <p:grpSpPr>
          <a:xfrm>
            <a:off x="5081059" y="3243882"/>
            <a:ext cx="268840" cy="517891"/>
            <a:chOff x="4749586" y="5021722"/>
            <a:chExt cx="358453" cy="690521"/>
          </a:xfrm>
        </p:grpSpPr>
        <p:sp>
          <p:nvSpPr>
            <p:cNvPr id="191" name="Rectangle 190">
              <a:extLst>
                <a:ext uri="{FF2B5EF4-FFF2-40B4-BE49-F238E27FC236}">
                  <a16:creationId xmlns:a16="http://schemas.microsoft.com/office/drawing/2014/main" id="{90656F21-A5E1-4615-8D25-5AAE4FD45F41}"/>
                </a:ext>
              </a:extLst>
            </p:cNvPr>
            <p:cNvSpPr/>
            <p:nvPr/>
          </p:nvSpPr>
          <p:spPr>
            <a:xfrm rot="16200000">
              <a:off x="4583552" y="5187756"/>
              <a:ext cx="690521" cy="358453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id="{AF3FA47D-79D5-472B-9FBB-7C3CE015C8B6}"/>
                </a:ext>
              </a:extLst>
            </p:cNvPr>
            <p:cNvSpPr/>
            <p:nvPr/>
          </p:nvSpPr>
          <p:spPr>
            <a:xfrm rot="16200000">
              <a:off x="4887895" y="5475076"/>
              <a:ext cx="89806" cy="309221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BB46B5F3-DD3B-4BAD-9618-C7B7F8970FB8}"/>
                </a:ext>
              </a:extLst>
            </p:cNvPr>
            <p:cNvSpPr/>
            <p:nvPr/>
          </p:nvSpPr>
          <p:spPr>
            <a:xfrm rot="16200000">
              <a:off x="4884514" y="5317933"/>
              <a:ext cx="89806" cy="309221"/>
            </a:xfrm>
            <a:prstGeom prst="rect">
              <a:avLst/>
            </a:prstGeom>
            <a:solidFill>
              <a:srgbClr val="70AD47">
                <a:lumMod val="75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ADBDF6A4-CA34-46C8-A40C-2B4204C5C18F}"/>
              </a:ext>
            </a:extLst>
          </p:cNvPr>
          <p:cNvGrpSpPr/>
          <p:nvPr/>
        </p:nvGrpSpPr>
        <p:grpSpPr>
          <a:xfrm>
            <a:off x="6775503" y="3232552"/>
            <a:ext cx="268840" cy="517891"/>
            <a:chOff x="4749586" y="5021722"/>
            <a:chExt cx="358453" cy="690521"/>
          </a:xfrm>
        </p:grpSpPr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52528989-5D00-408D-8FE6-B20795D1A1A3}"/>
                </a:ext>
              </a:extLst>
            </p:cNvPr>
            <p:cNvSpPr/>
            <p:nvPr/>
          </p:nvSpPr>
          <p:spPr>
            <a:xfrm rot="16200000">
              <a:off x="4583552" y="5187756"/>
              <a:ext cx="690521" cy="358453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4291E190-19B8-46E6-BED0-F839015BB83D}"/>
                </a:ext>
              </a:extLst>
            </p:cNvPr>
            <p:cNvSpPr/>
            <p:nvPr/>
          </p:nvSpPr>
          <p:spPr>
            <a:xfrm rot="16200000">
              <a:off x="4887895" y="5475076"/>
              <a:ext cx="89806" cy="309221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7185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2" grpId="0"/>
      <p:bldP spid="294" grpId="0"/>
      <p:bldP spid="295" grpId="0"/>
      <p:bldP spid="160" grpId="0"/>
      <p:bldP spid="161" grpId="0"/>
      <p:bldP spid="163" grpId="0"/>
      <p:bldP spid="16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0E8ED-F01B-E768-3B51-67A61B869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8" name="Straight Arrow Connector 257">
            <a:extLst>
              <a:ext uri="{FF2B5EF4-FFF2-40B4-BE49-F238E27FC236}">
                <a16:creationId xmlns:a16="http://schemas.microsoft.com/office/drawing/2014/main" id="{FBCB91BB-578D-238D-BDCB-8E1CBE9EE885}"/>
              </a:ext>
            </a:extLst>
          </p:cNvPr>
          <p:cNvCxnSpPr>
            <a:cxnSpLocks/>
          </p:cNvCxnSpPr>
          <p:nvPr/>
        </p:nvCxnSpPr>
        <p:spPr>
          <a:xfrm flipV="1">
            <a:off x="4828588" y="3480540"/>
            <a:ext cx="3180" cy="582257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64" name="Straight Arrow Connector 263">
            <a:extLst>
              <a:ext uri="{FF2B5EF4-FFF2-40B4-BE49-F238E27FC236}">
                <a16:creationId xmlns:a16="http://schemas.microsoft.com/office/drawing/2014/main" id="{1252E8F2-AD53-0B69-3A39-B2E00904E51B}"/>
              </a:ext>
            </a:extLst>
          </p:cNvPr>
          <p:cNvCxnSpPr>
            <a:cxnSpLocks/>
          </p:cNvCxnSpPr>
          <p:nvPr/>
        </p:nvCxnSpPr>
        <p:spPr>
          <a:xfrm flipV="1">
            <a:off x="5284392" y="1867757"/>
            <a:ext cx="3180" cy="582257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63" name="Straight Arrow Connector 262">
            <a:extLst>
              <a:ext uri="{FF2B5EF4-FFF2-40B4-BE49-F238E27FC236}">
                <a16:creationId xmlns:a16="http://schemas.microsoft.com/office/drawing/2014/main" id="{D95DA360-697A-BF6A-204E-B8490ACCEE97}"/>
              </a:ext>
            </a:extLst>
          </p:cNvPr>
          <p:cNvCxnSpPr>
            <a:cxnSpLocks/>
          </p:cNvCxnSpPr>
          <p:nvPr/>
        </p:nvCxnSpPr>
        <p:spPr>
          <a:xfrm flipV="1">
            <a:off x="5776513" y="1862462"/>
            <a:ext cx="3180" cy="582257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grpSp>
        <p:nvGrpSpPr>
          <p:cNvPr id="285" name="Group 284">
            <a:extLst>
              <a:ext uri="{FF2B5EF4-FFF2-40B4-BE49-F238E27FC236}">
                <a16:creationId xmlns:a16="http://schemas.microsoft.com/office/drawing/2014/main" id="{C21D29A9-35C1-FB5B-556D-1E3231E9F17F}"/>
              </a:ext>
            </a:extLst>
          </p:cNvPr>
          <p:cNvGrpSpPr/>
          <p:nvPr/>
        </p:nvGrpSpPr>
        <p:grpSpPr>
          <a:xfrm>
            <a:off x="5647624" y="1932434"/>
            <a:ext cx="268840" cy="517891"/>
            <a:chOff x="6204687" y="2292167"/>
            <a:chExt cx="358453" cy="690521"/>
          </a:xfrm>
        </p:grpSpPr>
        <p:grpSp>
          <p:nvGrpSpPr>
            <p:cNvPr id="286" name="Group 285">
              <a:extLst>
                <a:ext uri="{FF2B5EF4-FFF2-40B4-BE49-F238E27FC236}">
                  <a16:creationId xmlns:a16="http://schemas.microsoft.com/office/drawing/2014/main" id="{03767996-0739-AD4B-0E52-304A1333F697}"/>
                </a:ext>
              </a:extLst>
            </p:cNvPr>
            <p:cNvGrpSpPr/>
            <p:nvPr/>
          </p:nvGrpSpPr>
          <p:grpSpPr>
            <a:xfrm>
              <a:off x="6204687" y="2292167"/>
              <a:ext cx="358453" cy="690521"/>
              <a:chOff x="4749586" y="5021722"/>
              <a:chExt cx="358453" cy="690521"/>
            </a:xfrm>
          </p:grpSpPr>
          <p:sp>
            <p:nvSpPr>
              <p:cNvPr id="288" name="Rectangle 287">
                <a:extLst>
                  <a:ext uri="{FF2B5EF4-FFF2-40B4-BE49-F238E27FC236}">
                    <a16:creationId xmlns:a16="http://schemas.microsoft.com/office/drawing/2014/main" id="{77D75922-74BA-87BF-F179-5D2CC3E8936D}"/>
                  </a:ext>
                </a:extLst>
              </p:cNvPr>
              <p:cNvSpPr/>
              <p:nvPr/>
            </p:nvSpPr>
            <p:spPr>
              <a:xfrm rot="16200000">
                <a:off x="4583552" y="5187756"/>
                <a:ext cx="690521" cy="358453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9" name="Rectangle 288">
                <a:extLst>
                  <a:ext uri="{FF2B5EF4-FFF2-40B4-BE49-F238E27FC236}">
                    <a16:creationId xmlns:a16="http://schemas.microsoft.com/office/drawing/2014/main" id="{788D9BF2-9DE7-6BFD-5498-F0EDC507199B}"/>
                  </a:ext>
                </a:extLst>
              </p:cNvPr>
              <p:cNvSpPr/>
              <p:nvPr/>
            </p:nvSpPr>
            <p:spPr>
              <a:xfrm rot="16200000">
                <a:off x="4883909" y="5160790"/>
                <a:ext cx="89806" cy="309221"/>
              </a:xfrm>
              <a:prstGeom prst="rect">
                <a:avLst/>
              </a:prstGeom>
              <a:solidFill>
                <a:sysClr val="windowText" lastClr="000000">
                  <a:lumMod val="85000"/>
                  <a:lumOff val="1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87" name="Rectangle 286">
              <a:extLst>
                <a:ext uri="{FF2B5EF4-FFF2-40B4-BE49-F238E27FC236}">
                  <a16:creationId xmlns:a16="http://schemas.microsoft.com/office/drawing/2014/main" id="{98D09794-57A2-9A43-8B09-785059955B57}"/>
                </a:ext>
              </a:extLst>
            </p:cNvPr>
            <p:cNvSpPr/>
            <p:nvPr/>
          </p:nvSpPr>
          <p:spPr>
            <a:xfrm rot="16200000">
              <a:off x="6339643" y="2269999"/>
              <a:ext cx="89806" cy="309221"/>
            </a:xfrm>
            <a:prstGeom prst="rect">
              <a:avLst/>
            </a:prstGeom>
            <a:solidFill>
              <a:srgbClr val="FFC000">
                <a:lumMod val="75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91" name="Group 290">
            <a:extLst>
              <a:ext uri="{FF2B5EF4-FFF2-40B4-BE49-F238E27FC236}">
                <a16:creationId xmlns:a16="http://schemas.microsoft.com/office/drawing/2014/main" id="{9FB2F6FE-B71C-9917-5A64-689DD819DF02}"/>
              </a:ext>
            </a:extLst>
          </p:cNvPr>
          <p:cNvGrpSpPr/>
          <p:nvPr/>
        </p:nvGrpSpPr>
        <p:grpSpPr>
          <a:xfrm>
            <a:off x="5157049" y="1937531"/>
            <a:ext cx="268840" cy="517891"/>
            <a:chOff x="6204687" y="2292167"/>
            <a:chExt cx="358453" cy="690521"/>
          </a:xfrm>
        </p:grpSpPr>
        <p:sp>
          <p:nvSpPr>
            <p:cNvPr id="292" name="Rectangle 291">
              <a:extLst>
                <a:ext uri="{FF2B5EF4-FFF2-40B4-BE49-F238E27FC236}">
                  <a16:creationId xmlns:a16="http://schemas.microsoft.com/office/drawing/2014/main" id="{A0A89EF0-DAE9-433D-16F9-9C386E3AD450}"/>
                </a:ext>
              </a:extLst>
            </p:cNvPr>
            <p:cNvSpPr/>
            <p:nvPr/>
          </p:nvSpPr>
          <p:spPr>
            <a:xfrm rot="16200000">
              <a:off x="6038653" y="2458201"/>
              <a:ext cx="690521" cy="358453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93" name="Rectangle 292">
              <a:extLst>
                <a:ext uri="{FF2B5EF4-FFF2-40B4-BE49-F238E27FC236}">
                  <a16:creationId xmlns:a16="http://schemas.microsoft.com/office/drawing/2014/main" id="{2A455321-4A86-840D-43F9-443ECF0163DE}"/>
                </a:ext>
              </a:extLst>
            </p:cNvPr>
            <p:cNvSpPr/>
            <p:nvPr/>
          </p:nvSpPr>
          <p:spPr>
            <a:xfrm rot="16200000">
              <a:off x="6339643" y="2269999"/>
              <a:ext cx="89806" cy="309221"/>
            </a:xfrm>
            <a:prstGeom prst="rect">
              <a:avLst/>
            </a:prstGeom>
            <a:solidFill>
              <a:srgbClr val="FFC000">
                <a:lumMod val="75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F0DAA1E6-6A7D-43B6-8A40-0BC1963B1722}"/>
              </a:ext>
            </a:extLst>
          </p:cNvPr>
          <p:cNvGrpSpPr/>
          <p:nvPr/>
        </p:nvGrpSpPr>
        <p:grpSpPr>
          <a:xfrm>
            <a:off x="5157051" y="1938329"/>
            <a:ext cx="268840" cy="517891"/>
            <a:chOff x="6795603" y="2901336"/>
            <a:chExt cx="268840" cy="517891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42CF41B8-C330-4F9B-AC17-110E00063233}"/>
                </a:ext>
              </a:extLst>
            </p:cNvPr>
            <p:cNvGrpSpPr/>
            <p:nvPr/>
          </p:nvGrpSpPr>
          <p:grpSpPr>
            <a:xfrm>
              <a:off x="6795603" y="2901336"/>
              <a:ext cx="268840" cy="517891"/>
              <a:chOff x="4749588" y="5021723"/>
              <a:chExt cx="358453" cy="690521"/>
            </a:xfrm>
          </p:grpSpPr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A49EE1E1-4E7C-4C59-BAB0-26B7846842B3}"/>
                  </a:ext>
                </a:extLst>
              </p:cNvPr>
              <p:cNvSpPr/>
              <p:nvPr/>
            </p:nvSpPr>
            <p:spPr>
              <a:xfrm rot="16200000">
                <a:off x="4583554" y="5187757"/>
                <a:ext cx="690521" cy="358453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F9B8E67C-36A5-46AB-BE8C-2F8AC6FACC30}"/>
                  </a:ext>
                </a:extLst>
              </p:cNvPr>
              <p:cNvSpPr/>
              <p:nvPr/>
            </p:nvSpPr>
            <p:spPr>
              <a:xfrm rot="16200000">
                <a:off x="4887895" y="5475076"/>
                <a:ext cx="89806" cy="309221"/>
              </a:xfrm>
              <a:prstGeom prst="rect">
                <a:avLst/>
              </a:prstGeom>
              <a:solidFill>
                <a:srgbClr val="4472C4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B65EF6AA-C775-4163-B217-6923F43CEB6C}"/>
                  </a:ext>
                </a:extLst>
              </p:cNvPr>
              <p:cNvSpPr/>
              <p:nvPr/>
            </p:nvSpPr>
            <p:spPr>
              <a:xfrm rot="16200000">
                <a:off x="4884514" y="5317933"/>
                <a:ext cx="89806" cy="309221"/>
              </a:xfrm>
              <a:prstGeom prst="rect">
                <a:avLst/>
              </a:prstGeom>
              <a:solidFill>
                <a:srgbClr val="70AD47">
                  <a:lumMod val="75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170793B6-486A-487B-B1F4-6B240CC61378}"/>
                  </a:ext>
                </a:extLst>
              </p:cNvPr>
              <p:cNvSpPr/>
              <p:nvPr/>
            </p:nvSpPr>
            <p:spPr>
              <a:xfrm rot="16200000">
                <a:off x="4883909" y="5160790"/>
                <a:ext cx="89806" cy="309221"/>
              </a:xfrm>
              <a:prstGeom prst="rect">
                <a:avLst/>
              </a:prstGeom>
              <a:solidFill>
                <a:sysClr val="windowText" lastClr="000000">
                  <a:lumMod val="85000"/>
                  <a:lumOff val="1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79EC1670-FF04-4E97-B1DF-9A8B6F5BCE33}"/>
                  </a:ext>
                </a:extLst>
              </p:cNvPr>
              <p:cNvSpPr/>
              <p:nvPr/>
            </p:nvSpPr>
            <p:spPr>
              <a:xfrm rot="16200000">
                <a:off x="4887265" y="5084055"/>
                <a:ext cx="83095" cy="171366"/>
              </a:xfrm>
              <a:prstGeom prst="rect">
                <a:avLst/>
              </a:prstGeom>
              <a:solidFill>
                <a:srgbClr val="7030A0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600C2F56-3DED-4249-90DB-AA76F562BA0C}"/>
                </a:ext>
              </a:extLst>
            </p:cNvPr>
            <p:cNvSpPr/>
            <p:nvPr/>
          </p:nvSpPr>
          <p:spPr>
            <a:xfrm rot="16200000">
              <a:off x="6894234" y="2894311"/>
              <a:ext cx="67355" cy="231916"/>
            </a:xfrm>
            <a:prstGeom prst="rect">
              <a:avLst/>
            </a:prstGeom>
            <a:solidFill>
              <a:srgbClr val="FFC000">
                <a:lumMod val="75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36" name="Picture 2" descr="cell-phone-call-icon-04-256 - The Greater Kanawha Valley Foundation">
            <a:extLst>
              <a:ext uri="{FF2B5EF4-FFF2-40B4-BE49-F238E27FC236}">
                <a16:creationId xmlns:a16="http://schemas.microsoft.com/office/drawing/2014/main" id="{1C29875D-7721-2291-A8E3-4B28716D07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4264" y="3649018"/>
            <a:ext cx="434459" cy="434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7" name="Group 236">
            <a:extLst>
              <a:ext uri="{FF2B5EF4-FFF2-40B4-BE49-F238E27FC236}">
                <a16:creationId xmlns:a16="http://schemas.microsoft.com/office/drawing/2014/main" id="{51FF9927-1763-2E4C-AB63-BD882C1ECE20}"/>
              </a:ext>
            </a:extLst>
          </p:cNvPr>
          <p:cNvGrpSpPr/>
          <p:nvPr/>
        </p:nvGrpSpPr>
        <p:grpSpPr>
          <a:xfrm>
            <a:off x="5156454" y="1937532"/>
            <a:ext cx="268840" cy="517891"/>
            <a:chOff x="4749587" y="5021719"/>
            <a:chExt cx="358453" cy="690521"/>
          </a:xfrm>
        </p:grpSpPr>
        <p:sp>
          <p:nvSpPr>
            <p:cNvPr id="238" name="Rectangle 237">
              <a:extLst>
                <a:ext uri="{FF2B5EF4-FFF2-40B4-BE49-F238E27FC236}">
                  <a16:creationId xmlns:a16="http://schemas.microsoft.com/office/drawing/2014/main" id="{79FE9F4E-1CFB-2865-498E-27948390919D}"/>
                </a:ext>
              </a:extLst>
            </p:cNvPr>
            <p:cNvSpPr/>
            <p:nvPr/>
          </p:nvSpPr>
          <p:spPr>
            <a:xfrm rot="16200000">
              <a:off x="4583553" y="5187753"/>
              <a:ext cx="690521" cy="358453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39" name="Rectangle 238">
              <a:extLst>
                <a:ext uri="{FF2B5EF4-FFF2-40B4-BE49-F238E27FC236}">
                  <a16:creationId xmlns:a16="http://schemas.microsoft.com/office/drawing/2014/main" id="{CDAC147A-88E8-6A7C-46D3-F14593E2E106}"/>
                </a:ext>
              </a:extLst>
            </p:cNvPr>
            <p:cNvSpPr/>
            <p:nvPr/>
          </p:nvSpPr>
          <p:spPr>
            <a:xfrm rot="16200000">
              <a:off x="4887895" y="5475076"/>
              <a:ext cx="89806" cy="309221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0" name="Rectangle 239">
              <a:extLst>
                <a:ext uri="{FF2B5EF4-FFF2-40B4-BE49-F238E27FC236}">
                  <a16:creationId xmlns:a16="http://schemas.microsoft.com/office/drawing/2014/main" id="{96003755-628E-69F5-2E0F-107CD60D0220}"/>
                </a:ext>
              </a:extLst>
            </p:cNvPr>
            <p:cNvSpPr/>
            <p:nvPr/>
          </p:nvSpPr>
          <p:spPr>
            <a:xfrm rot="16200000">
              <a:off x="4884514" y="5317933"/>
              <a:ext cx="89807" cy="309221"/>
            </a:xfrm>
            <a:prstGeom prst="rect">
              <a:avLst/>
            </a:prstGeom>
            <a:solidFill>
              <a:srgbClr val="70AD47">
                <a:lumMod val="75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1" name="Rectangle 240">
              <a:extLst>
                <a:ext uri="{FF2B5EF4-FFF2-40B4-BE49-F238E27FC236}">
                  <a16:creationId xmlns:a16="http://schemas.microsoft.com/office/drawing/2014/main" id="{4D5D1649-14DF-8397-2E26-AD168173506C}"/>
                </a:ext>
              </a:extLst>
            </p:cNvPr>
            <p:cNvSpPr/>
            <p:nvPr/>
          </p:nvSpPr>
          <p:spPr>
            <a:xfrm rot="16200000">
              <a:off x="4883909" y="5160790"/>
              <a:ext cx="89806" cy="309221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259" name="Straight Arrow Connector 258">
            <a:extLst>
              <a:ext uri="{FF2B5EF4-FFF2-40B4-BE49-F238E27FC236}">
                <a16:creationId xmlns:a16="http://schemas.microsoft.com/office/drawing/2014/main" id="{8EC36A6E-37D2-3919-90B1-0B7E6B6A98F6}"/>
              </a:ext>
            </a:extLst>
          </p:cNvPr>
          <p:cNvCxnSpPr>
            <a:cxnSpLocks/>
          </p:cNvCxnSpPr>
          <p:nvPr/>
        </p:nvCxnSpPr>
        <p:spPr>
          <a:xfrm flipH="1" flipV="1">
            <a:off x="6318698" y="2453960"/>
            <a:ext cx="292448" cy="1344694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5" name="Title 4">
            <a:extLst>
              <a:ext uri="{FF2B5EF4-FFF2-40B4-BE49-F238E27FC236}">
                <a16:creationId xmlns:a16="http://schemas.microsoft.com/office/drawing/2014/main" id="{ADB2AB43-66DC-DE05-CC47-286906F79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Dynamic Tiering-Based Federated Learning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55F6F4-F167-E0CA-F0DE-F8208C4A0A3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  <p:pic>
        <p:nvPicPr>
          <p:cNvPr id="243" name="Picture 2" descr="cell-phone-call-icon-04-256 - The Greater Kanawha Valley Foundation">
            <a:extLst>
              <a:ext uri="{FF2B5EF4-FFF2-40B4-BE49-F238E27FC236}">
                <a16:creationId xmlns:a16="http://schemas.microsoft.com/office/drawing/2014/main" id="{0252992F-187A-4BFE-F0EB-0DCF4A5F5D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9935" y="3632585"/>
            <a:ext cx="434459" cy="434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9" name="Picture 248" descr="cell-phone-call-icon-04-256 - The Greater Kanawha Valley Foundation">
            <a:extLst>
              <a:ext uri="{FF2B5EF4-FFF2-40B4-BE49-F238E27FC236}">
                <a16:creationId xmlns:a16="http://schemas.microsoft.com/office/drawing/2014/main" id="{D9D64136-7EFF-E5C5-A542-B7C7EE7182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5688" y="3628338"/>
            <a:ext cx="434459" cy="434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4" name="Rectangle: Rounded Corners 253">
            <a:extLst>
              <a:ext uri="{FF2B5EF4-FFF2-40B4-BE49-F238E27FC236}">
                <a16:creationId xmlns:a16="http://schemas.microsoft.com/office/drawing/2014/main" id="{8B107349-0E31-1B26-C7BF-E4316B60360A}"/>
              </a:ext>
            </a:extLst>
          </p:cNvPr>
          <p:cNvSpPr/>
          <p:nvPr/>
        </p:nvSpPr>
        <p:spPr>
          <a:xfrm>
            <a:off x="4129689" y="1383763"/>
            <a:ext cx="3448812" cy="1231655"/>
          </a:xfrm>
          <a:prstGeom prst="roundRect">
            <a:avLst/>
          </a:prstGeom>
          <a:noFill/>
          <a:ln w="12700" cap="flat" cmpd="sng" algn="ctr">
            <a:solidFill>
              <a:srgbClr val="00206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Server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255" name="Straight Arrow Connector 254">
            <a:extLst>
              <a:ext uri="{FF2B5EF4-FFF2-40B4-BE49-F238E27FC236}">
                <a16:creationId xmlns:a16="http://schemas.microsoft.com/office/drawing/2014/main" id="{C3733862-180A-3599-B760-3A0FA33D50B0}"/>
              </a:ext>
            </a:extLst>
          </p:cNvPr>
          <p:cNvCxnSpPr>
            <a:cxnSpLocks/>
          </p:cNvCxnSpPr>
          <p:nvPr/>
        </p:nvCxnSpPr>
        <p:spPr>
          <a:xfrm flipV="1">
            <a:off x="4860158" y="2475935"/>
            <a:ext cx="427998" cy="1082747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56" name="Straight Arrow Connector 255">
            <a:extLst>
              <a:ext uri="{FF2B5EF4-FFF2-40B4-BE49-F238E27FC236}">
                <a16:creationId xmlns:a16="http://schemas.microsoft.com/office/drawing/2014/main" id="{65985018-447A-CA76-3831-0146EDBD1119}"/>
              </a:ext>
            </a:extLst>
          </p:cNvPr>
          <p:cNvCxnSpPr>
            <a:cxnSpLocks/>
          </p:cNvCxnSpPr>
          <p:nvPr/>
        </p:nvCxnSpPr>
        <p:spPr>
          <a:xfrm flipH="1">
            <a:off x="4710117" y="2504174"/>
            <a:ext cx="446932" cy="1040731"/>
          </a:xfrm>
          <a:prstGeom prst="straightConnector1">
            <a:avLst/>
          </a:prstGeom>
          <a:noFill/>
          <a:ln w="19050" cap="flat" cmpd="sng" algn="ctr">
            <a:solidFill>
              <a:srgbClr val="4472C4"/>
            </a:solidFill>
            <a:prstDash val="solid"/>
            <a:miter lim="800000"/>
            <a:tailEnd type="triangle"/>
          </a:ln>
          <a:effectLst/>
        </p:spPr>
      </p:cxnSp>
      <p:sp>
        <p:nvSpPr>
          <p:cNvPr id="257" name="TextBox 256">
            <a:extLst>
              <a:ext uri="{FF2B5EF4-FFF2-40B4-BE49-F238E27FC236}">
                <a16:creationId xmlns:a16="http://schemas.microsoft.com/office/drawing/2014/main" id="{C755DCF1-73FA-B6CD-0D9F-2527BF9F1C37}"/>
              </a:ext>
            </a:extLst>
          </p:cNvPr>
          <p:cNvSpPr txBox="1"/>
          <p:nvPr/>
        </p:nvSpPr>
        <p:spPr>
          <a:xfrm>
            <a:off x="701764" y="1305994"/>
            <a:ext cx="29560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n-US" sz="1600" kern="12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Clients download their client-side models based on the assigned tier</a:t>
            </a:r>
          </a:p>
        </p:txBody>
      </p:sp>
      <p:cxnSp>
        <p:nvCxnSpPr>
          <p:cNvPr id="260" name="Straight Arrow Connector 259">
            <a:extLst>
              <a:ext uri="{FF2B5EF4-FFF2-40B4-BE49-F238E27FC236}">
                <a16:creationId xmlns:a16="http://schemas.microsoft.com/office/drawing/2014/main" id="{33183D4F-4BCD-0975-519D-0EBE15A9C083}"/>
              </a:ext>
            </a:extLst>
          </p:cNvPr>
          <p:cNvCxnSpPr>
            <a:cxnSpLocks/>
          </p:cNvCxnSpPr>
          <p:nvPr/>
        </p:nvCxnSpPr>
        <p:spPr>
          <a:xfrm flipH="1" flipV="1">
            <a:off x="5772400" y="2464433"/>
            <a:ext cx="7294" cy="120833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61" name="Straight Arrow Connector 260">
            <a:extLst>
              <a:ext uri="{FF2B5EF4-FFF2-40B4-BE49-F238E27FC236}">
                <a16:creationId xmlns:a16="http://schemas.microsoft.com/office/drawing/2014/main" id="{91DAA3E1-F51F-D308-6A0D-8990D1918E0C}"/>
              </a:ext>
            </a:extLst>
          </p:cNvPr>
          <p:cNvCxnSpPr>
            <a:cxnSpLocks/>
          </p:cNvCxnSpPr>
          <p:nvPr/>
        </p:nvCxnSpPr>
        <p:spPr>
          <a:xfrm flipV="1">
            <a:off x="6586607" y="3475235"/>
            <a:ext cx="3180" cy="582257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62" name="Straight Arrow Connector 261">
            <a:extLst>
              <a:ext uri="{FF2B5EF4-FFF2-40B4-BE49-F238E27FC236}">
                <a16:creationId xmlns:a16="http://schemas.microsoft.com/office/drawing/2014/main" id="{67A90DA6-6144-723D-8DBF-099FB64D696C}"/>
              </a:ext>
            </a:extLst>
          </p:cNvPr>
          <p:cNvCxnSpPr>
            <a:cxnSpLocks/>
          </p:cNvCxnSpPr>
          <p:nvPr/>
        </p:nvCxnSpPr>
        <p:spPr>
          <a:xfrm flipV="1">
            <a:off x="5781763" y="3474830"/>
            <a:ext cx="3180" cy="582257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265" name="TextBox 264">
            <a:extLst>
              <a:ext uri="{FF2B5EF4-FFF2-40B4-BE49-F238E27FC236}">
                <a16:creationId xmlns:a16="http://schemas.microsoft.com/office/drawing/2014/main" id="{189F4862-F03F-05B1-ACBA-8C0DE3703732}"/>
              </a:ext>
            </a:extLst>
          </p:cNvPr>
          <p:cNvSpPr txBox="1"/>
          <p:nvPr/>
        </p:nvSpPr>
        <p:spPr>
          <a:xfrm>
            <a:off x="667156" y="1901157"/>
            <a:ext cx="203019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>
              <a:buClrTx/>
            </a:pPr>
            <a:r>
              <a:rPr lang="en-US" sz="1600" kern="120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Forward propagation</a:t>
            </a:r>
          </a:p>
        </p:txBody>
      </p:sp>
      <p:sp>
        <p:nvSpPr>
          <p:cNvPr id="266" name="TextBox 265">
            <a:extLst>
              <a:ext uri="{FF2B5EF4-FFF2-40B4-BE49-F238E27FC236}">
                <a16:creationId xmlns:a16="http://schemas.microsoft.com/office/drawing/2014/main" id="{1250D217-6D83-5ED1-3882-F80319DFE041}"/>
              </a:ext>
            </a:extLst>
          </p:cNvPr>
          <p:cNvSpPr txBox="1"/>
          <p:nvPr/>
        </p:nvSpPr>
        <p:spPr>
          <a:xfrm>
            <a:off x="724213" y="3721694"/>
            <a:ext cx="189309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buClrTx/>
            </a:pPr>
            <a:r>
              <a:rPr lang="en-US" sz="1600" kern="120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Server aggregates and updates models</a:t>
            </a:r>
          </a:p>
        </p:txBody>
      </p:sp>
      <p:sp>
        <p:nvSpPr>
          <p:cNvPr id="267" name="TextBox 266">
            <a:extLst>
              <a:ext uri="{FF2B5EF4-FFF2-40B4-BE49-F238E27FC236}">
                <a16:creationId xmlns:a16="http://schemas.microsoft.com/office/drawing/2014/main" id="{A429F73C-2534-5845-561F-C1985DCDDE32}"/>
              </a:ext>
            </a:extLst>
          </p:cNvPr>
          <p:cNvSpPr txBox="1"/>
          <p:nvPr/>
        </p:nvSpPr>
        <p:spPr>
          <a:xfrm>
            <a:off x="6654060" y="3502588"/>
            <a:ext cx="145989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>
              <a:buClrTx/>
            </a:pPr>
            <a:r>
              <a:rPr lang="en-US" sz="1600" kern="1200">
                <a:solidFill>
                  <a:srgbClr val="ED7D3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Client-side local loss</a:t>
            </a:r>
          </a:p>
        </p:txBody>
      </p:sp>
      <p:sp>
        <p:nvSpPr>
          <p:cNvPr id="268" name="TextBox 267">
            <a:extLst>
              <a:ext uri="{FF2B5EF4-FFF2-40B4-BE49-F238E27FC236}">
                <a16:creationId xmlns:a16="http://schemas.microsoft.com/office/drawing/2014/main" id="{977E2C26-9C35-D025-F289-984F0A29CE6F}"/>
              </a:ext>
            </a:extLst>
          </p:cNvPr>
          <p:cNvSpPr txBox="1"/>
          <p:nvPr/>
        </p:nvSpPr>
        <p:spPr>
          <a:xfrm>
            <a:off x="6453699" y="1861751"/>
            <a:ext cx="128353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>
              <a:buClrTx/>
            </a:pPr>
            <a:r>
              <a:rPr lang="en-US" sz="1600" kern="1200">
                <a:solidFill>
                  <a:srgbClr val="ED7D3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Server-side local loss</a:t>
            </a:r>
          </a:p>
        </p:txBody>
      </p:sp>
      <p:cxnSp>
        <p:nvCxnSpPr>
          <p:cNvPr id="269" name="Straight Arrow Connector 268">
            <a:extLst>
              <a:ext uri="{FF2B5EF4-FFF2-40B4-BE49-F238E27FC236}">
                <a16:creationId xmlns:a16="http://schemas.microsoft.com/office/drawing/2014/main" id="{75AB16E7-869B-F0B1-4013-EEB0CEA1DD30}"/>
              </a:ext>
            </a:extLst>
          </p:cNvPr>
          <p:cNvCxnSpPr>
            <a:cxnSpLocks/>
          </p:cNvCxnSpPr>
          <p:nvPr/>
        </p:nvCxnSpPr>
        <p:spPr>
          <a:xfrm>
            <a:off x="5699880" y="2504174"/>
            <a:ext cx="0" cy="1052619"/>
          </a:xfrm>
          <a:prstGeom prst="straightConnector1">
            <a:avLst/>
          </a:prstGeom>
          <a:noFill/>
          <a:ln w="19050" cap="flat" cmpd="sng" algn="ctr">
            <a:solidFill>
              <a:srgbClr val="4472C4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70" name="Straight Arrow Connector 269">
            <a:extLst>
              <a:ext uri="{FF2B5EF4-FFF2-40B4-BE49-F238E27FC236}">
                <a16:creationId xmlns:a16="http://schemas.microsoft.com/office/drawing/2014/main" id="{6D39308F-AC69-F11C-971A-9DF1C120BC26}"/>
              </a:ext>
            </a:extLst>
          </p:cNvPr>
          <p:cNvCxnSpPr>
            <a:cxnSpLocks/>
          </p:cNvCxnSpPr>
          <p:nvPr/>
        </p:nvCxnSpPr>
        <p:spPr>
          <a:xfrm>
            <a:off x="6244350" y="2471046"/>
            <a:ext cx="220717" cy="1073859"/>
          </a:xfrm>
          <a:prstGeom prst="straightConnector1">
            <a:avLst/>
          </a:prstGeom>
          <a:noFill/>
          <a:ln w="19050" cap="flat" cmpd="sng" algn="ctr">
            <a:solidFill>
              <a:srgbClr val="4472C4"/>
            </a:solidFill>
            <a:prstDash val="solid"/>
            <a:miter lim="800000"/>
            <a:tailEnd type="triangle"/>
          </a:ln>
          <a:effectLst/>
        </p:spPr>
      </p:cxnSp>
      <p:sp>
        <p:nvSpPr>
          <p:cNvPr id="271" name="TextBox 270">
            <a:extLst>
              <a:ext uri="{FF2B5EF4-FFF2-40B4-BE49-F238E27FC236}">
                <a16:creationId xmlns:a16="http://schemas.microsoft.com/office/drawing/2014/main" id="{6D0BA9C9-5280-424A-6012-A4254ADE32AB}"/>
              </a:ext>
            </a:extLst>
          </p:cNvPr>
          <p:cNvSpPr txBox="1"/>
          <p:nvPr/>
        </p:nvSpPr>
        <p:spPr>
          <a:xfrm>
            <a:off x="730320" y="2386763"/>
            <a:ext cx="25014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n-US" sz="1600" kern="120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Clients train their client-side models locally</a:t>
            </a:r>
          </a:p>
        </p:txBody>
      </p:sp>
      <p:sp>
        <p:nvSpPr>
          <p:cNvPr id="272" name="TextBox 271">
            <a:extLst>
              <a:ext uri="{FF2B5EF4-FFF2-40B4-BE49-F238E27FC236}">
                <a16:creationId xmlns:a16="http://schemas.microsoft.com/office/drawing/2014/main" id="{C8F0CCB5-9C40-0874-C143-21007F004B74}"/>
              </a:ext>
            </a:extLst>
          </p:cNvPr>
          <p:cNvSpPr txBox="1"/>
          <p:nvPr/>
        </p:nvSpPr>
        <p:spPr>
          <a:xfrm>
            <a:off x="6386149" y="3971530"/>
            <a:ext cx="44356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n-US" sz="825" kern="120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Tier 1</a:t>
            </a:r>
            <a:r>
              <a:rPr lang="en-US" sz="1350" kern="1200">
                <a:solidFill>
                  <a:prstClr val="black"/>
                </a:solidFill>
                <a:latin typeface="Calibri" panose="020F0502020204030204"/>
                <a:ea typeface="+mn-ea"/>
              </a:rPr>
              <a:t> </a:t>
            </a:r>
          </a:p>
        </p:txBody>
      </p:sp>
      <p:sp>
        <p:nvSpPr>
          <p:cNvPr id="273" name="Arrow: Curved Left 272">
            <a:extLst>
              <a:ext uri="{FF2B5EF4-FFF2-40B4-BE49-F238E27FC236}">
                <a16:creationId xmlns:a16="http://schemas.microsoft.com/office/drawing/2014/main" id="{66679CBA-C983-A083-0E53-23A8CC9BBA4F}"/>
              </a:ext>
            </a:extLst>
          </p:cNvPr>
          <p:cNvSpPr/>
          <p:nvPr/>
        </p:nvSpPr>
        <p:spPr>
          <a:xfrm>
            <a:off x="6719960" y="3544905"/>
            <a:ext cx="173117" cy="517892"/>
          </a:xfrm>
          <a:prstGeom prst="curvedLeftArrow">
            <a:avLst>
              <a:gd name="adj1" fmla="val 2625"/>
              <a:gd name="adj2" fmla="val 50000"/>
              <a:gd name="adj3" fmla="val 25000"/>
            </a:avLst>
          </a:prstGeom>
          <a:solidFill>
            <a:srgbClr val="ED7D31"/>
          </a:solidFill>
          <a:ln w="12700" cap="flat" cmpd="sng" algn="ctr">
            <a:solidFill>
              <a:srgbClr val="ED7D31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4" name="Arrow: Curved Left 273">
            <a:extLst>
              <a:ext uri="{FF2B5EF4-FFF2-40B4-BE49-F238E27FC236}">
                <a16:creationId xmlns:a16="http://schemas.microsoft.com/office/drawing/2014/main" id="{B9064F10-60D5-C964-7525-EBA75D79FE4D}"/>
              </a:ext>
            </a:extLst>
          </p:cNvPr>
          <p:cNvSpPr/>
          <p:nvPr/>
        </p:nvSpPr>
        <p:spPr>
          <a:xfrm>
            <a:off x="5943840" y="3559023"/>
            <a:ext cx="173117" cy="517892"/>
          </a:xfrm>
          <a:prstGeom prst="curvedLeftArrow">
            <a:avLst>
              <a:gd name="adj1" fmla="val 2625"/>
              <a:gd name="adj2" fmla="val 50000"/>
              <a:gd name="adj3" fmla="val 25000"/>
            </a:avLst>
          </a:prstGeom>
          <a:solidFill>
            <a:srgbClr val="ED7D31"/>
          </a:solidFill>
          <a:ln w="12700" cap="flat" cmpd="sng" algn="ctr">
            <a:solidFill>
              <a:srgbClr val="ED7D31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5" name="Arrow: Curved Left 274">
            <a:extLst>
              <a:ext uri="{FF2B5EF4-FFF2-40B4-BE49-F238E27FC236}">
                <a16:creationId xmlns:a16="http://schemas.microsoft.com/office/drawing/2014/main" id="{E47242CF-10E8-123E-0A46-B4F6D20AC1DD}"/>
              </a:ext>
            </a:extLst>
          </p:cNvPr>
          <p:cNvSpPr/>
          <p:nvPr/>
        </p:nvSpPr>
        <p:spPr>
          <a:xfrm>
            <a:off x="4966995" y="3556793"/>
            <a:ext cx="173117" cy="517892"/>
          </a:xfrm>
          <a:prstGeom prst="curvedLeftArrow">
            <a:avLst>
              <a:gd name="adj1" fmla="val 2625"/>
              <a:gd name="adj2" fmla="val 50000"/>
              <a:gd name="adj3" fmla="val 25000"/>
            </a:avLst>
          </a:prstGeom>
          <a:solidFill>
            <a:srgbClr val="ED7D31"/>
          </a:solidFill>
          <a:ln w="12700" cap="flat" cmpd="sng" algn="ctr">
            <a:solidFill>
              <a:srgbClr val="ED7D31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6" name="Arrow: Curved Left 275">
            <a:extLst>
              <a:ext uri="{FF2B5EF4-FFF2-40B4-BE49-F238E27FC236}">
                <a16:creationId xmlns:a16="http://schemas.microsoft.com/office/drawing/2014/main" id="{5B8489F1-3987-9628-8666-E9CD5C5759FE}"/>
              </a:ext>
            </a:extLst>
          </p:cNvPr>
          <p:cNvSpPr/>
          <p:nvPr/>
        </p:nvSpPr>
        <p:spPr>
          <a:xfrm>
            <a:off x="6465067" y="1933577"/>
            <a:ext cx="173117" cy="517892"/>
          </a:xfrm>
          <a:prstGeom prst="curvedLeftArrow">
            <a:avLst>
              <a:gd name="adj1" fmla="val 2625"/>
              <a:gd name="adj2" fmla="val 50000"/>
              <a:gd name="adj3" fmla="val 25000"/>
            </a:avLst>
          </a:prstGeom>
          <a:solidFill>
            <a:srgbClr val="ED7D31"/>
          </a:solidFill>
          <a:ln w="12700" cap="flat" cmpd="sng" algn="ctr">
            <a:solidFill>
              <a:srgbClr val="ED7D31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77" name="Straight Arrow Connector 276">
            <a:extLst>
              <a:ext uri="{FF2B5EF4-FFF2-40B4-BE49-F238E27FC236}">
                <a16:creationId xmlns:a16="http://schemas.microsoft.com/office/drawing/2014/main" id="{0FE30B80-2F21-48A0-4C5D-58392F87DDF6}"/>
              </a:ext>
            </a:extLst>
          </p:cNvPr>
          <p:cNvCxnSpPr>
            <a:cxnSpLocks/>
          </p:cNvCxnSpPr>
          <p:nvPr/>
        </p:nvCxnSpPr>
        <p:spPr>
          <a:xfrm flipV="1">
            <a:off x="6324147" y="1860405"/>
            <a:ext cx="3180" cy="582257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grpSp>
        <p:nvGrpSpPr>
          <p:cNvPr id="278" name="Group 277">
            <a:extLst>
              <a:ext uri="{FF2B5EF4-FFF2-40B4-BE49-F238E27FC236}">
                <a16:creationId xmlns:a16="http://schemas.microsoft.com/office/drawing/2014/main" id="{51148974-BC34-6824-C0A3-289936F3C00F}"/>
              </a:ext>
            </a:extLst>
          </p:cNvPr>
          <p:cNvGrpSpPr/>
          <p:nvPr/>
        </p:nvGrpSpPr>
        <p:grpSpPr>
          <a:xfrm>
            <a:off x="6189727" y="1935041"/>
            <a:ext cx="268840" cy="517891"/>
            <a:chOff x="6204687" y="2292167"/>
            <a:chExt cx="358453" cy="690521"/>
          </a:xfrm>
        </p:grpSpPr>
        <p:grpSp>
          <p:nvGrpSpPr>
            <p:cNvPr id="279" name="Group 278">
              <a:extLst>
                <a:ext uri="{FF2B5EF4-FFF2-40B4-BE49-F238E27FC236}">
                  <a16:creationId xmlns:a16="http://schemas.microsoft.com/office/drawing/2014/main" id="{6E164AD1-AE4A-B011-9467-E99F614CDA47}"/>
                </a:ext>
              </a:extLst>
            </p:cNvPr>
            <p:cNvGrpSpPr/>
            <p:nvPr/>
          </p:nvGrpSpPr>
          <p:grpSpPr>
            <a:xfrm>
              <a:off x="6204687" y="2292167"/>
              <a:ext cx="358453" cy="690521"/>
              <a:chOff x="4749586" y="5021722"/>
              <a:chExt cx="358453" cy="690521"/>
            </a:xfrm>
          </p:grpSpPr>
          <p:sp>
            <p:nvSpPr>
              <p:cNvPr id="281" name="Rectangle 280">
                <a:extLst>
                  <a:ext uri="{FF2B5EF4-FFF2-40B4-BE49-F238E27FC236}">
                    <a16:creationId xmlns:a16="http://schemas.microsoft.com/office/drawing/2014/main" id="{FBA236E8-9A79-14B5-C253-9981A8F2FD84}"/>
                  </a:ext>
                </a:extLst>
              </p:cNvPr>
              <p:cNvSpPr/>
              <p:nvPr/>
            </p:nvSpPr>
            <p:spPr>
              <a:xfrm rot="16200000">
                <a:off x="4583552" y="5187756"/>
                <a:ext cx="690521" cy="358453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2" name="Rectangle 281">
                <a:extLst>
                  <a:ext uri="{FF2B5EF4-FFF2-40B4-BE49-F238E27FC236}">
                    <a16:creationId xmlns:a16="http://schemas.microsoft.com/office/drawing/2014/main" id="{44395CEB-9DC2-EA77-6D0E-D9563664EA7B}"/>
                  </a:ext>
                </a:extLst>
              </p:cNvPr>
              <p:cNvSpPr/>
              <p:nvPr/>
            </p:nvSpPr>
            <p:spPr>
              <a:xfrm rot="16200000">
                <a:off x="4884514" y="5317933"/>
                <a:ext cx="89806" cy="309221"/>
              </a:xfrm>
              <a:prstGeom prst="rect">
                <a:avLst/>
              </a:prstGeom>
              <a:solidFill>
                <a:srgbClr val="70AD47">
                  <a:lumMod val="75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3" name="Rectangle 282">
                <a:extLst>
                  <a:ext uri="{FF2B5EF4-FFF2-40B4-BE49-F238E27FC236}">
                    <a16:creationId xmlns:a16="http://schemas.microsoft.com/office/drawing/2014/main" id="{F0EF7B73-2C16-1BA4-2B4B-6A8CBF7E7460}"/>
                  </a:ext>
                </a:extLst>
              </p:cNvPr>
              <p:cNvSpPr/>
              <p:nvPr/>
            </p:nvSpPr>
            <p:spPr>
              <a:xfrm rot="16200000">
                <a:off x="4883909" y="5160790"/>
                <a:ext cx="89806" cy="309221"/>
              </a:xfrm>
              <a:prstGeom prst="rect">
                <a:avLst/>
              </a:prstGeom>
              <a:solidFill>
                <a:sysClr val="windowText" lastClr="000000">
                  <a:lumMod val="85000"/>
                  <a:lumOff val="1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80" name="Rectangle 279">
              <a:extLst>
                <a:ext uri="{FF2B5EF4-FFF2-40B4-BE49-F238E27FC236}">
                  <a16:creationId xmlns:a16="http://schemas.microsoft.com/office/drawing/2014/main" id="{FF110F4F-2114-9B07-98B9-91AB8FA3177B}"/>
                </a:ext>
              </a:extLst>
            </p:cNvPr>
            <p:cNvSpPr/>
            <p:nvPr/>
          </p:nvSpPr>
          <p:spPr>
            <a:xfrm rot="16200000">
              <a:off x="6339643" y="2269999"/>
              <a:ext cx="89806" cy="309221"/>
            </a:xfrm>
            <a:prstGeom prst="rect">
              <a:avLst/>
            </a:prstGeom>
            <a:solidFill>
              <a:srgbClr val="FFC000">
                <a:lumMod val="75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84" name="Arrow: Curved Left 283">
            <a:extLst>
              <a:ext uri="{FF2B5EF4-FFF2-40B4-BE49-F238E27FC236}">
                <a16:creationId xmlns:a16="http://schemas.microsoft.com/office/drawing/2014/main" id="{90F3BCD0-24E5-EF28-8E95-5CAA66569F8A}"/>
              </a:ext>
            </a:extLst>
          </p:cNvPr>
          <p:cNvSpPr/>
          <p:nvPr/>
        </p:nvSpPr>
        <p:spPr>
          <a:xfrm>
            <a:off x="5922965" y="1930970"/>
            <a:ext cx="173117" cy="517892"/>
          </a:xfrm>
          <a:prstGeom prst="curvedLeftArrow">
            <a:avLst>
              <a:gd name="adj1" fmla="val 2625"/>
              <a:gd name="adj2" fmla="val 50000"/>
              <a:gd name="adj3" fmla="val 25000"/>
            </a:avLst>
          </a:prstGeom>
          <a:solidFill>
            <a:srgbClr val="ED7D31"/>
          </a:solidFill>
          <a:ln w="12700" cap="flat" cmpd="sng" algn="ctr">
            <a:solidFill>
              <a:srgbClr val="ED7D31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0" name="Arrow: Curved Left 289">
            <a:extLst>
              <a:ext uri="{FF2B5EF4-FFF2-40B4-BE49-F238E27FC236}">
                <a16:creationId xmlns:a16="http://schemas.microsoft.com/office/drawing/2014/main" id="{3DF8975F-4282-4A18-AD0D-280EF05E30AF}"/>
              </a:ext>
            </a:extLst>
          </p:cNvPr>
          <p:cNvSpPr/>
          <p:nvPr/>
        </p:nvSpPr>
        <p:spPr>
          <a:xfrm>
            <a:off x="5432390" y="1936068"/>
            <a:ext cx="173117" cy="517892"/>
          </a:xfrm>
          <a:prstGeom prst="curvedLeftArrow">
            <a:avLst>
              <a:gd name="adj1" fmla="val 2625"/>
              <a:gd name="adj2" fmla="val 50000"/>
              <a:gd name="adj3" fmla="val 25000"/>
            </a:avLst>
          </a:prstGeom>
          <a:solidFill>
            <a:srgbClr val="ED7D31"/>
          </a:solidFill>
          <a:ln w="12700" cap="flat" cmpd="sng" algn="ctr">
            <a:solidFill>
              <a:srgbClr val="ED7D31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4" name="TextBox 293">
            <a:extLst>
              <a:ext uri="{FF2B5EF4-FFF2-40B4-BE49-F238E27FC236}">
                <a16:creationId xmlns:a16="http://schemas.microsoft.com/office/drawing/2014/main" id="{E600B5EC-04C4-74F3-52F2-50B4DDB33AD9}"/>
              </a:ext>
            </a:extLst>
          </p:cNvPr>
          <p:cNvSpPr txBox="1"/>
          <p:nvPr/>
        </p:nvSpPr>
        <p:spPr>
          <a:xfrm>
            <a:off x="5596133" y="3992237"/>
            <a:ext cx="44356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n-US" sz="825" kern="120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Tier 2</a:t>
            </a:r>
            <a:r>
              <a:rPr lang="en-US" sz="1350" kern="1200">
                <a:solidFill>
                  <a:prstClr val="black"/>
                </a:solidFill>
                <a:latin typeface="Calibri" panose="020F0502020204030204"/>
                <a:ea typeface="+mn-ea"/>
              </a:rPr>
              <a:t> </a:t>
            </a:r>
          </a:p>
        </p:txBody>
      </p:sp>
      <p:sp>
        <p:nvSpPr>
          <p:cNvPr id="295" name="TextBox 294">
            <a:extLst>
              <a:ext uri="{FF2B5EF4-FFF2-40B4-BE49-F238E27FC236}">
                <a16:creationId xmlns:a16="http://schemas.microsoft.com/office/drawing/2014/main" id="{98C0DBE6-249A-E3BC-0A53-382E2BFC3B0D}"/>
              </a:ext>
            </a:extLst>
          </p:cNvPr>
          <p:cNvSpPr txBox="1"/>
          <p:nvPr/>
        </p:nvSpPr>
        <p:spPr>
          <a:xfrm>
            <a:off x="4607223" y="3978189"/>
            <a:ext cx="47085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n-US" sz="825" kern="120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Tier 3</a:t>
            </a:r>
            <a:r>
              <a:rPr lang="en-US" sz="1350" kern="1200">
                <a:solidFill>
                  <a:prstClr val="black"/>
                </a:solidFill>
                <a:latin typeface="Calibri" panose="020F0502020204030204"/>
                <a:ea typeface="+mn-ea"/>
              </a:rPr>
              <a:t> </a:t>
            </a:r>
          </a:p>
        </p:txBody>
      </p:sp>
      <p:sp>
        <p:nvSpPr>
          <p:cNvPr id="296" name="Oval 295">
            <a:extLst>
              <a:ext uri="{FF2B5EF4-FFF2-40B4-BE49-F238E27FC236}">
                <a16:creationId xmlns:a16="http://schemas.microsoft.com/office/drawing/2014/main" id="{C3E309E1-B0A6-D014-DB08-1FCD17DCACF1}"/>
              </a:ext>
            </a:extLst>
          </p:cNvPr>
          <p:cNvSpPr/>
          <p:nvPr/>
        </p:nvSpPr>
        <p:spPr>
          <a:xfrm>
            <a:off x="564245" y="2453364"/>
            <a:ext cx="96875" cy="96875"/>
          </a:xfrm>
          <a:prstGeom prst="ellips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97" name="Oval 296">
            <a:extLst>
              <a:ext uri="{FF2B5EF4-FFF2-40B4-BE49-F238E27FC236}">
                <a16:creationId xmlns:a16="http://schemas.microsoft.com/office/drawing/2014/main" id="{4B4F41AD-507E-9526-3A32-408AC6C72C85}"/>
              </a:ext>
            </a:extLst>
          </p:cNvPr>
          <p:cNvSpPr/>
          <p:nvPr/>
        </p:nvSpPr>
        <p:spPr>
          <a:xfrm>
            <a:off x="564245" y="3303208"/>
            <a:ext cx="96875" cy="96875"/>
          </a:xfrm>
          <a:prstGeom prst="ellips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98" name="Oval 297">
            <a:extLst>
              <a:ext uri="{FF2B5EF4-FFF2-40B4-BE49-F238E27FC236}">
                <a16:creationId xmlns:a16="http://schemas.microsoft.com/office/drawing/2014/main" id="{1D52A6E9-2527-C41A-F589-B052BDC7F6B6}"/>
              </a:ext>
            </a:extLst>
          </p:cNvPr>
          <p:cNvSpPr/>
          <p:nvPr/>
        </p:nvSpPr>
        <p:spPr>
          <a:xfrm>
            <a:off x="556188" y="1421792"/>
            <a:ext cx="96875" cy="96875"/>
          </a:xfrm>
          <a:prstGeom prst="ellipse">
            <a:avLst/>
          </a:prstGeom>
          <a:noFill/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99" name="Oval 298">
            <a:extLst>
              <a:ext uri="{FF2B5EF4-FFF2-40B4-BE49-F238E27FC236}">
                <a16:creationId xmlns:a16="http://schemas.microsoft.com/office/drawing/2014/main" id="{7E5C36CC-8709-3904-DA82-736987A09E00}"/>
              </a:ext>
            </a:extLst>
          </p:cNvPr>
          <p:cNvSpPr/>
          <p:nvPr/>
        </p:nvSpPr>
        <p:spPr>
          <a:xfrm>
            <a:off x="6777513" y="3758722"/>
            <a:ext cx="96875" cy="96875"/>
          </a:xfrm>
          <a:prstGeom prst="ellips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00" name="Oval 299">
            <a:extLst>
              <a:ext uri="{FF2B5EF4-FFF2-40B4-BE49-F238E27FC236}">
                <a16:creationId xmlns:a16="http://schemas.microsoft.com/office/drawing/2014/main" id="{7F625C93-1FAB-2359-57AB-BBD789D988A7}"/>
              </a:ext>
            </a:extLst>
          </p:cNvPr>
          <p:cNvSpPr/>
          <p:nvPr/>
        </p:nvSpPr>
        <p:spPr>
          <a:xfrm>
            <a:off x="5996135" y="3765820"/>
            <a:ext cx="96875" cy="96875"/>
          </a:xfrm>
          <a:prstGeom prst="ellips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01" name="Oval 300">
            <a:extLst>
              <a:ext uri="{FF2B5EF4-FFF2-40B4-BE49-F238E27FC236}">
                <a16:creationId xmlns:a16="http://schemas.microsoft.com/office/drawing/2014/main" id="{65F705D6-AC34-427E-63B0-E1C66E70F344}"/>
              </a:ext>
            </a:extLst>
          </p:cNvPr>
          <p:cNvSpPr/>
          <p:nvPr/>
        </p:nvSpPr>
        <p:spPr>
          <a:xfrm>
            <a:off x="5017838" y="3759897"/>
            <a:ext cx="96875" cy="96875"/>
          </a:xfrm>
          <a:prstGeom prst="ellips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02" name="Oval 301">
            <a:extLst>
              <a:ext uri="{FF2B5EF4-FFF2-40B4-BE49-F238E27FC236}">
                <a16:creationId xmlns:a16="http://schemas.microsoft.com/office/drawing/2014/main" id="{1AA17C37-54AC-BC58-00AC-3A6054FE2346}"/>
              </a:ext>
            </a:extLst>
          </p:cNvPr>
          <p:cNvSpPr/>
          <p:nvPr/>
        </p:nvSpPr>
        <p:spPr>
          <a:xfrm>
            <a:off x="4836142" y="2737661"/>
            <a:ext cx="96875" cy="96875"/>
          </a:xfrm>
          <a:prstGeom prst="ellipse">
            <a:avLst/>
          </a:prstGeom>
          <a:noFill/>
          <a:ln w="12700" cap="flat" cmpd="sng" algn="ctr">
            <a:solidFill>
              <a:srgbClr val="4C78C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03" name="Oval 302">
            <a:extLst>
              <a:ext uri="{FF2B5EF4-FFF2-40B4-BE49-F238E27FC236}">
                <a16:creationId xmlns:a16="http://schemas.microsoft.com/office/drawing/2014/main" id="{A7F8FCD3-BA2C-6968-2925-5BA3EBA9E7EE}"/>
              </a:ext>
            </a:extLst>
          </p:cNvPr>
          <p:cNvSpPr/>
          <p:nvPr/>
        </p:nvSpPr>
        <p:spPr>
          <a:xfrm>
            <a:off x="5565304" y="2740843"/>
            <a:ext cx="96875" cy="96875"/>
          </a:xfrm>
          <a:prstGeom prst="ellipse">
            <a:avLst/>
          </a:prstGeom>
          <a:noFill/>
          <a:ln w="12700" cap="flat" cmpd="sng" algn="ctr">
            <a:solidFill>
              <a:srgbClr val="4C78C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04" name="Oval 303">
            <a:extLst>
              <a:ext uri="{FF2B5EF4-FFF2-40B4-BE49-F238E27FC236}">
                <a16:creationId xmlns:a16="http://schemas.microsoft.com/office/drawing/2014/main" id="{CF45E22F-FB16-55A9-5FDA-9BEACDF11125}"/>
              </a:ext>
            </a:extLst>
          </p:cNvPr>
          <p:cNvSpPr/>
          <p:nvPr/>
        </p:nvSpPr>
        <p:spPr>
          <a:xfrm>
            <a:off x="6167062" y="2737662"/>
            <a:ext cx="96875" cy="96875"/>
          </a:xfrm>
          <a:prstGeom prst="ellipse">
            <a:avLst/>
          </a:prstGeom>
          <a:noFill/>
          <a:ln w="12700" cap="flat" cmpd="sng" algn="ctr">
            <a:solidFill>
              <a:srgbClr val="4C78C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05" name="Oval 304">
            <a:extLst>
              <a:ext uri="{FF2B5EF4-FFF2-40B4-BE49-F238E27FC236}">
                <a16:creationId xmlns:a16="http://schemas.microsoft.com/office/drawing/2014/main" id="{D1CDF436-10B0-2D2D-0970-73C58B9DCE1C}"/>
              </a:ext>
            </a:extLst>
          </p:cNvPr>
          <p:cNvSpPr/>
          <p:nvPr/>
        </p:nvSpPr>
        <p:spPr>
          <a:xfrm>
            <a:off x="556187" y="3965645"/>
            <a:ext cx="96875" cy="96875"/>
          </a:xfrm>
          <a:prstGeom prst="ellips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306" name="Oval 305">
            <a:extLst>
              <a:ext uri="{FF2B5EF4-FFF2-40B4-BE49-F238E27FC236}">
                <a16:creationId xmlns:a16="http://schemas.microsoft.com/office/drawing/2014/main" id="{B0D9F0E5-B090-1B63-2967-251E86F0A7BC}"/>
              </a:ext>
            </a:extLst>
          </p:cNvPr>
          <p:cNvSpPr/>
          <p:nvPr/>
        </p:nvSpPr>
        <p:spPr>
          <a:xfrm>
            <a:off x="5113560" y="2917567"/>
            <a:ext cx="96875" cy="96875"/>
          </a:xfrm>
          <a:prstGeom prst="ellips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307" name="Oval 306">
            <a:extLst>
              <a:ext uri="{FF2B5EF4-FFF2-40B4-BE49-F238E27FC236}">
                <a16:creationId xmlns:a16="http://schemas.microsoft.com/office/drawing/2014/main" id="{81BAD8B6-5C70-2894-B330-4FF2AC7274DE}"/>
              </a:ext>
            </a:extLst>
          </p:cNvPr>
          <p:cNvSpPr/>
          <p:nvPr/>
        </p:nvSpPr>
        <p:spPr>
          <a:xfrm>
            <a:off x="5808544" y="2923258"/>
            <a:ext cx="96875" cy="96875"/>
          </a:xfrm>
          <a:prstGeom prst="ellips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308" name="Oval 307">
            <a:extLst>
              <a:ext uri="{FF2B5EF4-FFF2-40B4-BE49-F238E27FC236}">
                <a16:creationId xmlns:a16="http://schemas.microsoft.com/office/drawing/2014/main" id="{D5E9ACA3-E996-C5AF-C526-15A14A162D8E}"/>
              </a:ext>
            </a:extLst>
          </p:cNvPr>
          <p:cNvSpPr/>
          <p:nvPr/>
        </p:nvSpPr>
        <p:spPr>
          <a:xfrm>
            <a:off x="6454208" y="2906060"/>
            <a:ext cx="96875" cy="96875"/>
          </a:xfrm>
          <a:prstGeom prst="ellips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313" name="Oval 312">
            <a:extLst>
              <a:ext uri="{FF2B5EF4-FFF2-40B4-BE49-F238E27FC236}">
                <a16:creationId xmlns:a16="http://schemas.microsoft.com/office/drawing/2014/main" id="{A596037A-5C2A-8D01-8314-4C3135FA0C29}"/>
              </a:ext>
            </a:extLst>
          </p:cNvPr>
          <p:cNvSpPr/>
          <p:nvPr/>
        </p:nvSpPr>
        <p:spPr>
          <a:xfrm>
            <a:off x="556188" y="2005118"/>
            <a:ext cx="96875" cy="96875"/>
          </a:xfrm>
          <a:prstGeom prst="ellips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314" name="TextBox 313">
            <a:extLst>
              <a:ext uri="{FF2B5EF4-FFF2-40B4-BE49-F238E27FC236}">
                <a16:creationId xmlns:a16="http://schemas.microsoft.com/office/drawing/2014/main" id="{F50F7027-2AD4-4184-4C24-F8FF9AEF8F15}"/>
              </a:ext>
            </a:extLst>
          </p:cNvPr>
          <p:cNvSpPr txBox="1"/>
          <p:nvPr/>
        </p:nvSpPr>
        <p:spPr>
          <a:xfrm>
            <a:off x="745697" y="3086114"/>
            <a:ext cx="2342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buClrTx/>
            </a:pPr>
            <a:r>
              <a:rPr lang="en-US" sz="1600" kern="120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Server trains server-side models</a:t>
            </a:r>
          </a:p>
        </p:txBody>
      </p:sp>
      <p:pic>
        <p:nvPicPr>
          <p:cNvPr id="92" name="Picture 2">
            <a:extLst>
              <a:ext uri="{FF2B5EF4-FFF2-40B4-BE49-F238E27FC236}">
                <a16:creationId xmlns:a16="http://schemas.microsoft.com/office/drawing/2014/main" id="{310404DF-2C3B-4D74-9113-1836117ADE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502" y="4234038"/>
            <a:ext cx="315859" cy="315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Picture 4">
            <a:extLst>
              <a:ext uri="{FF2B5EF4-FFF2-40B4-BE49-F238E27FC236}">
                <a16:creationId xmlns:a16="http://schemas.microsoft.com/office/drawing/2014/main" id="{DE95BD0F-946A-4B7A-8696-85DE5881C6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267" y="4233157"/>
            <a:ext cx="315859" cy="315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Picture 6">
            <a:extLst>
              <a:ext uri="{FF2B5EF4-FFF2-40B4-BE49-F238E27FC236}">
                <a16:creationId xmlns:a16="http://schemas.microsoft.com/office/drawing/2014/main" id="{7E1199CF-1987-4C5D-940A-0C817796ED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4562" y="4230487"/>
            <a:ext cx="315860" cy="315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9" name="Group 98">
            <a:extLst>
              <a:ext uri="{FF2B5EF4-FFF2-40B4-BE49-F238E27FC236}">
                <a16:creationId xmlns:a16="http://schemas.microsoft.com/office/drawing/2014/main" id="{357573F3-3E6D-4DF7-82CD-5564D60885CA}"/>
              </a:ext>
            </a:extLst>
          </p:cNvPr>
          <p:cNvGrpSpPr/>
          <p:nvPr/>
        </p:nvGrpSpPr>
        <p:grpSpPr>
          <a:xfrm>
            <a:off x="5648524" y="1930789"/>
            <a:ext cx="268840" cy="517891"/>
            <a:chOff x="6795602" y="2901336"/>
            <a:chExt cx="268840" cy="517891"/>
          </a:xfrm>
        </p:grpSpPr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9F5E928D-B751-48E8-8EE8-D2B3216867DE}"/>
                </a:ext>
              </a:extLst>
            </p:cNvPr>
            <p:cNvGrpSpPr/>
            <p:nvPr/>
          </p:nvGrpSpPr>
          <p:grpSpPr>
            <a:xfrm>
              <a:off x="6795602" y="2901336"/>
              <a:ext cx="268840" cy="517891"/>
              <a:chOff x="4749586" y="5021722"/>
              <a:chExt cx="358453" cy="690521"/>
            </a:xfrm>
          </p:grpSpPr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D071DA9A-4AB6-416D-945F-6944B02D9CEC}"/>
                  </a:ext>
                </a:extLst>
              </p:cNvPr>
              <p:cNvSpPr/>
              <p:nvPr/>
            </p:nvSpPr>
            <p:spPr>
              <a:xfrm rot="16200000">
                <a:off x="4583552" y="5187756"/>
                <a:ext cx="690521" cy="358453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7D25BC21-BC19-40B1-ABA8-B69A8465234B}"/>
                  </a:ext>
                </a:extLst>
              </p:cNvPr>
              <p:cNvSpPr/>
              <p:nvPr/>
            </p:nvSpPr>
            <p:spPr>
              <a:xfrm rot="16200000">
                <a:off x="4887895" y="5475076"/>
                <a:ext cx="89806" cy="309221"/>
              </a:xfrm>
              <a:prstGeom prst="rect">
                <a:avLst/>
              </a:prstGeom>
              <a:solidFill>
                <a:srgbClr val="4472C4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A0F4973F-651C-41C3-AF8E-6E2E07DA2364}"/>
                  </a:ext>
                </a:extLst>
              </p:cNvPr>
              <p:cNvSpPr/>
              <p:nvPr/>
            </p:nvSpPr>
            <p:spPr>
              <a:xfrm rot="16200000">
                <a:off x="4884514" y="5317933"/>
                <a:ext cx="89806" cy="309221"/>
              </a:xfrm>
              <a:prstGeom prst="rect">
                <a:avLst/>
              </a:prstGeom>
              <a:solidFill>
                <a:srgbClr val="70AD47">
                  <a:lumMod val="75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84692624-4F24-4E4C-B8C1-28D562B90AF9}"/>
                  </a:ext>
                </a:extLst>
              </p:cNvPr>
              <p:cNvSpPr/>
              <p:nvPr/>
            </p:nvSpPr>
            <p:spPr>
              <a:xfrm rot="16200000">
                <a:off x="4883909" y="5160790"/>
                <a:ext cx="89806" cy="309221"/>
              </a:xfrm>
              <a:prstGeom prst="rect">
                <a:avLst/>
              </a:prstGeom>
              <a:solidFill>
                <a:sysClr val="windowText" lastClr="000000">
                  <a:lumMod val="85000"/>
                  <a:lumOff val="1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EEB4F6C7-CD4A-4CC3-9954-47F5D3E0AA9B}"/>
                  </a:ext>
                </a:extLst>
              </p:cNvPr>
              <p:cNvSpPr/>
              <p:nvPr/>
            </p:nvSpPr>
            <p:spPr>
              <a:xfrm rot="16200000">
                <a:off x="4887265" y="5084055"/>
                <a:ext cx="83095" cy="171366"/>
              </a:xfrm>
              <a:prstGeom prst="rect">
                <a:avLst/>
              </a:prstGeom>
              <a:solidFill>
                <a:srgbClr val="7030A0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AA4ED0B3-5C0D-45BD-9412-06EB5CF6548F}"/>
                </a:ext>
              </a:extLst>
            </p:cNvPr>
            <p:cNvSpPr/>
            <p:nvPr/>
          </p:nvSpPr>
          <p:spPr>
            <a:xfrm rot="16200000">
              <a:off x="6894234" y="2894311"/>
              <a:ext cx="67355" cy="231916"/>
            </a:xfrm>
            <a:prstGeom prst="rect">
              <a:avLst/>
            </a:prstGeom>
            <a:solidFill>
              <a:srgbClr val="FFC000">
                <a:lumMod val="75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8DB14304-A8CC-4800-B4B8-CA4C05C80E67}"/>
              </a:ext>
            </a:extLst>
          </p:cNvPr>
          <p:cNvGrpSpPr/>
          <p:nvPr/>
        </p:nvGrpSpPr>
        <p:grpSpPr>
          <a:xfrm>
            <a:off x="6189128" y="1931830"/>
            <a:ext cx="268840" cy="517891"/>
            <a:chOff x="6795602" y="2901336"/>
            <a:chExt cx="268840" cy="517891"/>
          </a:xfrm>
        </p:grpSpPr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B6168195-1E73-41E9-BCE1-C3F77723B475}"/>
                </a:ext>
              </a:extLst>
            </p:cNvPr>
            <p:cNvGrpSpPr/>
            <p:nvPr/>
          </p:nvGrpSpPr>
          <p:grpSpPr>
            <a:xfrm>
              <a:off x="6795602" y="2901336"/>
              <a:ext cx="268840" cy="517891"/>
              <a:chOff x="4749586" y="5021722"/>
              <a:chExt cx="358453" cy="690521"/>
            </a:xfrm>
          </p:grpSpPr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3A10D131-35BD-4ECB-8891-4C2AD62B021A}"/>
                  </a:ext>
                </a:extLst>
              </p:cNvPr>
              <p:cNvSpPr/>
              <p:nvPr/>
            </p:nvSpPr>
            <p:spPr>
              <a:xfrm rot="16200000">
                <a:off x="4583552" y="5187756"/>
                <a:ext cx="690521" cy="358453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2095995A-538F-44E1-862C-38274A6F5818}"/>
                  </a:ext>
                </a:extLst>
              </p:cNvPr>
              <p:cNvSpPr/>
              <p:nvPr/>
            </p:nvSpPr>
            <p:spPr>
              <a:xfrm rot="16200000">
                <a:off x="4887895" y="5475076"/>
                <a:ext cx="89806" cy="309221"/>
              </a:xfrm>
              <a:prstGeom prst="rect">
                <a:avLst/>
              </a:prstGeom>
              <a:solidFill>
                <a:srgbClr val="4472C4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9F9E7BB4-CD3E-48D2-AFF4-7D268BCB84BA}"/>
                  </a:ext>
                </a:extLst>
              </p:cNvPr>
              <p:cNvSpPr/>
              <p:nvPr/>
            </p:nvSpPr>
            <p:spPr>
              <a:xfrm rot="16200000">
                <a:off x="4884514" y="5317933"/>
                <a:ext cx="89806" cy="309221"/>
              </a:xfrm>
              <a:prstGeom prst="rect">
                <a:avLst/>
              </a:prstGeom>
              <a:solidFill>
                <a:srgbClr val="70AD47">
                  <a:lumMod val="75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5EE3EFA6-D69B-433C-9F70-ED1BC010E0D0}"/>
                  </a:ext>
                </a:extLst>
              </p:cNvPr>
              <p:cNvSpPr/>
              <p:nvPr/>
            </p:nvSpPr>
            <p:spPr>
              <a:xfrm rot="16200000">
                <a:off x="4883909" y="5160790"/>
                <a:ext cx="89806" cy="309221"/>
              </a:xfrm>
              <a:prstGeom prst="rect">
                <a:avLst/>
              </a:prstGeom>
              <a:solidFill>
                <a:sysClr val="windowText" lastClr="000000">
                  <a:lumMod val="85000"/>
                  <a:lumOff val="1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B5A88AAB-5D6F-42C7-A8FD-0F670BF50CC0}"/>
                  </a:ext>
                </a:extLst>
              </p:cNvPr>
              <p:cNvSpPr/>
              <p:nvPr/>
            </p:nvSpPr>
            <p:spPr>
              <a:xfrm rot="16200000">
                <a:off x="4887265" y="5084055"/>
                <a:ext cx="83095" cy="171366"/>
              </a:xfrm>
              <a:prstGeom prst="rect">
                <a:avLst/>
              </a:prstGeom>
              <a:solidFill>
                <a:srgbClr val="7030A0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7FCE8A35-D488-4B28-9B08-D129F8413B05}"/>
                </a:ext>
              </a:extLst>
            </p:cNvPr>
            <p:cNvSpPr/>
            <p:nvPr/>
          </p:nvSpPr>
          <p:spPr>
            <a:xfrm rot="16200000">
              <a:off x="6894234" y="2894311"/>
              <a:ext cx="67355" cy="231916"/>
            </a:xfrm>
            <a:prstGeom prst="rect">
              <a:avLst/>
            </a:prstGeom>
            <a:solidFill>
              <a:srgbClr val="FFC000">
                <a:lumMod val="75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A63C9D58-50A2-4C51-9461-056835812AC7}"/>
              </a:ext>
            </a:extLst>
          </p:cNvPr>
          <p:cNvGrpSpPr/>
          <p:nvPr/>
        </p:nvGrpSpPr>
        <p:grpSpPr>
          <a:xfrm>
            <a:off x="4696962" y="3558258"/>
            <a:ext cx="268840" cy="517891"/>
            <a:chOff x="6795602" y="2901336"/>
            <a:chExt cx="268840" cy="517891"/>
          </a:xfrm>
        </p:grpSpPr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01E6E3F9-B35E-4893-B011-8E10710378E6}"/>
                </a:ext>
              </a:extLst>
            </p:cNvPr>
            <p:cNvGrpSpPr/>
            <p:nvPr/>
          </p:nvGrpSpPr>
          <p:grpSpPr>
            <a:xfrm>
              <a:off x="6795602" y="2901336"/>
              <a:ext cx="268840" cy="517891"/>
              <a:chOff x="4749586" y="5021722"/>
              <a:chExt cx="358453" cy="690521"/>
            </a:xfrm>
          </p:grpSpPr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DE681467-C0E9-499B-B349-B3E3EAD6A6EA}"/>
                  </a:ext>
                </a:extLst>
              </p:cNvPr>
              <p:cNvSpPr/>
              <p:nvPr/>
            </p:nvSpPr>
            <p:spPr>
              <a:xfrm rot="16200000">
                <a:off x="4583552" y="5187756"/>
                <a:ext cx="690521" cy="358453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FD9862AC-B8F2-474E-BF0A-DF7A2F03518E}"/>
                  </a:ext>
                </a:extLst>
              </p:cNvPr>
              <p:cNvSpPr/>
              <p:nvPr/>
            </p:nvSpPr>
            <p:spPr>
              <a:xfrm rot="16200000">
                <a:off x="4887895" y="5475076"/>
                <a:ext cx="89806" cy="309221"/>
              </a:xfrm>
              <a:prstGeom prst="rect">
                <a:avLst/>
              </a:prstGeom>
              <a:solidFill>
                <a:srgbClr val="4472C4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000F7056-2CEC-4203-9C6D-06B91E4B075F}"/>
                  </a:ext>
                </a:extLst>
              </p:cNvPr>
              <p:cNvSpPr/>
              <p:nvPr/>
            </p:nvSpPr>
            <p:spPr>
              <a:xfrm rot="16200000">
                <a:off x="4884514" y="5317933"/>
                <a:ext cx="89806" cy="309221"/>
              </a:xfrm>
              <a:prstGeom prst="rect">
                <a:avLst/>
              </a:prstGeom>
              <a:solidFill>
                <a:srgbClr val="70AD47">
                  <a:lumMod val="75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62081D80-3DAF-4125-8C26-D685C853EACE}"/>
                  </a:ext>
                </a:extLst>
              </p:cNvPr>
              <p:cNvSpPr/>
              <p:nvPr/>
            </p:nvSpPr>
            <p:spPr>
              <a:xfrm rot="16200000">
                <a:off x="4883909" y="5160790"/>
                <a:ext cx="89806" cy="309221"/>
              </a:xfrm>
              <a:prstGeom prst="rect">
                <a:avLst/>
              </a:prstGeom>
              <a:solidFill>
                <a:sysClr val="windowText" lastClr="000000">
                  <a:lumMod val="85000"/>
                  <a:lumOff val="1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16166442-CE92-4084-AA12-74B5329B7E76}"/>
                </a:ext>
              </a:extLst>
            </p:cNvPr>
            <p:cNvSpPr/>
            <p:nvPr/>
          </p:nvSpPr>
          <p:spPr>
            <a:xfrm rot="16200000">
              <a:off x="6896344" y="2883064"/>
              <a:ext cx="67355" cy="231916"/>
            </a:xfrm>
            <a:prstGeom prst="rect">
              <a:avLst/>
            </a:prstGeom>
            <a:solidFill>
              <a:srgbClr val="FFC000">
                <a:lumMod val="75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65" name="Rectangle 164">
            <a:extLst>
              <a:ext uri="{FF2B5EF4-FFF2-40B4-BE49-F238E27FC236}">
                <a16:creationId xmlns:a16="http://schemas.microsoft.com/office/drawing/2014/main" id="{47738A19-99B1-411F-BC90-E8243919948D}"/>
              </a:ext>
            </a:extLst>
          </p:cNvPr>
          <p:cNvSpPr/>
          <p:nvPr/>
        </p:nvSpPr>
        <p:spPr>
          <a:xfrm rot="16200000">
            <a:off x="4810648" y="3594040"/>
            <a:ext cx="62321" cy="128525"/>
          </a:xfrm>
          <a:prstGeom prst="rect">
            <a:avLst/>
          </a:prstGeom>
          <a:solidFill>
            <a:srgbClr val="7030A0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A8EC23B5-6FE6-4635-B95A-15D45224263D}"/>
              </a:ext>
            </a:extLst>
          </p:cNvPr>
          <p:cNvGrpSpPr/>
          <p:nvPr/>
        </p:nvGrpSpPr>
        <p:grpSpPr>
          <a:xfrm>
            <a:off x="5668065" y="3559269"/>
            <a:ext cx="268840" cy="517891"/>
            <a:chOff x="6795602" y="2901336"/>
            <a:chExt cx="268840" cy="517891"/>
          </a:xfrm>
        </p:grpSpPr>
        <p:grpSp>
          <p:nvGrpSpPr>
            <p:cNvPr id="167" name="Group 166">
              <a:extLst>
                <a:ext uri="{FF2B5EF4-FFF2-40B4-BE49-F238E27FC236}">
                  <a16:creationId xmlns:a16="http://schemas.microsoft.com/office/drawing/2014/main" id="{C75D513D-C7D2-46B3-90B2-43CE7F4E674A}"/>
                </a:ext>
              </a:extLst>
            </p:cNvPr>
            <p:cNvGrpSpPr/>
            <p:nvPr/>
          </p:nvGrpSpPr>
          <p:grpSpPr>
            <a:xfrm>
              <a:off x="6795602" y="2901336"/>
              <a:ext cx="268840" cy="517891"/>
              <a:chOff x="4749586" y="5021722"/>
              <a:chExt cx="358453" cy="690521"/>
            </a:xfrm>
          </p:grpSpPr>
          <p:sp>
            <p:nvSpPr>
              <p:cNvPr id="169" name="Rectangle 168">
                <a:extLst>
                  <a:ext uri="{FF2B5EF4-FFF2-40B4-BE49-F238E27FC236}">
                    <a16:creationId xmlns:a16="http://schemas.microsoft.com/office/drawing/2014/main" id="{9C9D870F-F33C-42B1-B315-71511A9751F8}"/>
                  </a:ext>
                </a:extLst>
              </p:cNvPr>
              <p:cNvSpPr/>
              <p:nvPr/>
            </p:nvSpPr>
            <p:spPr>
              <a:xfrm rot="16200000">
                <a:off x="4583552" y="5187756"/>
                <a:ext cx="690521" cy="358453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0" name="Rectangle 169">
                <a:extLst>
                  <a:ext uri="{FF2B5EF4-FFF2-40B4-BE49-F238E27FC236}">
                    <a16:creationId xmlns:a16="http://schemas.microsoft.com/office/drawing/2014/main" id="{801B5865-E72E-44E7-9F8B-51BF3559EC15}"/>
                  </a:ext>
                </a:extLst>
              </p:cNvPr>
              <p:cNvSpPr/>
              <p:nvPr/>
            </p:nvSpPr>
            <p:spPr>
              <a:xfrm rot="16200000">
                <a:off x="4887895" y="5475076"/>
                <a:ext cx="89806" cy="309221"/>
              </a:xfrm>
              <a:prstGeom prst="rect">
                <a:avLst/>
              </a:prstGeom>
              <a:solidFill>
                <a:srgbClr val="4472C4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1" name="Rectangle 170">
                <a:extLst>
                  <a:ext uri="{FF2B5EF4-FFF2-40B4-BE49-F238E27FC236}">
                    <a16:creationId xmlns:a16="http://schemas.microsoft.com/office/drawing/2014/main" id="{F8E3CF2F-28EE-4D10-A20C-16EBFC56F3FC}"/>
                  </a:ext>
                </a:extLst>
              </p:cNvPr>
              <p:cNvSpPr/>
              <p:nvPr/>
            </p:nvSpPr>
            <p:spPr>
              <a:xfrm rot="16200000">
                <a:off x="4884514" y="5317933"/>
                <a:ext cx="89806" cy="309221"/>
              </a:xfrm>
              <a:prstGeom prst="rect">
                <a:avLst/>
              </a:prstGeom>
              <a:solidFill>
                <a:srgbClr val="70AD47">
                  <a:lumMod val="75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2" name="Rectangle 171">
                <a:extLst>
                  <a:ext uri="{FF2B5EF4-FFF2-40B4-BE49-F238E27FC236}">
                    <a16:creationId xmlns:a16="http://schemas.microsoft.com/office/drawing/2014/main" id="{561A27BD-B82D-43A3-9AD2-61A37C860956}"/>
                  </a:ext>
                </a:extLst>
              </p:cNvPr>
              <p:cNvSpPr/>
              <p:nvPr/>
            </p:nvSpPr>
            <p:spPr>
              <a:xfrm rot="16200000">
                <a:off x="4883909" y="5160790"/>
                <a:ext cx="89806" cy="309221"/>
              </a:xfrm>
              <a:prstGeom prst="rect">
                <a:avLst/>
              </a:prstGeom>
              <a:solidFill>
                <a:sysClr val="windowText" lastClr="000000">
                  <a:lumMod val="85000"/>
                  <a:lumOff val="1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CF210CBA-2EE0-41A6-85BF-85737517ABFD}"/>
                </a:ext>
              </a:extLst>
            </p:cNvPr>
            <p:cNvSpPr/>
            <p:nvPr/>
          </p:nvSpPr>
          <p:spPr>
            <a:xfrm rot="16200000">
              <a:off x="6896344" y="2883064"/>
              <a:ext cx="67355" cy="231916"/>
            </a:xfrm>
            <a:prstGeom prst="rect">
              <a:avLst/>
            </a:prstGeom>
            <a:solidFill>
              <a:srgbClr val="FFC000">
                <a:lumMod val="75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807A7A78-B72D-4ABB-9F93-B4DFB8938553}"/>
              </a:ext>
            </a:extLst>
          </p:cNvPr>
          <p:cNvGrpSpPr/>
          <p:nvPr/>
        </p:nvGrpSpPr>
        <p:grpSpPr>
          <a:xfrm>
            <a:off x="6438527" y="3543692"/>
            <a:ext cx="268840" cy="517891"/>
            <a:chOff x="6795602" y="2901336"/>
            <a:chExt cx="268840" cy="517891"/>
          </a:xfrm>
        </p:grpSpPr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C44ED3BA-A7E7-4145-AF71-A0D1CD83085C}"/>
                </a:ext>
              </a:extLst>
            </p:cNvPr>
            <p:cNvGrpSpPr/>
            <p:nvPr/>
          </p:nvGrpSpPr>
          <p:grpSpPr>
            <a:xfrm>
              <a:off x="6795602" y="2901336"/>
              <a:ext cx="268840" cy="517891"/>
              <a:chOff x="4749586" y="5021722"/>
              <a:chExt cx="358453" cy="690521"/>
            </a:xfrm>
          </p:grpSpPr>
          <p:sp>
            <p:nvSpPr>
              <p:cNvPr id="176" name="Rectangle 175">
                <a:extLst>
                  <a:ext uri="{FF2B5EF4-FFF2-40B4-BE49-F238E27FC236}">
                    <a16:creationId xmlns:a16="http://schemas.microsoft.com/office/drawing/2014/main" id="{9AE66EFA-932B-4862-8BF1-279B2307F577}"/>
                  </a:ext>
                </a:extLst>
              </p:cNvPr>
              <p:cNvSpPr/>
              <p:nvPr/>
            </p:nvSpPr>
            <p:spPr>
              <a:xfrm rot="16200000">
                <a:off x="4583552" y="5187756"/>
                <a:ext cx="690521" cy="358453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7" name="Rectangle 176">
                <a:extLst>
                  <a:ext uri="{FF2B5EF4-FFF2-40B4-BE49-F238E27FC236}">
                    <a16:creationId xmlns:a16="http://schemas.microsoft.com/office/drawing/2014/main" id="{FA3E916D-3508-45F6-88BC-A88D35C6CCA0}"/>
                  </a:ext>
                </a:extLst>
              </p:cNvPr>
              <p:cNvSpPr/>
              <p:nvPr/>
            </p:nvSpPr>
            <p:spPr>
              <a:xfrm rot="16200000">
                <a:off x="4887895" y="5475076"/>
                <a:ext cx="89806" cy="309221"/>
              </a:xfrm>
              <a:prstGeom prst="rect">
                <a:avLst/>
              </a:prstGeom>
              <a:solidFill>
                <a:srgbClr val="4472C4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8" name="Rectangle 177">
                <a:extLst>
                  <a:ext uri="{FF2B5EF4-FFF2-40B4-BE49-F238E27FC236}">
                    <a16:creationId xmlns:a16="http://schemas.microsoft.com/office/drawing/2014/main" id="{B67B4595-B30E-4709-A9A9-8A0A0589F747}"/>
                  </a:ext>
                </a:extLst>
              </p:cNvPr>
              <p:cNvSpPr/>
              <p:nvPr/>
            </p:nvSpPr>
            <p:spPr>
              <a:xfrm rot="16200000">
                <a:off x="4884514" y="5317933"/>
                <a:ext cx="89806" cy="309221"/>
              </a:xfrm>
              <a:prstGeom prst="rect">
                <a:avLst/>
              </a:prstGeom>
              <a:solidFill>
                <a:srgbClr val="70AD47">
                  <a:lumMod val="75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9" name="Rectangle 178">
                <a:extLst>
                  <a:ext uri="{FF2B5EF4-FFF2-40B4-BE49-F238E27FC236}">
                    <a16:creationId xmlns:a16="http://schemas.microsoft.com/office/drawing/2014/main" id="{144D0A51-EB10-4A4D-9014-4A49BB12095B}"/>
                  </a:ext>
                </a:extLst>
              </p:cNvPr>
              <p:cNvSpPr/>
              <p:nvPr/>
            </p:nvSpPr>
            <p:spPr>
              <a:xfrm rot="16200000">
                <a:off x="4883909" y="5160790"/>
                <a:ext cx="89806" cy="309221"/>
              </a:xfrm>
              <a:prstGeom prst="rect">
                <a:avLst/>
              </a:prstGeom>
              <a:solidFill>
                <a:sysClr val="windowText" lastClr="000000">
                  <a:lumMod val="85000"/>
                  <a:lumOff val="1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E8F3910B-C445-4611-BEB0-6001974DEE3A}"/>
                </a:ext>
              </a:extLst>
            </p:cNvPr>
            <p:cNvSpPr/>
            <p:nvPr/>
          </p:nvSpPr>
          <p:spPr>
            <a:xfrm rot="16200000">
              <a:off x="6896344" y="2883064"/>
              <a:ext cx="67355" cy="231916"/>
            </a:xfrm>
            <a:prstGeom prst="rect">
              <a:avLst/>
            </a:prstGeom>
            <a:solidFill>
              <a:srgbClr val="FFC000">
                <a:lumMod val="75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50" name="Group 249">
            <a:extLst>
              <a:ext uri="{FF2B5EF4-FFF2-40B4-BE49-F238E27FC236}">
                <a16:creationId xmlns:a16="http://schemas.microsoft.com/office/drawing/2014/main" id="{A18BCD50-EE5A-4810-941C-7359A6B4321E}"/>
              </a:ext>
            </a:extLst>
          </p:cNvPr>
          <p:cNvGrpSpPr/>
          <p:nvPr/>
        </p:nvGrpSpPr>
        <p:grpSpPr>
          <a:xfrm>
            <a:off x="6184260" y="1936069"/>
            <a:ext cx="268840" cy="517891"/>
            <a:chOff x="4749586" y="5021722"/>
            <a:chExt cx="358453" cy="690521"/>
          </a:xfrm>
        </p:grpSpPr>
        <p:sp>
          <p:nvSpPr>
            <p:cNvPr id="251" name="Rectangle 250">
              <a:extLst>
                <a:ext uri="{FF2B5EF4-FFF2-40B4-BE49-F238E27FC236}">
                  <a16:creationId xmlns:a16="http://schemas.microsoft.com/office/drawing/2014/main" id="{6642C86B-CAFA-EAAC-715A-B1ADB73E3DFF}"/>
                </a:ext>
              </a:extLst>
            </p:cNvPr>
            <p:cNvSpPr/>
            <p:nvPr/>
          </p:nvSpPr>
          <p:spPr>
            <a:xfrm rot="16200000">
              <a:off x="4583552" y="5187756"/>
              <a:ext cx="690521" cy="358453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52" name="Rectangle 251">
              <a:extLst>
                <a:ext uri="{FF2B5EF4-FFF2-40B4-BE49-F238E27FC236}">
                  <a16:creationId xmlns:a16="http://schemas.microsoft.com/office/drawing/2014/main" id="{83DCA544-1D4A-8B48-D17C-3F4174814106}"/>
                </a:ext>
              </a:extLst>
            </p:cNvPr>
            <p:cNvSpPr/>
            <p:nvPr/>
          </p:nvSpPr>
          <p:spPr>
            <a:xfrm rot="16200000">
              <a:off x="4887895" y="5475076"/>
              <a:ext cx="89806" cy="309221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44" name="Group 243">
            <a:extLst>
              <a:ext uri="{FF2B5EF4-FFF2-40B4-BE49-F238E27FC236}">
                <a16:creationId xmlns:a16="http://schemas.microsoft.com/office/drawing/2014/main" id="{F948FA3E-6264-C75F-C5EA-2919C9875C97}"/>
              </a:ext>
            </a:extLst>
          </p:cNvPr>
          <p:cNvGrpSpPr/>
          <p:nvPr/>
        </p:nvGrpSpPr>
        <p:grpSpPr>
          <a:xfrm>
            <a:off x="5653955" y="1933607"/>
            <a:ext cx="268840" cy="517891"/>
            <a:chOff x="4749586" y="5021722"/>
            <a:chExt cx="358453" cy="690521"/>
          </a:xfrm>
        </p:grpSpPr>
        <p:sp>
          <p:nvSpPr>
            <p:cNvPr id="245" name="Rectangle 244">
              <a:extLst>
                <a:ext uri="{FF2B5EF4-FFF2-40B4-BE49-F238E27FC236}">
                  <a16:creationId xmlns:a16="http://schemas.microsoft.com/office/drawing/2014/main" id="{33951016-8DC8-9EA1-1545-7A67926B6BC8}"/>
                </a:ext>
              </a:extLst>
            </p:cNvPr>
            <p:cNvSpPr/>
            <p:nvPr/>
          </p:nvSpPr>
          <p:spPr>
            <a:xfrm rot="16200000">
              <a:off x="4583552" y="5187756"/>
              <a:ext cx="690521" cy="358453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46" name="Rectangle 245">
              <a:extLst>
                <a:ext uri="{FF2B5EF4-FFF2-40B4-BE49-F238E27FC236}">
                  <a16:creationId xmlns:a16="http://schemas.microsoft.com/office/drawing/2014/main" id="{9F1F8E6B-F068-F30C-F9C3-6D888314A811}"/>
                </a:ext>
              </a:extLst>
            </p:cNvPr>
            <p:cNvSpPr/>
            <p:nvPr/>
          </p:nvSpPr>
          <p:spPr>
            <a:xfrm rot="16200000">
              <a:off x="4887895" y="5475076"/>
              <a:ext cx="89806" cy="309221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7" name="Rectangle 246">
              <a:extLst>
                <a:ext uri="{FF2B5EF4-FFF2-40B4-BE49-F238E27FC236}">
                  <a16:creationId xmlns:a16="http://schemas.microsoft.com/office/drawing/2014/main" id="{042B2639-83B6-585A-5AEE-4BCF18335172}"/>
                </a:ext>
              </a:extLst>
            </p:cNvPr>
            <p:cNvSpPr/>
            <p:nvPr/>
          </p:nvSpPr>
          <p:spPr>
            <a:xfrm rot="16200000">
              <a:off x="4884514" y="5317933"/>
              <a:ext cx="89806" cy="309221"/>
            </a:xfrm>
            <a:prstGeom prst="rect">
              <a:avLst/>
            </a:prstGeom>
            <a:solidFill>
              <a:srgbClr val="70AD47">
                <a:lumMod val="75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40" name="Rectangle 139">
            <a:extLst>
              <a:ext uri="{FF2B5EF4-FFF2-40B4-BE49-F238E27FC236}">
                <a16:creationId xmlns:a16="http://schemas.microsoft.com/office/drawing/2014/main" id="{8B40AC5C-94B8-4C31-B890-A0B18204FDCE}"/>
              </a:ext>
            </a:extLst>
          </p:cNvPr>
          <p:cNvSpPr/>
          <p:nvPr/>
        </p:nvSpPr>
        <p:spPr>
          <a:xfrm rot="16200000">
            <a:off x="5779222" y="3712911"/>
            <a:ext cx="62321" cy="128525"/>
          </a:xfrm>
          <a:prstGeom prst="rect">
            <a:avLst/>
          </a:prstGeom>
          <a:solidFill>
            <a:srgbClr val="7030A0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DD15CA92-CA87-4B2E-A3E9-41236508CCE6}"/>
              </a:ext>
            </a:extLst>
          </p:cNvPr>
          <p:cNvSpPr/>
          <p:nvPr/>
        </p:nvSpPr>
        <p:spPr>
          <a:xfrm rot="16200000">
            <a:off x="6548558" y="3820669"/>
            <a:ext cx="62321" cy="128525"/>
          </a:xfrm>
          <a:prstGeom prst="rect">
            <a:avLst/>
          </a:prstGeom>
          <a:solidFill>
            <a:srgbClr val="7030A0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7" name="Picture 4">
            <a:extLst>
              <a:ext uri="{FF2B5EF4-FFF2-40B4-BE49-F238E27FC236}">
                <a16:creationId xmlns:a16="http://schemas.microsoft.com/office/drawing/2014/main" id="{8A56EDA2-A10B-44C6-B05B-3295D066EC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1837" y="1481596"/>
            <a:ext cx="350771" cy="350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1814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16667E-6 -1.85185E-6 L -0.04983 0.31482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00" y="15741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3.88889E-6 -4.5679E-6 L 0.00277 0.31667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" y="15833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22222E-6 -1.85185E-6 L 0.02795 0.3142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9" y="1571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"/>
                            </p:stCondLst>
                            <p:childTnLst>
                              <p:par>
                                <p:cTn id="9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500"/>
                            </p:stCondLst>
                            <p:childTnLst>
                              <p:par>
                                <p:cTn id="1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500"/>
                            </p:stCondLst>
                            <p:childTnLst>
                              <p:par>
                                <p:cTn id="1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500"/>
                            </p:stCondLst>
                            <p:childTnLst>
                              <p:par>
                                <p:cTn id="1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7" grpId="0"/>
      <p:bldP spid="265" grpId="0"/>
      <p:bldP spid="266" grpId="0"/>
      <p:bldP spid="267" grpId="0"/>
      <p:bldP spid="268" grpId="0"/>
      <p:bldP spid="271" grpId="0"/>
      <p:bldP spid="272" grpId="0"/>
      <p:bldP spid="273" grpId="0" animBg="1"/>
      <p:bldP spid="274" grpId="0" animBg="1"/>
      <p:bldP spid="275" grpId="0" animBg="1"/>
      <p:bldP spid="276" grpId="0" animBg="1"/>
      <p:bldP spid="284" grpId="0" animBg="1"/>
      <p:bldP spid="290" grpId="0" animBg="1"/>
      <p:bldP spid="294" grpId="0"/>
      <p:bldP spid="295" grpId="0"/>
      <p:bldP spid="296" grpId="0" animBg="1"/>
      <p:bldP spid="297" grpId="0" animBg="1"/>
      <p:bldP spid="298" grpId="0" animBg="1"/>
      <p:bldP spid="299" grpId="0" animBg="1"/>
      <p:bldP spid="299" grpId="1" animBg="1"/>
      <p:bldP spid="300" grpId="0" animBg="1"/>
      <p:bldP spid="300" grpId="1" animBg="1"/>
      <p:bldP spid="301" grpId="0" animBg="1"/>
      <p:bldP spid="301" grpId="1" animBg="1"/>
      <p:bldP spid="302" grpId="0" animBg="1"/>
      <p:bldP spid="302" grpId="1" animBg="1"/>
      <p:bldP spid="303" grpId="0" animBg="1"/>
      <p:bldP spid="303" grpId="1" animBg="1"/>
      <p:bldP spid="304" grpId="0" animBg="1"/>
      <p:bldP spid="304" grpId="1" animBg="1"/>
      <p:bldP spid="305" grpId="0" animBg="1"/>
      <p:bldP spid="306" grpId="0" animBg="1"/>
      <p:bldP spid="306" grpId="1" animBg="1"/>
      <p:bldP spid="307" grpId="0" animBg="1"/>
      <p:bldP spid="307" grpId="1" animBg="1"/>
      <p:bldP spid="308" grpId="0" animBg="1"/>
      <p:bldP spid="308" grpId="1" animBg="1"/>
      <p:bldP spid="313" grpId="0" animBg="1"/>
      <p:bldP spid="314" grpId="0"/>
      <p:bldP spid="165" grpId="0" animBg="1"/>
      <p:bldP spid="140" grpId="0" animBg="1"/>
      <p:bldP spid="18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F6005C-74F6-4456-8837-024B187AEA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6527" y="1253414"/>
            <a:ext cx="8520600" cy="33027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423BF2-048C-4039-BA77-5255B8BD7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</p:spPr>
        <p:txBody>
          <a:bodyPr>
            <a:normAutofit fontScale="90000"/>
          </a:bodyPr>
          <a:lstStyle/>
          <a:p>
            <a:r>
              <a:rPr lang="en-US"/>
              <a:t>Distributed Machine Learning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5603AB-F2D1-480D-9F0B-A19A2283C97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12</a:t>
            </a:fld>
            <a:endParaRPr lang="e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1B68F4-E6BF-4337-B2D7-944A7B3656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700" y="2507952"/>
            <a:ext cx="2448641" cy="7936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3B3C8D6-A4E1-42DF-816F-C07D038D73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4619" y="3413580"/>
            <a:ext cx="3155691" cy="5178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7DDDBFB-CCF6-4379-B4C6-FF4D3577F6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1167" y="1876740"/>
            <a:ext cx="3070428" cy="442084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58A8144-07A0-468B-85BA-8BDC4E44346E}"/>
              </a:ext>
            </a:extLst>
          </p:cNvPr>
          <p:cNvCxnSpPr>
            <a:cxnSpLocks/>
            <a:stCxn id="9" idx="3"/>
            <a:endCxn id="19" idx="1"/>
          </p:cNvCxnSpPr>
          <p:nvPr/>
        </p:nvCxnSpPr>
        <p:spPr>
          <a:xfrm flipV="1">
            <a:off x="7603164" y="2343206"/>
            <a:ext cx="549" cy="991205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27FB3A9-4B60-4B0C-AB49-8FC04ADC37BC}"/>
              </a:ext>
            </a:extLst>
          </p:cNvPr>
          <p:cNvGrpSpPr/>
          <p:nvPr/>
        </p:nvGrpSpPr>
        <p:grpSpPr>
          <a:xfrm>
            <a:off x="7092455" y="3334410"/>
            <a:ext cx="825295" cy="518657"/>
            <a:chOff x="7092455" y="3334410"/>
            <a:chExt cx="825295" cy="518657"/>
          </a:xfrm>
        </p:grpSpPr>
        <p:pic>
          <p:nvPicPr>
            <p:cNvPr id="21" name="Picture 2" descr="cell-phone-call-icon-04-256 - The Greater Kanawha Valley Foundation">
              <a:extLst>
                <a:ext uri="{FF2B5EF4-FFF2-40B4-BE49-F238E27FC236}">
                  <a16:creationId xmlns:a16="http://schemas.microsoft.com/office/drawing/2014/main" id="{1977F2BA-29D7-45F1-A7DA-71464B2919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2455" y="3376126"/>
              <a:ext cx="434459" cy="4344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8A95626-6FE1-42E6-BD8A-6959FFEE4742}"/>
                </a:ext>
              </a:extLst>
            </p:cNvPr>
            <p:cNvGrpSpPr/>
            <p:nvPr/>
          </p:nvGrpSpPr>
          <p:grpSpPr>
            <a:xfrm>
              <a:off x="7468743" y="3334410"/>
              <a:ext cx="268840" cy="517891"/>
              <a:chOff x="4749586" y="5021722"/>
              <a:chExt cx="358453" cy="690521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32ABFFB-605D-4E8A-B69D-B6B9E960A341}"/>
                  </a:ext>
                </a:extLst>
              </p:cNvPr>
              <p:cNvSpPr/>
              <p:nvPr/>
            </p:nvSpPr>
            <p:spPr>
              <a:xfrm rot="16200000">
                <a:off x="4583552" y="5187756"/>
                <a:ext cx="690521" cy="358453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6FCC0B35-6CAD-49E8-B0B3-6B204189E9E2}"/>
                  </a:ext>
                </a:extLst>
              </p:cNvPr>
              <p:cNvSpPr/>
              <p:nvPr/>
            </p:nvSpPr>
            <p:spPr>
              <a:xfrm rot="16200000">
                <a:off x="4887895" y="5475076"/>
                <a:ext cx="89806" cy="309221"/>
              </a:xfrm>
              <a:prstGeom prst="rect">
                <a:avLst/>
              </a:prstGeom>
              <a:solidFill>
                <a:srgbClr val="4472C4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AAEBF33-81AA-4C47-BACE-AEA460C6C2F6}"/>
                  </a:ext>
                </a:extLst>
              </p:cNvPr>
              <p:cNvSpPr/>
              <p:nvPr/>
            </p:nvSpPr>
            <p:spPr>
              <a:xfrm rot="16200000">
                <a:off x="4884514" y="5317933"/>
                <a:ext cx="89806" cy="309221"/>
              </a:xfrm>
              <a:prstGeom prst="rect">
                <a:avLst/>
              </a:prstGeom>
              <a:solidFill>
                <a:srgbClr val="70AD47">
                  <a:lumMod val="75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2012853-426D-40E7-860A-0DE346C4E8FC}"/>
                  </a:ext>
                </a:extLst>
              </p:cNvPr>
              <p:cNvSpPr/>
              <p:nvPr/>
            </p:nvSpPr>
            <p:spPr>
              <a:xfrm rot="16200000">
                <a:off x="4871283" y="5226360"/>
                <a:ext cx="83095" cy="171366"/>
              </a:xfrm>
              <a:prstGeom prst="rect">
                <a:avLst/>
              </a:prstGeom>
              <a:solidFill>
                <a:srgbClr val="7030A0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4" name="Arrow: Curved Left 13">
              <a:extLst>
                <a:ext uri="{FF2B5EF4-FFF2-40B4-BE49-F238E27FC236}">
                  <a16:creationId xmlns:a16="http://schemas.microsoft.com/office/drawing/2014/main" id="{4EF58D8F-57C2-4B36-85EE-5E5434205120}"/>
                </a:ext>
              </a:extLst>
            </p:cNvPr>
            <p:cNvSpPr/>
            <p:nvPr/>
          </p:nvSpPr>
          <p:spPr>
            <a:xfrm>
              <a:off x="7744633" y="3335175"/>
              <a:ext cx="173117" cy="517892"/>
            </a:xfrm>
            <a:prstGeom prst="curvedLeftArrow">
              <a:avLst>
                <a:gd name="adj1" fmla="val 2625"/>
                <a:gd name="adj2" fmla="val 50000"/>
                <a:gd name="adj3" fmla="val 25000"/>
              </a:avLst>
            </a:prstGeom>
            <a:solidFill>
              <a:srgbClr val="ED7D31"/>
            </a:solidFill>
            <a:ln w="12700" cap="flat" cmpd="sng" algn="ctr">
              <a:solidFill>
                <a:srgbClr val="ED7D31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EC4C10D-1181-425E-A040-3C53D298050D}"/>
              </a:ext>
            </a:extLst>
          </p:cNvPr>
          <p:cNvGrpSpPr/>
          <p:nvPr/>
        </p:nvGrpSpPr>
        <p:grpSpPr>
          <a:xfrm>
            <a:off x="7100058" y="1821978"/>
            <a:ext cx="817692" cy="521227"/>
            <a:chOff x="7100058" y="1821978"/>
            <a:chExt cx="817692" cy="521227"/>
          </a:xfrm>
        </p:grpSpPr>
        <p:sp>
          <p:nvSpPr>
            <p:cNvPr id="15" name="Arrow: Curved Left 14">
              <a:extLst>
                <a:ext uri="{FF2B5EF4-FFF2-40B4-BE49-F238E27FC236}">
                  <a16:creationId xmlns:a16="http://schemas.microsoft.com/office/drawing/2014/main" id="{719BD8FC-5A23-4E27-A019-8BE96E692F12}"/>
                </a:ext>
              </a:extLst>
            </p:cNvPr>
            <p:cNvSpPr/>
            <p:nvPr/>
          </p:nvSpPr>
          <p:spPr>
            <a:xfrm>
              <a:off x="7744633" y="1823850"/>
              <a:ext cx="173117" cy="517892"/>
            </a:xfrm>
            <a:prstGeom prst="curvedLeftArrow">
              <a:avLst>
                <a:gd name="adj1" fmla="val 2625"/>
                <a:gd name="adj2" fmla="val 50000"/>
                <a:gd name="adj3" fmla="val 25000"/>
              </a:avLst>
            </a:prstGeom>
            <a:solidFill>
              <a:srgbClr val="ED7D31"/>
            </a:solidFill>
            <a:ln w="12700" cap="flat" cmpd="sng" algn="ctr">
              <a:solidFill>
                <a:srgbClr val="ED7D31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27A7C111-6CB2-4E76-8297-5F62A4CBC0B0}"/>
                </a:ext>
              </a:extLst>
            </p:cNvPr>
            <p:cNvGrpSpPr/>
            <p:nvPr/>
          </p:nvGrpSpPr>
          <p:grpSpPr>
            <a:xfrm>
              <a:off x="7469292" y="1825314"/>
              <a:ext cx="268840" cy="517891"/>
              <a:chOff x="6204687" y="2292167"/>
              <a:chExt cx="358453" cy="690521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98D61D5D-3FF2-49BD-ACEC-EAEC1DDD2C20}"/>
                  </a:ext>
                </a:extLst>
              </p:cNvPr>
              <p:cNvGrpSpPr/>
              <p:nvPr/>
            </p:nvGrpSpPr>
            <p:grpSpPr>
              <a:xfrm>
                <a:off x="6204687" y="2292167"/>
                <a:ext cx="358453" cy="690521"/>
                <a:chOff x="4749586" y="5021722"/>
                <a:chExt cx="358453" cy="690521"/>
              </a:xfrm>
            </p:grpSpPr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C8368A03-3280-4065-A8B6-C9EA6E7BF57C}"/>
                    </a:ext>
                  </a:extLst>
                </p:cNvPr>
                <p:cNvSpPr/>
                <p:nvPr/>
              </p:nvSpPr>
              <p:spPr>
                <a:xfrm rot="16200000">
                  <a:off x="4583552" y="5187756"/>
                  <a:ext cx="690521" cy="358453"/>
                </a:xfrm>
                <a:prstGeom prst="rect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6858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7B3E73E5-DC9A-4EF8-9C60-EB9D16851B45}"/>
                    </a:ext>
                  </a:extLst>
                </p:cNvPr>
                <p:cNvSpPr/>
                <p:nvPr/>
              </p:nvSpPr>
              <p:spPr>
                <a:xfrm rot="16200000">
                  <a:off x="4883909" y="5160790"/>
                  <a:ext cx="89806" cy="309221"/>
                </a:xfrm>
                <a:prstGeom prst="rect">
                  <a:avLst/>
                </a:prstGeom>
                <a:solidFill>
                  <a:sysClr val="windowText" lastClr="000000">
                    <a:lumMod val="85000"/>
                    <a:lumOff val="15000"/>
                  </a:sys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6858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2EEDAAE2-E008-4D41-A3BB-40B680A742E0}"/>
                  </a:ext>
                </a:extLst>
              </p:cNvPr>
              <p:cNvSpPr/>
              <p:nvPr/>
            </p:nvSpPr>
            <p:spPr>
              <a:xfrm rot="16200000">
                <a:off x="6339643" y="2269999"/>
                <a:ext cx="89806" cy="309221"/>
              </a:xfrm>
              <a:prstGeom prst="rect">
                <a:avLst/>
              </a:prstGeom>
              <a:solidFill>
                <a:srgbClr val="FFC000">
                  <a:lumMod val="75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32" name="Picture 4">
              <a:extLst>
                <a:ext uri="{FF2B5EF4-FFF2-40B4-BE49-F238E27FC236}">
                  <a16:creationId xmlns:a16="http://schemas.microsoft.com/office/drawing/2014/main" id="{E70E84B5-2770-4707-B0B7-7AB0676C7E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0058" y="1821978"/>
              <a:ext cx="350771" cy="3507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511201B-DF67-42B1-BB46-D402CD885EDB}"/>
                  </a:ext>
                </a:extLst>
              </p:cNvPr>
              <p:cNvSpPr txBox="1"/>
              <p:nvPr/>
            </p:nvSpPr>
            <p:spPr>
              <a:xfrm>
                <a:off x="4567236" y="3852302"/>
                <a:ext cx="2251321" cy="9725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14300" algn="ctr"/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1F1F1F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>
                    <a:solidFill>
                      <a:srgbClr val="1F1F1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tier</a:t>
                </a:r>
              </a:p>
              <a:p>
                <a:pPr marL="114300" algn="ctr"/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highlight>
                              <a:srgbClr val="FFFFFF"/>
                            </a:highligh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highlight>
                              <a:srgbClr val="FFFFFF"/>
                            </a:highlight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highlight>
                              <a:srgbClr val="FFFFFF"/>
                            </a:highlight>
                            <a:latin typeface="Cambria Math" panose="02040503050406030204" pitchFamily="18" charset="0"/>
                          </a:rPr>
                          <m:t>𝑐</m:t>
                        </m:r>
                      </m:sup>
                    </m:sSup>
                    <m:r>
                      <a:rPr lang="en-US" i="1">
                        <a:highlight>
                          <a:srgbClr val="FFFFFF"/>
                        </a:highlight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>
                    <a:solidFill>
                      <a:srgbClr val="1F1F1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client-side model</a:t>
                </a:r>
              </a:p>
              <a:p>
                <a:pPr marL="114300" algn="ctr"/>
                <a14:m>
                  <m:oMath xmlns:m="http://schemas.openxmlformats.org/officeDocument/2006/math">
                    <m:r>
                      <a:rPr lang="en-US" i="1">
                        <a:solidFill>
                          <a:srgbClr val="1F1F1F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>
                    <a:solidFill>
                      <a:srgbClr val="1F1F1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auxiliary layer</a:t>
                </a:r>
              </a:p>
              <a:p>
                <a:pPr marL="114300" algn="ctr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1F1F1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1F1F1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1F1F1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1F1F1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1F1F1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sup>
                    </m:sSup>
                  </m:oMath>
                </a14:m>
                <a:r>
                  <a:rPr lang="en-US">
                    <a:solidFill>
                      <a:srgbClr val="1F1F1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Set of clients in tier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1F1F1F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US">
                  <a:solidFill>
                    <a:srgbClr val="1F1F1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511201B-DF67-42B1-BB46-D402CD885E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7236" y="3852302"/>
                <a:ext cx="2251321" cy="972510"/>
              </a:xfrm>
              <a:prstGeom prst="rect">
                <a:avLst/>
              </a:prstGeom>
              <a:blipFill>
                <a:blip r:embed="rId8"/>
                <a:stretch>
                  <a:fillRect t="-1258" b="-37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FA37F86-C62B-4D33-B597-DC1780729C8F}"/>
                  </a:ext>
                </a:extLst>
              </p:cNvPr>
              <p:cNvSpPr txBox="1"/>
              <p:nvPr/>
            </p:nvSpPr>
            <p:spPr>
              <a:xfrm>
                <a:off x="311700" y="3413580"/>
                <a:ext cx="2491766" cy="9725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14300" algn="ctr"/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1F1F1F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dirty="0">
                    <a:solidFill>
                      <a:srgbClr val="1F1F1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training sample</a:t>
                </a:r>
              </a:p>
              <a:p>
                <a:pPr marL="114300" algn="ctr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1F1F1F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>
                    <a:solidFill>
                      <a:srgbClr val="1F1F1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label</a:t>
                </a:r>
              </a:p>
              <a:p>
                <a:pPr marL="114300" algn="ctr"/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highlight>
                              <a:srgbClr val="FFFFFF"/>
                            </a:highligh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highlight>
                              <a:srgbClr val="FFFFFF"/>
                            </a:highlight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/>
                    </m:sSup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model parameters</a:t>
                </a:r>
              </a:p>
              <a:p>
                <a:pPr marL="114300" algn="ctr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𝑘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client number</a:t>
                </a: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FA37F86-C62B-4D33-B597-DC1780729C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700" y="3413580"/>
                <a:ext cx="2491766" cy="972510"/>
              </a:xfrm>
              <a:prstGeom prst="rect">
                <a:avLst/>
              </a:prstGeom>
              <a:blipFill>
                <a:blip r:embed="rId9"/>
                <a:stretch>
                  <a:fillRect t="-1250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FDC66CA8-8518-44F3-9EA1-F7A7ECB2B856}"/>
                  </a:ext>
                </a:extLst>
              </p:cNvPr>
              <p:cNvSpPr txBox="1"/>
              <p:nvPr/>
            </p:nvSpPr>
            <p:spPr>
              <a:xfrm>
                <a:off x="4226768" y="2240112"/>
                <a:ext cx="253169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14300" algn="ctr"/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highlight>
                              <a:srgbClr val="FFFFFF"/>
                            </a:highligh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highlight>
                              <a:srgbClr val="FFFFFF"/>
                            </a:highlight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highlight>
                              <a:srgbClr val="FFFFFF"/>
                            </a:highlight>
                            <a:latin typeface="Cambria Math" panose="02040503050406030204" pitchFamily="18" charset="0"/>
                          </a:rPr>
                          <m:t>𝑠</m:t>
                        </m:r>
                      </m:sup>
                    </m:sSup>
                  </m:oMath>
                </a14:m>
                <a:r>
                  <a:rPr lang="en-US">
                    <a:solidFill>
                      <a:srgbClr val="1F1F1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server-side model</a:t>
                </a: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FDC66CA8-8518-44F3-9EA1-F7A7ECB2B8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6768" y="2240112"/>
                <a:ext cx="2531696" cy="307777"/>
              </a:xfrm>
              <a:prstGeom prst="rect">
                <a:avLst/>
              </a:prstGeom>
              <a:blipFill>
                <a:blip r:embed="rId10"/>
                <a:stretch>
                  <a:fillRect t="-1961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ED7FDDB-F3A8-4E3F-B401-1591F1E56316}"/>
              </a:ext>
            </a:extLst>
          </p:cNvPr>
          <p:cNvCxnSpPr>
            <a:stCxn id="5" idx="3"/>
            <a:endCxn id="6" idx="1"/>
          </p:cNvCxnSpPr>
          <p:nvPr/>
        </p:nvCxnSpPr>
        <p:spPr>
          <a:xfrm>
            <a:off x="2760341" y="2904764"/>
            <a:ext cx="1094278" cy="76776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D0CCC9FD-FB16-4FE3-8E5E-FFB5ACB85FEF}"/>
              </a:ext>
            </a:extLst>
          </p:cNvPr>
          <p:cNvCxnSpPr>
            <a:cxnSpLocks/>
            <a:endCxn id="7" idx="1"/>
          </p:cNvCxnSpPr>
          <p:nvPr/>
        </p:nvCxnSpPr>
        <p:spPr>
          <a:xfrm flipV="1">
            <a:off x="2760341" y="2097782"/>
            <a:ext cx="1250826" cy="80698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49BEA2D6-68AD-46AF-9E7F-6686730C40D9}"/>
              </a:ext>
            </a:extLst>
          </p:cNvPr>
          <p:cNvSpPr/>
          <p:nvPr/>
        </p:nvSpPr>
        <p:spPr>
          <a:xfrm>
            <a:off x="2538324" y="2823943"/>
            <a:ext cx="3979213" cy="78628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14300" algn="ctr"/>
            <a:r>
              <a:rPr lang="en-US" sz="24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Goal: Minimize training time</a:t>
            </a:r>
            <a:endParaRPr lang="en-US" sz="2400" dirty="0">
              <a:solidFill>
                <a:srgbClr val="1F1F1F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076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5" grpId="0"/>
      <p:bldP spid="39" grpId="0"/>
      <p:bldP spid="3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23BF2-048C-4039-BA77-5255B8BD7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Training Time of Distributed Machine Learning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5603AB-F2D1-480D-9F0B-A19A2283C97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13</a:t>
            </a:fld>
            <a:endParaRPr lang="e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946318-2B79-47E6-A515-88276049C0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926" y="1434862"/>
            <a:ext cx="4273973" cy="7994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F56284C-6C9F-4447-BB55-37B5DCB3D8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672" y="2519398"/>
            <a:ext cx="4446479" cy="578074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F0B5437-8556-4708-84D5-07141A03DECB}"/>
              </a:ext>
            </a:extLst>
          </p:cNvPr>
          <p:cNvCxnSpPr>
            <a:cxnSpLocks/>
            <a:stCxn id="14" idx="3"/>
            <a:endCxn id="24" idx="1"/>
          </p:cNvCxnSpPr>
          <p:nvPr/>
        </p:nvCxnSpPr>
        <p:spPr>
          <a:xfrm flipV="1">
            <a:off x="7603164" y="2343206"/>
            <a:ext cx="549" cy="991205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9B9FA183-2F3C-4545-81D4-F179A159A04F}"/>
              </a:ext>
            </a:extLst>
          </p:cNvPr>
          <p:cNvGrpSpPr/>
          <p:nvPr/>
        </p:nvGrpSpPr>
        <p:grpSpPr>
          <a:xfrm>
            <a:off x="7092455" y="3334410"/>
            <a:ext cx="825295" cy="518657"/>
            <a:chOff x="7092455" y="3334410"/>
            <a:chExt cx="825295" cy="518657"/>
          </a:xfrm>
        </p:grpSpPr>
        <p:pic>
          <p:nvPicPr>
            <p:cNvPr id="11" name="Picture 2" descr="cell-phone-call-icon-04-256 - The Greater Kanawha Valley Foundation">
              <a:extLst>
                <a:ext uri="{FF2B5EF4-FFF2-40B4-BE49-F238E27FC236}">
                  <a16:creationId xmlns:a16="http://schemas.microsoft.com/office/drawing/2014/main" id="{85307CA3-A3F0-4DC5-A754-6B1DCAF2FE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2455" y="3376126"/>
              <a:ext cx="434459" cy="4344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5E352938-17B8-4F40-8E42-2D6311EA2D63}"/>
                </a:ext>
              </a:extLst>
            </p:cNvPr>
            <p:cNvGrpSpPr/>
            <p:nvPr/>
          </p:nvGrpSpPr>
          <p:grpSpPr>
            <a:xfrm>
              <a:off x="7468743" y="3334410"/>
              <a:ext cx="268840" cy="517891"/>
              <a:chOff x="4749586" y="5021722"/>
              <a:chExt cx="358453" cy="690521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72F8025-8533-4580-A476-A824550DB870}"/>
                  </a:ext>
                </a:extLst>
              </p:cNvPr>
              <p:cNvSpPr/>
              <p:nvPr/>
            </p:nvSpPr>
            <p:spPr>
              <a:xfrm rot="16200000">
                <a:off x="4583552" y="5187756"/>
                <a:ext cx="690521" cy="358453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35DCF1E-ABEC-4C05-B860-3DFEB26F3CC8}"/>
                  </a:ext>
                </a:extLst>
              </p:cNvPr>
              <p:cNvSpPr/>
              <p:nvPr/>
            </p:nvSpPr>
            <p:spPr>
              <a:xfrm rot="16200000">
                <a:off x="4887895" y="5475076"/>
                <a:ext cx="89806" cy="309221"/>
              </a:xfrm>
              <a:prstGeom prst="rect">
                <a:avLst/>
              </a:prstGeom>
              <a:solidFill>
                <a:srgbClr val="4472C4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B44110B5-E423-4B86-87D0-AE3502C1E409}"/>
                  </a:ext>
                </a:extLst>
              </p:cNvPr>
              <p:cNvSpPr/>
              <p:nvPr/>
            </p:nvSpPr>
            <p:spPr>
              <a:xfrm rot="16200000">
                <a:off x="4884514" y="5317933"/>
                <a:ext cx="89806" cy="309221"/>
              </a:xfrm>
              <a:prstGeom prst="rect">
                <a:avLst/>
              </a:prstGeom>
              <a:solidFill>
                <a:srgbClr val="70AD47">
                  <a:lumMod val="75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93595397-011A-42C2-AD20-BAB6E4E2FEB4}"/>
                  </a:ext>
                </a:extLst>
              </p:cNvPr>
              <p:cNvSpPr/>
              <p:nvPr/>
            </p:nvSpPr>
            <p:spPr>
              <a:xfrm rot="16200000">
                <a:off x="4871283" y="5226360"/>
                <a:ext cx="83095" cy="171366"/>
              </a:xfrm>
              <a:prstGeom prst="rect">
                <a:avLst/>
              </a:prstGeom>
              <a:solidFill>
                <a:srgbClr val="7030A0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3" name="Arrow: Curved Left 12">
              <a:extLst>
                <a:ext uri="{FF2B5EF4-FFF2-40B4-BE49-F238E27FC236}">
                  <a16:creationId xmlns:a16="http://schemas.microsoft.com/office/drawing/2014/main" id="{B092635C-ECD7-4D70-AC05-C770FCD0622F}"/>
                </a:ext>
              </a:extLst>
            </p:cNvPr>
            <p:cNvSpPr/>
            <p:nvPr/>
          </p:nvSpPr>
          <p:spPr>
            <a:xfrm>
              <a:off x="7744633" y="3335175"/>
              <a:ext cx="173117" cy="517892"/>
            </a:xfrm>
            <a:prstGeom prst="curvedLeftArrow">
              <a:avLst>
                <a:gd name="adj1" fmla="val 2625"/>
                <a:gd name="adj2" fmla="val 50000"/>
                <a:gd name="adj3" fmla="val 25000"/>
              </a:avLst>
            </a:prstGeom>
            <a:solidFill>
              <a:srgbClr val="ED7D31"/>
            </a:solidFill>
            <a:ln w="12700" cap="flat" cmpd="sng" algn="ctr">
              <a:solidFill>
                <a:srgbClr val="ED7D31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43C146D-1AEA-4912-A6E9-C49EC7055CB4}"/>
              </a:ext>
            </a:extLst>
          </p:cNvPr>
          <p:cNvGrpSpPr/>
          <p:nvPr/>
        </p:nvGrpSpPr>
        <p:grpSpPr>
          <a:xfrm>
            <a:off x="7100058" y="1821978"/>
            <a:ext cx="817692" cy="521227"/>
            <a:chOff x="7100058" y="1821978"/>
            <a:chExt cx="817692" cy="521227"/>
          </a:xfrm>
        </p:grpSpPr>
        <p:sp>
          <p:nvSpPr>
            <p:cNvPr id="19" name="Arrow: Curved Left 18">
              <a:extLst>
                <a:ext uri="{FF2B5EF4-FFF2-40B4-BE49-F238E27FC236}">
                  <a16:creationId xmlns:a16="http://schemas.microsoft.com/office/drawing/2014/main" id="{807EED00-4C94-4344-B150-98E6FE0C52D5}"/>
                </a:ext>
              </a:extLst>
            </p:cNvPr>
            <p:cNvSpPr/>
            <p:nvPr/>
          </p:nvSpPr>
          <p:spPr>
            <a:xfrm>
              <a:off x="7744633" y="1823850"/>
              <a:ext cx="173117" cy="517892"/>
            </a:xfrm>
            <a:prstGeom prst="curvedLeftArrow">
              <a:avLst>
                <a:gd name="adj1" fmla="val 2625"/>
                <a:gd name="adj2" fmla="val 50000"/>
                <a:gd name="adj3" fmla="val 25000"/>
              </a:avLst>
            </a:prstGeom>
            <a:solidFill>
              <a:srgbClr val="ED7D31"/>
            </a:solidFill>
            <a:ln w="12700" cap="flat" cmpd="sng" algn="ctr">
              <a:solidFill>
                <a:srgbClr val="ED7D31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8494984-5FA3-4508-BD5F-EFD753767F2E}"/>
                </a:ext>
              </a:extLst>
            </p:cNvPr>
            <p:cNvGrpSpPr/>
            <p:nvPr/>
          </p:nvGrpSpPr>
          <p:grpSpPr>
            <a:xfrm>
              <a:off x="7469292" y="1825314"/>
              <a:ext cx="268840" cy="517891"/>
              <a:chOff x="6204687" y="2292167"/>
              <a:chExt cx="358453" cy="690521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F3C0D4DA-F30E-4922-A9D6-800E78A5F4B8}"/>
                  </a:ext>
                </a:extLst>
              </p:cNvPr>
              <p:cNvGrpSpPr/>
              <p:nvPr/>
            </p:nvGrpSpPr>
            <p:grpSpPr>
              <a:xfrm>
                <a:off x="6204687" y="2292167"/>
                <a:ext cx="358453" cy="690521"/>
                <a:chOff x="4749586" y="5021722"/>
                <a:chExt cx="358453" cy="690521"/>
              </a:xfrm>
            </p:grpSpPr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DF93A69D-FD82-4B6F-975F-ABEE284D04F7}"/>
                    </a:ext>
                  </a:extLst>
                </p:cNvPr>
                <p:cNvSpPr/>
                <p:nvPr/>
              </p:nvSpPr>
              <p:spPr>
                <a:xfrm rot="16200000">
                  <a:off x="4583552" y="5187756"/>
                  <a:ext cx="690521" cy="358453"/>
                </a:xfrm>
                <a:prstGeom prst="rect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6858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B58E9915-6E57-4578-8820-B57C10D058EC}"/>
                    </a:ext>
                  </a:extLst>
                </p:cNvPr>
                <p:cNvSpPr/>
                <p:nvPr/>
              </p:nvSpPr>
              <p:spPr>
                <a:xfrm rot="16200000">
                  <a:off x="4883909" y="5160790"/>
                  <a:ext cx="89806" cy="309221"/>
                </a:xfrm>
                <a:prstGeom prst="rect">
                  <a:avLst/>
                </a:prstGeom>
                <a:solidFill>
                  <a:sysClr val="windowText" lastClr="000000">
                    <a:lumMod val="85000"/>
                    <a:lumOff val="15000"/>
                  </a:sys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6858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0AE9E85F-BFD0-4E0E-AED0-776552513BBB}"/>
                  </a:ext>
                </a:extLst>
              </p:cNvPr>
              <p:cNvSpPr/>
              <p:nvPr/>
            </p:nvSpPr>
            <p:spPr>
              <a:xfrm rot="16200000">
                <a:off x="6339643" y="2269999"/>
                <a:ext cx="89806" cy="309221"/>
              </a:xfrm>
              <a:prstGeom prst="rect">
                <a:avLst/>
              </a:prstGeom>
              <a:solidFill>
                <a:srgbClr val="FFC000">
                  <a:lumMod val="75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21" name="Picture 4">
              <a:extLst>
                <a:ext uri="{FF2B5EF4-FFF2-40B4-BE49-F238E27FC236}">
                  <a16:creationId xmlns:a16="http://schemas.microsoft.com/office/drawing/2014/main" id="{9AA91D9D-DD05-4FE1-A9A4-5C1811D158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0058" y="1821978"/>
              <a:ext cx="350771" cy="3507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E1861EC1-B065-4C88-8347-E48558A10921}"/>
              </a:ext>
            </a:extLst>
          </p:cNvPr>
          <p:cNvCxnSpPr>
            <a:cxnSpLocks/>
            <a:stCxn id="11" idx="1"/>
            <a:endCxn id="28" idx="3"/>
          </p:cNvCxnSpPr>
          <p:nvPr/>
        </p:nvCxnSpPr>
        <p:spPr>
          <a:xfrm flipH="1" flipV="1">
            <a:off x="3224106" y="1626093"/>
            <a:ext cx="3868349" cy="1967263"/>
          </a:xfrm>
          <a:prstGeom prst="straightConnector1">
            <a:avLst/>
          </a:prstGeom>
          <a:ln w="19050">
            <a:prstDash val="dash"/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C549BE83-CEF2-4381-B004-760093065896}"/>
              </a:ext>
            </a:extLst>
          </p:cNvPr>
          <p:cNvSpPr/>
          <p:nvPr/>
        </p:nvSpPr>
        <p:spPr>
          <a:xfrm>
            <a:off x="2302933" y="1422243"/>
            <a:ext cx="921173" cy="407700"/>
          </a:xfrm>
          <a:prstGeom prst="roundRect">
            <a:avLst/>
          </a:prstGeom>
          <a:noFill/>
          <a:ln w="2857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278B0C37-71EF-4960-A73C-D5F18FBEE2C7}"/>
              </a:ext>
            </a:extLst>
          </p:cNvPr>
          <p:cNvCxnSpPr>
            <a:cxnSpLocks/>
            <a:endCxn id="35" idx="3"/>
          </p:cNvCxnSpPr>
          <p:nvPr/>
        </p:nvCxnSpPr>
        <p:spPr>
          <a:xfrm flipH="1" flipV="1">
            <a:off x="4572000" y="1814334"/>
            <a:ext cx="3031166" cy="1088126"/>
          </a:xfrm>
          <a:prstGeom prst="straightConnector1">
            <a:avLst/>
          </a:prstGeom>
          <a:ln w="19050">
            <a:prstDash val="dash"/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FE00C7CB-D123-4196-8A6B-968E0F52125D}"/>
              </a:ext>
            </a:extLst>
          </p:cNvPr>
          <p:cNvSpPr/>
          <p:nvPr/>
        </p:nvSpPr>
        <p:spPr>
          <a:xfrm>
            <a:off x="3406987" y="1408864"/>
            <a:ext cx="1165013" cy="810939"/>
          </a:xfrm>
          <a:prstGeom prst="roundRect">
            <a:avLst/>
          </a:prstGeom>
          <a:noFill/>
          <a:ln w="2857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1567BFAB-6B53-419C-814A-3EACC40807B0}"/>
              </a:ext>
            </a:extLst>
          </p:cNvPr>
          <p:cNvCxnSpPr>
            <a:cxnSpLocks/>
            <a:stCxn id="21" idx="1"/>
          </p:cNvCxnSpPr>
          <p:nvPr/>
        </p:nvCxnSpPr>
        <p:spPr>
          <a:xfrm flipH="1">
            <a:off x="3271522" y="1997364"/>
            <a:ext cx="3828536" cy="61729"/>
          </a:xfrm>
          <a:prstGeom prst="straightConnector1">
            <a:avLst/>
          </a:prstGeom>
          <a:ln w="19050">
            <a:prstDash val="dash"/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EFED0B25-8C23-4DF2-9625-66B82F0BEC0B}"/>
              </a:ext>
            </a:extLst>
          </p:cNvPr>
          <p:cNvSpPr/>
          <p:nvPr/>
        </p:nvSpPr>
        <p:spPr>
          <a:xfrm>
            <a:off x="2292444" y="1828616"/>
            <a:ext cx="931115" cy="407700"/>
          </a:xfrm>
          <a:prstGeom prst="roundRect">
            <a:avLst/>
          </a:prstGeom>
          <a:noFill/>
          <a:ln w="2857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F51BDB52-9DEB-4A3F-97BD-DDE95EE5C03F}"/>
                  </a:ext>
                </a:extLst>
              </p:cNvPr>
              <p:cNvSpPr txBox="1"/>
              <p:nvPr/>
            </p:nvSpPr>
            <p:spPr>
              <a:xfrm>
                <a:off x="2543141" y="2898309"/>
                <a:ext cx="249176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14300" algn="ctr"/>
                <a14:m>
                  <m:oMath xmlns:m="http://schemas.openxmlformats.org/officeDocument/2006/math">
                    <m:r>
                      <a:rPr lang="en-US" i="1">
                        <a:solidFill>
                          <a:srgbClr val="1F1F1F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𝑀</m:t>
                    </m:r>
                  </m:oMath>
                </a14:m>
                <a:r>
                  <a:rPr lang="en-US">
                    <a:solidFill>
                      <a:srgbClr val="1F1F1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set of all tiers</a:t>
                </a:r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F51BDB52-9DEB-4A3F-97BD-DDE95EE5C0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3141" y="2898309"/>
                <a:ext cx="2491766" cy="307777"/>
              </a:xfrm>
              <a:prstGeom prst="rect">
                <a:avLst/>
              </a:prstGeom>
              <a:blipFill>
                <a:blip r:embed="rId7"/>
                <a:stretch>
                  <a:fillRect t="-1961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4" name="Group 53">
            <a:extLst>
              <a:ext uri="{FF2B5EF4-FFF2-40B4-BE49-F238E27FC236}">
                <a16:creationId xmlns:a16="http://schemas.microsoft.com/office/drawing/2014/main" id="{09708E50-D7F2-4970-831E-6BBA317E5DF9}"/>
              </a:ext>
            </a:extLst>
          </p:cNvPr>
          <p:cNvGrpSpPr/>
          <p:nvPr/>
        </p:nvGrpSpPr>
        <p:grpSpPr>
          <a:xfrm>
            <a:off x="206157" y="2811365"/>
            <a:ext cx="1477278" cy="1599825"/>
            <a:chOff x="-23819" y="3820463"/>
            <a:chExt cx="1477278" cy="1599825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BD866557-EAAB-40D0-B881-9241523E1D72}"/>
                </a:ext>
              </a:extLst>
            </p:cNvPr>
            <p:cNvSpPr/>
            <p:nvPr/>
          </p:nvSpPr>
          <p:spPr>
            <a:xfrm>
              <a:off x="308950" y="3820463"/>
              <a:ext cx="535089" cy="312664"/>
            </a:xfrm>
            <a:prstGeom prst="roundRect">
              <a:avLst/>
            </a:prstGeom>
            <a:noFill/>
            <a:ln w="28575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5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D323915B-B803-408A-ACC4-E51F679C2175}"/>
                </a:ext>
              </a:extLst>
            </p:cNvPr>
            <p:cNvGrpSpPr/>
            <p:nvPr/>
          </p:nvGrpSpPr>
          <p:grpSpPr>
            <a:xfrm>
              <a:off x="-23819" y="4342011"/>
              <a:ext cx="1477278" cy="1078277"/>
              <a:chOff x="-23819" y="4342011"/>
              <a:chExt cx="1477278" cy="1078277"/>
            </a:xfrm>
          </p:grpSpPr>
          <p:sp>
            <p:nvSpPr>
              <p:cNvPr id="57" name="Callout: Bent Line with No Border 56">
                <a:extLst>
                  <a:ext uri="{FF2B5EF4-FFF2-40B4-BE49-F238E27FC236}">
                    <a16:creationId xmlns:a16="http://schemas.microsoft.com/office/drawing/2014/main" id="{285054DB-1858-4CBC-988B-FCF7AF1FE72C}"/>
                  </a:ext>
                </a:extLst>
              </p:cNvPr>
              <p:cNvSpPr/>
              <p:nvPr/>
            </p:nvSpPr>
            <p:spPr>
              <a:xfrm>
                <a:off x="986350" y="4342011"/>
                <a:ext cx="467109" cy="423793"/>
              </a:xfrm>
              <a:prstGeom prst="callout2">
                <a:avLst>
                  <a:gd name="adj1" fmla="val -46348"/>
                  <a:gd name="adj2" fmla="val -93080"/>
                  <a:gd name="adj3" fmla="val 8023"/>
                  <a:gd name="adj4" fmla="val -174428"/>
                  <a:gd name="adj5" fmla="val 82364"/>
                  <a:gd name="adj6" fmla="val -173065"/>
                </a:avLst>
              </a:prstGeom>
              <a:noFill/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5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8F35CC9C-E2E6-49F7-8204-E106500E943A}"/>
                      </a:ext>
                    </a:extLst>
                  </p:cNvPr>
                  <p:cNvSpPr txBox="1"/>
                  <p:nvPr/>
                </p:nvSpPr>
                <p:spPr>
                  <a:xfrm>
                    <a:off x="-23819" y="4681624"/>
                    <a:ext cx="1076151" cy="738664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accent5"/>
                  </a:fontRef>
                </p:style>
                <p:txBody>
                  <a:bodyPr wrap="square" rtlCol="0">
                    <a:spAutoFit/>
                  </a:bodyPr>
                  <a:lstStyle/>
                  <a:p>
                    <a:pPr marL="114300" algn="ctr"/>
                    <a:r>
                      <a:rPr lang="en-US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Tier of client </a:t>
                    </a:r>
                    <a14:m>
                      <m:oMath xmlns:m="http://schemas.openxmlformats.org/officeDocument/2006/math">
                        <m:r>
                          <a:rPr lang="en-US" i="1">
                            <a:solidFill>
                              <a:srgbClr val="000000"/>
                            </a:solidFill>
                            <a:highlight>
                              <a:srgbClr val="FFFFFF"/>
                            </a:highligh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</m:oMath>
                    </a14:m>
                    <a:r>
                      <a:rPr lang="en-US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at round </a:t>
                    </a:r>
                    <a14:m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𝑟</m:t>
                        </m:r>
                      </m:oMath>
                    </a14:m>
                    <a:endParaRPr lang="en-US"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8F35CC9C-E2E6-49F7-8204-E106500E943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23819" y="4681624"/>
                    <a:ext cx="1076151" cy="738664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r="-1657" b="-4724"/>
                    </a:stretch>
                  </a:blipFill>
                  <a:ln w="28575" cap="flat" cmpd="sng" algn="ctr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EFBDF715-BA38-44A9-A206-DDA3884CE1FC}"/>
              </a:ext>
            </a:extLst>
          </p:cNvPr>
          <p:cNvSpPr/>
          <p:nvPr/>
        </p:nvSpPr>
        <p:spPr>
          <a:xfrm>
            <a:off x="3789024" y="4109327"/>
            <a:ext cx="3648270" cy="78628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14300" algn="ctr"/>
            <a:r>
              <a:rPr lang="en-US" sz="240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Dynamic heterogeneous environments</a:t>
            </a:r>
            <a:endParaRPr lang="en-US" sz="2400">
              <a:solidFill>
                <a:srgbClr val="1F1F1F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0" name="Picture 2">
            <a:extLst>
              <a:ext uri="{FF2B5EF4-FFF2-40B4-BE49-F238E27FC236}">
                <a16:creationId xmlns:a16="http://schemas.microsoft.com/office/drawing/2014/main" id="{0F4F8775-646B-45FF-B215-11D09C9A09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8066" y="2945107"/>
            <a:ext cx="1164220" cy="1164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DD912C40-E953-40A8-AA6E-3FAC18F7DEFD}"/>
              </a:ext>
            </a:extLst>
          </p:cNvPr>
          <p:cNvGrpSpPr/>
          <p:nvPr/>
        </p:nvGrpSpPr>
        <p:grpSpPr>
          <a:xfrm>
            <a:off x="1078883" y="2541127"/>
            <a:ext cx="2144676" cy="2368841"/>
            <a:chOff x="267662" y="2396963"/>
            <a:chExt cx="2144676" cy="2368841"/>
          </a:xfrm>
        </p:grpSpPr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34BA9527-40DE-4200-93B5-AC74ED1DAD07}"/>
                </a:ext>
              </a:extLst>
            </p:cNvPr>
            <p:cNvSpPr/>
            <p:nvPr/>
          </p:nvSpPr>
          <p:spPr>
            <a:xfrm>
              <a:off x="267662" y="2396963"/>
              <a:ext cx="1224050" cy="403979"/>
            </a:xfrm>
            <a:prstGeom prst="roundRect">
              <a:avLst/>
            </a:prstGeom>
            <a:noFill/>
            <a:ln w="28575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5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A948DC77-3057-49B7-9814-BEC4F7BEDFBF}"/>
                </a:ext>
              </a:extLst>
            </p:cNvPr>
            <p:cNvGrpSpPr/>
            <p:nvPr/>
          </p:nvGrpSpPr>
          <p:grpSpPr>
            <a:xfrm>
              <a:off x="986350" y="3494684"/>
              <a:ext cx="1425988" cy="1271120"/>
              <a:chOff x="986350" y="3494684"/>
              <a:chExt cx="1425988" cy="1271120"/>
            </a:xfrm>
          </p:grpSpPr>
          <p:sp>
            <p:nvSpPr>
              <p:cNvPr id="45" name="Callout: Bent Line with No Border 44">
                <a:extLst>
                  <a:ext uri="{FF2B5EF4-FFF2-40B4-BE49-F238E27FC236}">
                    <a16:creationId xmlns:a16="http://schemas.microsoft.com/office/drawing/2014/main" id="{320F888A-4C63-45A6-ABA7-39C6F898AAD9}"/>
                  </a:ext>
                </a:extLst>
              </p:cNvPr>
              <p:cNvSpPr/>
              <p:nvPr/>
            </p:nvSpPr>
            <p:spPr>
              <a:xfrm>
                <a:off x="986350" y="4342011"/>
                <a:ext cx="467109" cy="423793"/>
              </a:xfrm>
              <a:prstGeom prst="callout2">
                <a:avLst>
                  <a:gd name="adj1" fmla="val -367795"/>
                  <a:gd name="adj2" fmla="val -25164"/>
                  <a:gd name="adj3" fmla="val -311222"/>
                  <a:gd name="adj4" fmla="val 191119"/>
                  <a:gd name="adj5" fmla="val -201654"/>
                  <a:gd name="adj6" fmla="val 192483"/>
                </a:avLst>
              </a:prstGeom>
              <a:noFill/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5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01749BFC-13DB-4BC5-9964-F90CAA42B910}"/>
                  </a:ext>
                </a:extLst>
              </p:cNvPr>
              <p:cNvSpPr txBox="1"/>
              <p:nvPr/>
            </p:nvSpPr>
            <p:spPr>
              <a:xfrm>
                <a:off x="1336187" y="3494684"/>
                <a:ext cx="1076151" cy="523220"/>
              </a:xfrm>
              <a:prstGeom prst="rect">
                <a:avLst/>
              </a:prstGeom>
              <a:noFill/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5"/>
              </a:fontRef>
            </p:style>
            <p:txBody>
              <a:bodyPr wrap="square" rtlCol="0">
                <a:spAutoFit/>
              </a:bodyPr>
              <a:lstStyle/>
              <a:p>
                <a:pPr marL="114300" algn="ctr"/>
                <a:r>
                  <a:rPr lang="en-US">
                    <a:solidFill>
                      <a:srgbClr val="000000"/>
                    </a:solidFill>
                    <a:highlight>
                      <a:srgbClr val="FFFFFF"/>
                    </a:highligh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Slowest client</a:t>
                </a:r>
                <a:endParaRPr lang="en-US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50637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" fill="hold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1"/>
                            </p:stCondLst>
                            <p:childTnLst>
                              <p:par>
                                <p:cTn id="12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1"/>
                            </p:stCondLst>
                            <p:childTnLst>
                              <p:par>
                                <p:cTn id="1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" fill="hold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2"/>
                            </p:stCondLst>
                            <p:childTnLst>
                              <p:par>
                                <p:cTn id="26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2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252"/>
                            </p:stCondLst>
                            <p:childTnLst>
                              <p:par>
                                <p:cTn id="4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" fill="hold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2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2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3"/>
                            </p:stCondLst>
                            <p:childTnLst>
                              <p:par>
                                <p:cTn id="4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753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  <p:bldP spid="35" grpId="0" animBg="1"/>
      <p:bldP spid="35" grpId="1" animBg="1"/>
      <p:bldP spid="43" grpId="0" animBg="1"/>
      <p:bldP spid="43" grpId="1" animBg="1"/>
      <p:bldP spid="48" grpId="0"/>
      <p:bldP spid="5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B7B45-4D10-45B3-B760-CF2A2125E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Key Observation - Impact of Tiering on Training Time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F9CDE6-6DC8-42AE-973E-BD68448850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Factors: communication, processing</a:t>
            </a:r>
          </a:p>
          <a:p>
            <a:pPr marL="0" indent="0" algn="ctr">
              <a:buNone/>
            </a:pPr>
            <a:r>
              <a:rPr lang="en-US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Trade-off: communication and computation</a:t>
            </a:r>
          </a:p>
          <a:p>
            <a:pPr marL="114300" indent="0">
              <a:buNone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A36CE0-F470-43E9-972D-1BEC9D0AA43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14</a:t>
            </a:fld>
            <a:endParaRPr lang="en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8BF36932-6D00-485F-8D9F-95CFD3410F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99" y="2085975"/>
            <a:ext cx="4091207" cy="2447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31EEB6FD-C815-4F5A-A65E-A512066BFE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1092" y="2085974"/>
            <a:ext cx="4091208" cy="2447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FE31922-0066-4C9F-850B-8D422E2896B0}"/>
              </a:ext>
            </a:extLst>
          </p:cNvPr>
          <p:cNvSpPr/>
          <p:nvPr/>
        </p:nvSpPr>
        <p:spPr>
          <a:xfrm>
            <a:off x="3429420" y="4491767"/>
            <a:ext cx="2440419" cy="40325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800">
                <a:solidFill>
                  <a:srgbClr val="1F1F1F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Minimum training time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6D9785D-57DC-472D-A932-65DCA1834517}"/>
              </a:ext>
            </a:extLst>
          </p:cNvPr>
          <p:cNvGrpSpPr/>
          <p:nvPr/>
        </p:nvGrpSpPr>
        <p:grpSpPr>
          <a:xfrm>
            <a:off x="990600" y="2828922"/>
            <a:ext cx="6530026" cy="1662845"/>
            <a:chOff x="-5571382" y="1410049"/>
            <a:chExt cx="15974293" cy="742006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0A1AE50E-C628-4538-BF38-3104C79199EB}"/>
                </a:ext>
              </a:extLst>
            </p:cNvPr>
            <p:cNvCxnSpPr>
              <a:cxnSpLocks/>
              <a:stCxn id="10" idx="0"/>
            </p:cNvCxnSpPr>
            <p:nvPr/>
          </p:nvCxnSpPr>
          <p:spPr>
            <a:xfrm flipH="1" flipV="1">
              <a:off x="-5571382" y="1410050"/>
              <a:ext cx="6618399" cy="742005"/>
            </a:xfrm>
            <a:prstGeom prst="straightConnector1">
              <a:avLst/>
            </a:prstGeom>
            <a:ln w="19050">
              <a:solidFill>
                <a:schemeClr val="accent1">
                  <a:lumMod val="75000"/>
                </a:schemeClr>
              </a:solidFill>
              <a:prstDash val="dash"/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3F63E03F-85BB-4376-AD04-30DB3952B4C5}"/>
                </a:ext>
              </a:extLst>
            </p:cNvPr>
            <p:cNvCxnSpPr>
              <a:cxnSpLocks/>
              <a:stCxn id="10" idx="0"/>
            </p:cNvCxnSpPr>
            <p:nvPr/>
          </p:nvCxnSpPr>
          <p:spPr>
            <a:xfrm flipV="1">
              <a:off x="3379642" y="1410049"/>
              <a:ext cx="7023269" cy="742005"/>
            </a:xfrm>
            <a:prstGeom prst="straightConnector1">
              <a:avLst/>
            </a:prstGeom>
            <a:ln w="19050">
              <a:solidFill>
                <a:schemeClr val="accent1">
                  <a:lumMod val="75000"/>
                </a:schemeClr>
              </a:solidFill>
              <a:prstDash val="dash"/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609F606-4F2B-412A-9EFA-08AD95AAF096}"/>
              </a:ext>
            </a:extLst>
          </p:cNvPr>
          <p:cNvSpPr/>
          <p:nvPr/>
        </p:nvSpPr>
        <p:spPr>
          <a:xfrm>
            <a:off x="1444177" y="2888433"/>
            <a:ext cx="6410904" cy="421503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14300" algn="ctr"/>
            <a:r>
              <a:rPr lang="en-US" sz="1800" b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Dynamic tiering to minimize training time</a:t>
            </a:r>
            <a:endParaRPr lang="en-US" sz="1800" b="1">
              <a:solidFill>
                <a:srgbClr val="1F1F1F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1228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86F0E-533D-C7FF-CA36-A510F2622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Dynamic Tier Scheduler – Tier Profiler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87EF06-62EE-06DA-5FB0-AA5C8F49BC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2A77ED-286B-1408-FE3E-0428723925C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15</a:t>
            </a:fld>
            <a:endParaRPr lang="en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BE8D636-8E0F-9568-FA66-DC775B783403}"/>
              </a:ext>
            </a:extLst>
          </p:cNvPr>
          <p:cNvSpPr/>
          <p:nvPr/>
        </p:nvSpPr>
        <p:spPr>
          <a:xfrm>
            <a:off x="4218534" y="1727422"/>
            <a:ext cx="4686361" cy="3147642"/>
          </a:xfrm>
          <a:prstGeom prst="roundRect">
            <a:avLst/>
          </a:prstGeom>
          <a:noFill/>
          <a:ln w="12700" cap="flat" cmpd="sng" algn="ctr">
            <a:solidFill>
              <a:srgbClr val="00206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Dynamic Tier Scheduler 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7D9E56-11A2-2A2E-C31A-A7B132949D0F}"/>
              </a:ext>
            </a:extLst>
          </p:cNvPr>
          <p:cNvSpPr/>
          <p:nvPr/>
        </p:nvSpPr>
        <p:spPr>
          <a:xfrm>
            <a:off x="4395510" y="2376529"/>
            <a:ext cx="4436790" cy="1676293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8CF5FB60-4F2D-7B76-B1A6-F4F74DA36D31}"/>
              </a:ext>
            </a:extLst>
          </p:cNvPr>
          <p:cNvCxnSpPr>
            <a:cxnSpLocks/>
            <a:stCxn id="18" idx="0"/>
            <a:endCxn id="13" idx="1"/>
          </p:cNvCxnSpPr>
          <p:nvPr/>
        </p:nvCxnSpPr>
        <p:spPr>
          <a:xfrm rot="5400000" flipH="1" flipV="1">
            <a:off x="3598088" y="2702942"/>
            <a:ext cx="285688" cy="1309156"/>
          </a:xfrm>
          <a:prstGeom prst="bentConnector2">
            <a:avLst/>
          </a:prstGeom>
          <a:noFill/>
          <a:ln w="38100" cap="flat" cmpd="sng" algn="ctr">
            <a:solidFill>
              <a:srgbClr val="4472C4"/>
            </a:solidFill>
            <a:prstDash val="solid"/>
            <a:miter lim="800000"/>
            <a:tailEnd type="triangle"/>
          </a:ln>
          <a:effectLst/>
        </p:spPr>
      </p:cxnSp>
      <p:pic>
        <p:nvPicPr>
          <p:cNvPr id="16" name="Picture 4">
            <a:extLst>
              <a:ext uri="{FF2B5EF4-FFF2-40B4-BE49-F238E27FC236}">
                <a16:creationId xmlns:a16="http://schemas.microsoft.com/office/drawing/2014/main" id="{6A5E8E6B-0CD6-A12E-DD6D-2E5415539F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5066" y="2252755"/>
            <a:ext cx="34289" cy="34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AEEF0BF8-F566-4134-1FA9-6CF0F75CCE52}"/>
              </a:ext>
            </a:extLst>
          </p:cNvPr>
          <p:cNvGrpSpPr/>
          <p:nvPr/>
        </p:nvGrpSpPr>
        <p:grpSpPr>
          <a:xfrm>
            <a:off x="2608053" y="3500364"/>
            <a:ext cx="956602" cy="673779"/>
            <a:chOff x="3452115" y="3766555"/>
            <a:chExt cx="1275469" cy="89837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Rectangle: Rounded Corners 17">
                  <a:extLst>
                    <a:ext uri="{FF2B5EF4-FFF2-40B4-BE49-F238E27FC236}">
                      <a16:creationId xmlns:a16="http://schemas.microsoft.com/office/drawing/2014/main" id="{14FA6D32-21A7-0282-E4D6-A87948B3602E}"/>
                    </a:ext>
                  </a:extLst>
                </p:cNvPr>
                <p:cNvSpPr/>
                <p:nvPr/>
              </p:nvSpPr>
              <p:spPr>
                <a:xfrm>
                  <a:off x="3452115" y="3766555"/>
                  <a:ext cx="1275469" cy="898372"/>
                </a:xfrm>
                <a:prstGeom prst="roundRect">
                  <a:avLst/>
                </a:prstGeom>
                <a:noFill/>
                <a:ln w="12700" cap="flat" cmpd="sng" algn="ctr">
                  <a:solidFill>
                    <a:srgbClr val="00206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6858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350" b="1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Client </a:t>
                  </a:r>
                  <a14:m>
                    <m:oMath xmlns:m="http://schemas.openxmlformats.org/officeDocument/2006/math">
                      <m:r>
                        <a:rPr kumimoji="0" lang="en-US" sz="135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Times New Roman" panose="02020603050405020304" pitchFamily="18" charset="0"/>
                        </a:rPr>
                        <m:t>𝒌</m:t>
                      </m:r>
                    </m:oMath>
                  </a14:m>
                  <a:endParaRPr kumimoji="0" lang="en-US" sz="135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endParaRPr>
                </a:p>
                <a:p>
                  <a:pPr marL="0" marR="0" lvl="0" indent="0" algn="ctr" defTabSz="6858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endParaRPr>
                </a:p>
                <a:p>
                  <a:pPr marL="0" marR="0" lvl="0" indent="0" algn="ctr" defTabSz="6858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8" name="Rectangle: Rounded Corners 17">
                  <a:extLst>
                    <a:ext uri="{FF2B5EF4-FFF2-40B4-BE49-F238E27FC236}">
                      <a16:creationId xmlns:a16="http://schemas.microsoft.com/office/drawing/2014/main" id="{14FA6D32-21A7-0282-E4D6-A87948B3602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52115" y="3766555"/>
                  <a:ext cx="1275469" cy="898372"/>
                </a:xfrm>
                <a:prstGeom prst="roundRect">
                  <a:avLst/>
                </a:prstGeom>
                <a:blipFill>
                  <a:blip r:embed="rId5"/>
                  <a:stretch>
                    <a:fillRect t="-2655"/>
                  </a:stretch>
                </a:blipFill>
                <a:ln w="12700" cap="flat" cmpd="sng" algn="ctr">
                  <a:solidFill>
                    <a:srgbClr val="00206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9B0ED1E8-B75C-FA89-4694-26C90A7B80AB}"/>
                </a:ext>
              </a:extLst>
            </p:cNvPr>
            <p:cNvGrpSpPr/>
            <p:nvPr/>
          </p:nvGrpSpPr>
          <p:grpSpPr>
            <a:xfrm>
              <a:off x="3781769" y="4090991"/>
              <a:ext cx="544045" cy="526147"/>
              <a:chOff x="2395299" y="4073821"/>
              <a:chExt cx="677809" cy="624654"/>
            </a:xfrm>
          </p:grpSpPr>
          <p:pic>
            <p:nvPicPr>
              <p:cNvPr id="20" name="Picture 10">
                <a:extLst>
                  <a:ext uri="{FF2B5EF4-FFF2-40B4-BE49-F238E27FC236}">
                    <a16:creationId xmlns:a16="http://schemas.microsoft.com/office/drawing/2014/main" id="{EED4CF75-AD71-C17F-46C5-1C6C3B2CFC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15893" y="4073821"/>
                <a:ext cx="557215" cy="55721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" name="Picture 10">
                <a:extLst>
                  <a:ext uri="{FF2B5EF4-FFF2-40B4-BE49-F238E27FC236}">
                    <a16:creationId xmlns:a16="http://schemas.microsoft.com/office/drawing/2014/main" id="{3077947C-E76E-E744-021A-100843CC359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95299" y="4141260"/>
                <a:ext cx="557215" cy="55721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pic>
        <p:nvPicPr>
          <p:cNvPr id="22" name="Picture 2">
            <a:extLst>
              <a:ext uri="{FF2B5EF4-FFF2-40B4-BE49-F238E27FC236}">
                <a16:creationId xmlns:a16="http://schemas.microsoft.com/office/drawing/2014/main" id="{57D59C45-B793-2F92-F9C4-AB39B99AA6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3328" y="1938083"/>
            <a:ext cx="378925" cy="37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>
            <a:extLst>
              <a:ext uri="{FF2B5EF4-FFF2-40B4-BE49-F238E27FC236}">
                <a16:creationId xmlns:a16="http://schemas.microsoft.com/office/drawing/2014/main" id="{8C5A1FA5-0D8A-8C69-D5B6-2F8E0DBA63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0816" y="2374861"/>
            <a:ext cx="343947" cy="343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5BB9CC02-6B25-B661-1523-2EAB38CCB2D8}"/>
                  </a:ext>
                </a:extLst>
              </p:cNvPr>
              <p:cNvSpPr/>
              <p:nvPr/>
            </p:nvSpPr>
            <p:spPr>
              <a:xfrm>
                <a:off x="7161520" y="2405466"/>
                <a:ext cx="1605962" cy="1574128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Tier Profiles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  <m:t>𝐷</m:t>
                        </m:r>
                      </m:e>
                      <m:sub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  <m:t>𝑠𝑖𝑧𝑒</m:t>
                        </m:r>
                      </m:sub>
                    </m:sSub>
                  </m:oMath>
                </a14:m>
                <a:r>
                  <a: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)</a:t>
                </a:r>
              </a:p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5BB9CC02-6B25-B661-1523-2EAB38CCB2D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1520" y="2405466"/>
                <a:ext cx="1605962" cy="157412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3" name="Group 32">
            <a:extLst>
              <a:ext uri="{FF2B5EF4-FFF2-40B4-BE49-F238E27FC236}">
                <a16:creationId xmlns:a16="http://schemas.microsoft.com/office/drawing/2014/main" id="{1901299A-6582-B0BB-D6EB-32CA338831E6}"/>
              </a:ext>
            </a:extLst>
          </p:cNvPr>
          <p:cNvGrpSpPr/>
          <p:nvPr/>
        </p:nvGrpSpPr>
        <p:grpSpPr>
          <a:xfrm>
            <a:off x="8453368" y="3420518"/>
            <a:ext cx="268840" cy="517891"/>
            <a:chOff x="4749586" y="5021722"/>
            <a:chExt cx="358453" cy="690521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0DEC2E56-3C3E-9171-BBCA-A47485CC0130}"/>
                </a:ext>
              </a:extLst>
            </p:cNvPr>
            <p:cNvSpPr/>
            <p:nvPr/>
          </p:nvSpPr>
          <p:spPr>
            <a:xfrm rot="16200000">
              <a:off x="4583552" y="5187756"/>
              <a:ext cx="690521" cy="358453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C1CE3B7C-340A-B343-A3A3-CFFBD4268ED1}"/>
                </a:ext>
              </a:extLst>
            </p:cNvPr>
            <p:cNvSpPr/>
            <p:nvPr/>
          </p:nvSpPr>
          <p:spPr>
            <a:xfrm rot="16200000">
              <a:off x="4887895" y="5475076"/>
              <a:ext cx="89806" cy="309221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BE35C3E7-1540-F772-2196-F94EDA38C7A0}"/>
                </a:ext>
              </a:extLst>
            </p:cNvPr>
            <p:cNvSpPr/>
            <p:nvPr/>
          </p:nvSpPr>
          <p:spPr>
            <a:xfrm rot="16200000">
              <a:off x="4884514" y="5317933"/>
              <a:ext cx="89806" cy="309221"/>
            </a:xfrm>
            <a:prstGeom prst="rect">
              <a:avLst/>
            </a:prstGeom>
            <a:solidFill>
              <a:srgbClr val="70AD47">
                <a:lumMod val="75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38D8A596-832D-2028-A7B0-CC123A010065}"/>
                </a:ext>
              </a:extLst>
            </p:cNvPr>
            <p:cNvSpPr/>
            <p:nvPr/>
          </p:nvSpPr>
          <p:spPr>
            <a:xfrm rot="16200000">
              <a:off x="4883909" y="5160790"/>
              <a:ext cx="89806" cy="309221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121EE74E-A5A0-E68D-0542-EB38B6AC3F34}"/>
                </a:ext>
              </a:extLst>
            </p:cNvPr>
            <p:cNvSpPr/>
            <p:nvPr/>
          </p:nvSpPr>
          <p:spPr>
            <a:xfrm rot="16200000">
              <a:off x="4887265" y="5084055"/>
              <a:ext cx="83095" cy="171366"/>
            </a:xfrm>
            <a:prstGeom prst="rect">
              <a:avLst/>
            </a:prstGeom>
            <a:solidFill>
              <a:srgbClr val="7030A0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E3BE4CD-AF6F-4467-F0C1-F9551467E55E}"/>
              </a:ext>
            </a:extLst>
          </p:cNvPr>
          <p:cNvGrpSpPr/>
          <p:nvPr/>
        </p:nvGrpSpPr>
        <p:grpSpPr>
          <a:xfrm>
            <a:off x="7788663" y="3420518"/>
            <a:ext cx="268840" cy="517891"/>
            <a:chOff x="4749586" y="5021722"/>
            <a:chExt cx="358453" cy="690521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DC9FBB2C-3DED-FD2C-0EE3-FB19B6D600AB}"/>
                </a:ext>
              </a:extLst>
            </p:cNvPr>
            <p:cNvSpPr/>
            <p:nvPr/>
          </p:nvSpPr>
          <p:spPr>
            <a:xfrm rot="16200000">
              <a:off x="4583552" y="5187756"/>
              <a:ext cx="690521" cy="358453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54FB2A85-2779-8746-ABA9-286B56FECC5C}"/>
                </a:ext>
              </a:extLst>
            </p:cNvPr>
            <p:cNvSpPr/>
            <p:nvPr/>
          </p:nvSpPr>
          <p:spPr>
            <a:xfrm rot="16200000">
              <a:off x="4887895" y="5475076"/>
              <a:ext cx="89806" cy="309221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4F8F941E-EC70-191B-A5CB-85591007B058}"/>
                </a:ext>
              </a:extLst>
            </p:cNvPr>
            <p:cNvSpPr/>
            <p:nvPr/>
          </p:nvSpPr>
          <p:spPr>
            <a:xfrm rot="16200000">
              <a:off x="4884514" y="5317933"/>
              <a:ext cx="89806" cy="309221"/>
            </a:xfrm>
            <a:prstGeom prst="rect">
              <a:avLst/>
            </a:prstGeom>
            <a:solidFill>
              <a:srgbClr val="70AD47">
                <a:lumMod val="75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39720EBF-6B4C-A10A-D27A-AA0E1C3FD1BE}"/>
                </a:ext>
              </a:extLst>
            </p:cNvPr>
            <p:cNvSpPr/>
            <p:nvPr/>
          </p:nvSpPr>
          <p:spPr>
            <a:xfrm rot="16200000">
              <a:off x="4871283" y="5226360"/>
              <a:ext cx="83095" cy="171366"/>
            </a:xfrm>
            <a:prstGeom prst="rect">
              <a:avLst/>
            </a:prstGeom>
            <a:solidFill>
              <a:srgbClr val="7030A0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15A0B98-DD7A-D136-9F2A-1ABEF3CF006D}"/>
              </a:ext>
            </a:extLst>
          </p:cNvPr>
          <p:cNvGrpSpPr/>
          <p:nvPr/>
        </p:nvGrpSpPr>
        <p:grpSpPr>
          <a:xfrm>
            <a:off x="7363476" y="3420518"/>
            <a:ext cx="268840" cy="517891"/>
            <a:chOff x="4749586" y="5021722"/>
            <a:chExt cx="358453" cy="690521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4175EB38-6049-2382-95A9-6BDCB1121DCF}"/>
                </a:ext>
              </a:extLst>
            </p:cNvPr>
            <p:cNvSpPr/>
            <p:nvPr/>
          </p:nvSpPr>
          <p:spPr>
            <a:xfrm rot="16200000">
              <a:off x="4583552" y="5187756"/>
              <a:ext cx="690521" cy="358453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7D53A101-940A-7458-BA79-E4FAF50C67A7}"/>
                </a:ext>
              </a:extLst>
            </p:cNvPr>
            <p:cNvSpPr/>
            <p:nvPr/>
          </p:nvSpPr>
          <p:spPr>
            <a:xfrm rot="16200000">
              <a:off x="4887895" y="5475076"/>
              <a:ext cx="89806" cy="309221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762DCD5D-A00B-8A72-8CC3-7553C9E02E03}"/>
                </a:ext>
              </a:extLst>
            </p:cNvPr>
            <p:cNvSpPr/>
            <p:nvPr/>
          </p:nvSpPr>
          <p:spPr>
            <a:xfrm rot="16200000">
              <a:off x="4889647" y="5400636"/>
              <a:ext cx="83095" cy="171366"/>
            </a:xfrm>
            <a:prstGeom prst="rect">
              <a:avLst/>
            </a:prstGeom>
            <a:solidFill>
              <a:srgbClr val="7030A0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DC89A611-E470-8136-B80D-515CDDE1E729}"/>
              </a:ext>
            </a:extLst>
          </p:cNvPr>
          <p:cNvSpPr txBox="1"/>
          <p:nvPr/>
        </p:nvSpPr>
        <p:spPr>
          <a:xfrm>
            <a:off x="7073106" y="3397988"/>
            <a:ext cx="415498" cy="45685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Tier 1</a:t>
            </a: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CDDD7DE-7702-1E6F-E18A-D7D114EC937D}"/>
              </a:ext>
            </a:extLst>
          </p:cNvPr>
          <p:cNvSpPr txBox="1"/>
          <p:nvPr/>
        </p:nvSpPr>
        <p:spPr>
          <a:xfrm>
            <a:off x="7494208" y="3397804"/>
            <a:ext cx="415498" cy="45685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Tier 2</a:t>
            </a: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5D71CCA5-1344-28FC-B779-46FBA64C0BC2}"/>
                  </a:ext>
                </a:extLst>
              </p:cNvPr>
              <p:cNvSpPr txBox="1"/>
              <p:nvPr/>
            </p:nvSpPr>
            <p:spPr>
              <a:xfrm>
                <a:off x="8165193" y="3397804"/>
                <a:ext cx="415498" cy="456850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Tier </a:t>
                </a:r>
                <a14:m>
                  <m:oMath xmlns:m="http://schemas.openxmlformats.org/officeDocument/2006/math">
                    <m:r>
                      <a:rPr kumimoji="0" lang="en-US" sz="9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Times New Roman" panose="02020603050405020304" pitchFamily="18" charset="0"/>
                      </a:rPr>
                      <m:t>𝑀</m:t>
                    </m:r>
                  </m:oMath>
                </a14:m>
                <a:r>
                  <a:rPr kumimoji="0" lang="en-US" sz="15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</a:rPr>
                  <a:t> </a:t>
                </a: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5D71CCA5-1344-28FC-B779-46FBA64C0B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5193" y="3397804"/>
                <a:ext cx="415498" cy="456850"/>
              </a:xfrm>
              <a:prstGeom prst="rect">
                <a:avLst/>
              </a:prstGeom>
              <a:blipFill>
                <a:blip r:embed="rId10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>
            <a:extLst>
              <a:ext uri="{FF2B5EF4-FFF2-40B4-BE49-F238E27FC236}">
                <a16:creationId xmlns:a16="http://schemas.microsoft.com/office/drawing/2014/main" id="{3744E1A6-2A55-F261-50A5-6AEFCD319718}"/>
              </a:ext>
            </a:extLst>
          </p:cNvPr>
          <p:cNvSpPr txBox="1"/>
          <p:nvPr/>
        </p:nvSpPr>
        <p:spPr>
          <a:xfrm>
            <a:off x="8037782" y="3519742"/>
            <a:ext cx="369332" cy="3231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…</a:t>
            </a:r>
            <a:endParaRPr kumimoji="0" lang="en-US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CE7CED0B-29D8-215E-3616-E027E0706FF1}"/>
                  </a:ext>
                </a:extLst>
              </p:cNvPr>
              <p:cNvSpPr txBox="1"/>
              <p:nvPr/>
            </p:nvSpPr>
            <p:spPr>
              <a:xfrm>
                <a:off x="4322912" y="2302418"/>
                <a:ext cx="2932875" cy="17926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85800">
                  <a:buClrTx/>
                </a:pPr>
                <a:r>
                  <a:rPr lang="en-US" sz="1800" b="1" kern="120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Tier Profiler</a:t>
                </a:r>
                <a:r>
                  <a:rPr lang="en-US" sz="1800" kern="120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: Estimate communication 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 kern="12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acc>
                          <m:accPr>
                            <m:chr m:val="̂"/>
                            <m:ctrlPr>
                              <a:rPr lang="en-US" sz="1800" i="1" kern="12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sz="1800" i="1" kern="12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Times New Roman" panose="02020603050405020304" pitchFamily="18" charset="0"/>
                              </a:rPr>
                              <m:t>𝑇</m:t>
                            </m:r>
                          </m:e>
                        </m:acc>
                      </m:e>
                      <m:sub>
                        <m:r>
                          <a:rPr lang="en-US" sz="1800" i="1" kern="12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1800" i="1" kern="12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  <m:t>𝑐𝑜𝑚</m:t>
                        </m:r>
                      </m:sup>
                    </m:sSubSup>
                  </m:oMath>
                </a14:m>
                <a:r>
                  <a:rPr lang="en-US" sz="1800" kern="120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),</a:t>
                </a:r>
              </a:p>
              <a:p>
                <a:pPr algn="ctr" defTabSz="685800">
                  <a:buClrTx/>
                </a:pPr>
                <a:r>
                  <a:rPr lang="en-US" sz="1800" kern="120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client-side 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 kern="12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acc>
                          <m:accPr>
                            <m:chr m:val="̂"/>
                            <m:ctrlPr>
                              <a:rPr lang="en-US" sz="1800" i="1" kern="12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sz="1800" i="1" kern="12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Times New Roman" panose="02020603050405020304" pitchFamily="18" charset="0"/>
                              </a:rPr>
                              <m:t>𝑇</m:t>
                            </m:r>
                          </m:e>
                        </m:acc>
                      </m:e>
                      <m:sub>
                        <m:r>
                          <a:rPr lang="en-US" sz="1800" i="1" kern="12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1800" i="1" kern="12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  <m:t>𝑐</m:t>
                        </m:r>
                      </m:sup>
                    </m:sSubSup>
                  </m:oMath>
                </a14:m>
                <a:r>
                  <a:rPr lang="en-US" sz="1800" kern="120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), </a:t>
                </a:r>
              </a:p>
              <a:p>
                <a:pPr algn="ctr" defTabSz="685800">
                  <a:buClrTx/>
                </a:pPr>
                <a:r>
                  <a:rPr lang="en-US" sz="1800" kern="120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server-side 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 kern="12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acc>
                          <m:accPr>
                            <m:chr m:val="̂"/>
                            <m:ctrlPr>
                              <a:rPr lang="en-US" sz="1800" i="1" kern="12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sz="1800" i="1" kern="12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Times New Roman" panose="02020603050405020304" pitchFamily="18" charset="0"/>
                              </a:rPr>
                              <m:t>𝑇</m:t>
                            </m:r>
                          </m:e>
                        </m:acc>
                      </m:e>
                      <m:sub>
                        <m:r>
                          <a:rPr lang="en-US" sz="1800" i="1" kern="12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1800" i="1" kern="12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  <m:t>𝑠</m:t>
                        </m:r>
                      </m:sup>
                    </m:sSubSup>
                  </m:oMath>
                </a14:m>
                <a:r>
                  <a:rPr lang="en-US" sz="1800" kern="120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) times </a:t>
                </a:r>
              </a:p>
              <a:p>
                <a:pPr algn="ctr" defTabSz="685800">
                  <a:buClrTx/>
                </a:pPr>
                <a:r>
                  <a:rPr lang="en-US" sz="1800" kern="120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under different tiers </a:t>
                </a:r>
              </a:p>
              <a:p>
                <a:pPr algn="ctr" defTabSz="685800">
                  <a:buClrTx/>
                </a:pPr>
                <a:r>
                  <a:rPr lang="en-US" sz="1800" kern="120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using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kern="120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800" i="1" kern="12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1800" i="1" kern="12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  <m:t>𝑠𝑖𝑧𝑒</m:t>
                        </m:r>
                      </m:sub>
                    </m:sSub>
                  </m:oMath>
                </a14:m>
                <a:endParaRPr lang="en-US" sz="1800" kern="1200">
                  <a:solidFill>
                    <a:prstClr val="black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CE7CED0B-29D8-215E-3616-E027E0706F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2912" y="2302418"/>
                <a:ext cx="2932875" cy="1792607"/>
              </a:xfrm>
              <a:prstGeom prst="rect">
                <a:avLst/>
              </a:prstGeom>
              <a:blipFill>
                <a:blip r:embed="rId11"/>
                <a:stretch>
                  <a:fillRect t="-2041" b="-44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C707FFC5-5001-7CEB-2F03-345B44C32485}"/>
                  </a:ext>
                </a:extLst>
              </p:cNvPr>
              <p:cNvSpPr/>
              <p:nvPr/>
            </p:nvSpPr>
            <p:spPr>
              <a:xfrm>
                <a:off x="595866" y="1721408"/>
                <a:ext cx="2968789" cy="1568294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68580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communication speed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𝜈</m:t>
                        </m:r>
                      </m:e>
                      <m:sub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) </a:t>
                </a:r>
              </a:p>
              <a:p>
                <a:pPr marL="0" marR="0" lvl="0" indent="0" defTabSz="68580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client training time 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  <m:t>𝑇</m:t>
                        </m:r>
                      </m:e>
                      <m:sub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  <m:t>𝑘</m:t>
                        </m:r>
                      </m:sub>
                      <m:sup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  <m:t>𝑐</m:t>
                        </m:r>
                      </m:sup>
                    </m:sSubSup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)</a:t>
                </a:r>
              </a:p>
              <a:p>
                <a:pPr lvl="0" defTabSz="685800">
                  <a:lnSpc>
                    <a:spcPct val="150000"/>
                  </a:lnSpc>
                  <a:buClrTx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dataset size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800" i="1" kern="12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𝑁</m:t>
                        </m:r>
                      </m:e>
                      <m:sub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)</a:t>
                </a:r>
              </a:p>
            </p:txBody>
          </p:sp>
        </mc:Choice>
        <mc:Fallback xmlns="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C707FFC5-5001-7CEB-2F03-345B44C3248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866" y="1721408"/>
                <a:ext cx="2968789" cy="1568294"/>
              </a:xfrm>
              <a:prstGeom prst="rect">
                <a:avLst/>
              </a:prstGeom>
              <a:blipFill>
                <a:blip r:embed="rId12"/>
                <a:stretch>
                  <a:fillRect l="-1848"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5" name="Picture 10">
            <a:extLst>
              <a:ext uri="{FF2B5EF4-FFF2-40B4-BE49-F238E27FC236}">
                <a16:creationId xmlns:a16="http://schemas.microsoft.com/office/drawing/2014/main" id="{1FE98C84-E232-4C1E-867A-9C3B8A661B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0453" y="2821143"/>
            <a:ext cx="335438" cy="352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8CCACB00-9799-40C3-BB54-CFEFB8B5C8F7}"/>
              </a:ext>
            </a:extLst>
          </p:cNvPr>
          <p:cNvSpPr/>
          <p:nvPr/>
        </p:nvSpPr>
        <p:spPr>
          <a:xfrm>
            <a:off x="2475159" y="1255577"/>
            <a:ext cx="4686361" cy="40325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00">
              <a:buClrTx/>
              <a:defRPr/>
            </a:pPr>
            <a:r>
              <a:rPr lang="en-US" sz="1800" b="1" kern="1200">
                <a:solidFill>
                  <a:prstClr val="black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Estimate training time under different tiers</a:t>
            </a:r>
          </a:p>
        </p:txBody>
      </p:sp>
    </p:spTree>
    <p:extLst>
      <p:ext uri="{BB962C8B-B14F-4D97-AF65-F5344CB8AC3E}">
        <p14:creationId xmlns:p14="http://schemas.microsoft.com/office/powerpoint/2010/main" val="3116978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6" grpId="0"/>
      <p:bldP spid="37" grpId="0"/>
      <p:bldP spid="38" grpId="0"/>
      <p:bldP spid="39" grpId="0"/>
      <p:bldP spid="52" grpId="0"/>
      <p:bldP spid="5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86F0E-533D-C7FF-CA36-A510F2622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Dynamic Tier Scheduler – Tier Scheduler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87EF06-62EE-06DA-5FB0-AA5C8F49BC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2A77ED-286B-1408-FE3E-0428723925C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16</a:t>
            </a:fld>
            <a:endParaRPr lang="en"/>
          </a:p>
        </p:txBody>
      </p:sp>
      <p:sp>
        <p:nvSpPr>
          <p:cNvPr id="90" name="Rectangle: Rounded Corners 89">
            <a:extLst>
              <a:ext uri="{FF2B5EF4-FFF2-40B4-BE49-F238E27FC236}">
                <a16:creationId xmlns:a16="http://schemas.microsoft.com/office/drawing/2014/main" id="{B5587098-49C7-4416-9891-63D993BB2BB3}"/>
              </a:ext>
            </a:extLst>
          </p:cNvPr>
          <p:cNvSpPr/>
          <p:nvPr/>
        </p:nvSpPr>
        <p:spPr>
          <a:xfrm>
            <a:off x="4218534" y="1727422"/>
            <a:ext cx="4686361" cy="3147642"/>
          </a:xfrm>
          <a:prstGeom prst="roundRect">
            <a:avLst/>
          </a:prstGeom>
          <a:noFill/>
          <a:ln w="12700" cap="flat" cmpd="sng" algn="ctr">
            <a:solidFill>
              <a:srgbClr val="00206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Dynamic Tier Scheduler 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DD1834FE-9022-4303-8000-AF6D5B27438B}"/>
              </a:ext>
            </a:extLst>
          </p:cNvPr>
          <p:cNvSpPr/>
          <p:nvPr/>
        </p:nvSpPr>
        <p:spPr>
          <a:xfrm>
            <a:off x="4395510" y="2376531"/>
            <a:ext cx="4436790" cy="89531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92" name="Connector: Elbow 91">
            <a:extLst>
              <a:ext uri="{FF2B5EF4-FFF2-40B4-BE49-F238E27FC236}">
                <a16:creationId xmlns:a16="http://schemas.microsoft.com/office/drawing/2014/main" id="{316CE158-AB19-489E-BA9D-7BDFF1002347}"/>
              </a:ext>
            </a:extLst>
          </p:cNvPr>
          <p:cNvCxnSpPr>
            <a:cxnSpLocks/>
            <a:stCxn id="95" idx="0"/>
            <a:endCxn id="91" idx="1"/>
          </p:cNvCxnSpPr>
          <p:nvPr/>
        </p:nvCxnSpPr>
        <p:spPr>
          <a:xfrm rot="5400000" flipH="1" flipV="1">
            <a:off x="3569172" y="2340215"/>
            <a:ext cx="342364" cy="1310311"/>
          </a:xfrm>
          <a:prstGeom prst="bentConnector2">
            <a:avLst/>
          </a:prstGeom>
          <a:noFill/>
          <a:ln w="38100" cap="flat" cmpd="sng" algn="ctr">
            <a:solidFill>
              <a:srgbClr val="4472C4"/>
            </a:solidFill>
            <a:prstDash val="solid"/>
            <a:miter lim="800000"/>
            <a:tailEnd type="triangle"/>
          </a:ln>
          <a:effectLst/>
        </p:spPr>
      </p:cxnSp>
      <p:pic>
        <p:nvPicPr>
          <p:cNvPr id="93" name="Picture 4">
            <a:extLst>
              <a:ext uri="{FF2B5EF4-FFF2-40B4-BE49-F238E27FC236}">
                <a16:creationId xmlns:a16="http://schemas.microsoft.com/office/drawing/2014/main" id="{5D47C1E8-9829-42DC-AE0C-AE5041129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5066" y="2252755"/>
            <a:ext cx="34289" cy="34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4" name="Group 93">
            <a:extLst>
              <a:ext uri="{FF2B5EF4-FFF2-40B4-BE49-F238E27FC236}">
                <a16:creationId xmlns:a16="http://schemas.microsoft.com/office/drawing/2014/main" id="{731F283D-2ED1-4C2B-8A75-88A0160924F9}"/>
              </a:ext>
            </a:extLst>
          </p:cNvPr>
          <p:cNvGrpSpPr/>
          <p:nvPr/>
        </p:nvGrpSpPr>
        <p:grpSpPr>
          <a:xfrm>
            <a:off x="2606898" y="3166552"/>
            <a:ext cx="956602" cy="673779"/>
            <a:chOff x="3452115" y="3766555"/>
            <a:chExt cx="1275469" cy="89837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5" name="Rectangle: Rounded Corners 94">
                  <a:extLst>
                    <a:ext uri="{FF2B5EF4-FFF2-40B4-BE49-F238E27FC236}">
                      <a16:creationId xmlns:a16="http://schemas.microsoft.com/office/drawing/2014/main" id="{F82BF45F-C026-4209-8B40-FB786C4D79E3}"/>
                    </a:ext>
                  </a:extLst>
                </p:cNvPr>
                <p:cNvSpPr/>
                <p:nvPr/>
              </p:nvSpPr>
              <p:spPr>
                <a:xfrm>
                  <a:off x="3452115" y="3766555"/>
                  <a:ext cx="1275469" cy="898372"/>
                </a:xfrm>
                <a:prstGeom prst="roundRect">
                  <a:avLst/>
                </a:prstGeom>
                <a:noFill/>
                <a:ln w="12700" cap="flat" cmpd="sng" algn="ctr">
                  <a:solidFill>
                    <a:srgbClr val="00206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6858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350" b="1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Client </a:t>
                  </a:r>
                  <a14:m>
                    <m:oMath xmlns:m="http://schemas.openxmlformats.org/officeDocument/2006/math">
                      <m:r>
                        <a:rPr kumimoji="0" lang="en-US" sz="135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Times New Roman" panose="02020603050405020304" pitchFamily="18" charset="0"/>
                        </a:rPr>
                        <m:t>𝒌</m:t>
                      </m:r>
                    </m:oMath>
                  </a14:m>
                  <a:endParaRPr kumimoji="0" lang="en-US" sz="135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endParaRPr>
                </a:p>
                <a:p>
                  <a:pPr marL="0" marR="0" lvl="0" indent="0" algn="ctr" defTabSz="6858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endParaRPr>
                </a:p>
                <a:p>
                  <a:pPr marL="0" marR="0" lvl="0" indent="0" algn="ctr" defTabSz="6858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95" name="Rectangle: Rounded Corners 94">
                  <a:extLst>
                    <a:ext uri="{FF2B5EF4-FFF2-40B4-BE49-F238E27FC236}">
                      <a16:creationId xmlns:a16="http://schemas.microsoft.com/office/drawing/2014/main" id="{F82BF45F-C026-4209-8B40-FB786C4D79E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52115" y="3766555"/>
                  <a:ext cx="1275469" cy="898372"/>
                </a:xfrm>
                <a:prstGeom prst="roundRect">
                  <a:avLst/>
                </a:prstGeom>
                <a:blipFill>
                  <a:blip r:embed="rId4"/>
                  <a:stretch>
                    <a:fillRect t="-2655"/>
                  </a:stretch>
                </a:blipFill>
                <a:ln w="12700" cap="flat" cmpd="sng" algn="ctr">
                  <a:solidFill>
                    <a:srgbClr val="00206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AEAE30EE-915E-4A9F-8B0C-9A057C953E55}"/>
                </a:ext>
              </a:extLst>
            </p:cNvPr>
            <p:cNvGrpSpPr/>
            <p:nvPr/>
          </p:nvGrpSpPr>
          <p:grpSpPr>
            <a:xfrm>
              <a:off x="3781769" y="4090991"/>
              <a:ext cx="544045" cy="526147"/>
              <a:chOff x="2395299" y="4073821"/>
              <a:chExt cx="677809" cy="624654"/>
            </a:xfrm>
          </p:grpSpPr>
          <p:pic>
            <p:nvPicPr>
              <p:cNvPr id="97" name="Picture 10">
                <a:extLst>
                  <a:ext uri="{FF2B5EF4-FFF2-40B4-BE49-F238E27FC236}">
                    <a16:creationId xmlns:a16="http://schemas.microsoft.com/office/drawing/2014/main" id="{67F9583E-9BC0-4755-8B43-F501AC6D73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15893" y="4073821"/>
                <a:ext cx="557215" cy="55721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8" name="Picture 10">
                <a:extLst>
                  <a:ext uri="{FF2B5EF4-FFF2-40B4-BE49-F238E27FC236}">
                    <a16:creationId xmlns:a16="http://schemas.microsoft.com/office/drawing/2014/main" id="{B519F649-0238-4D6F-9FF5-27E0702568B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95299" y="4141260"/>
                <a:ext cx="557215" cy="55721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696708DE-1023-478F-8440-9F5270DFAA4C}"/>
                  </a:ext>
                </a:extLst>
              </p:cNvPr>
              <p:cNvSpPr txBox="1"/>
              <p:nvPr/>
            </p:nvSpPr>
            <p:spPr>
              <a:xfrm>
                <a:off x="4381044" y="2331566"/>
                <a:ext cx="4509387" cy="9488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85800">
                  <a:buClrTx/>
                </a:pPr>
                <a:r>
                  <a:rPr lang="en-US" sz="1800" kern="120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Estimation of</a:t>
                </a:r>
              </a:p>
              <a:p>
                <a:pPr algn="ctr" defTabSz="685800">
                  <a:buClrTx/>
                </a:pPr>
                <a:r>
                  <a:rPr lang="en-US" sz="1800" kern="120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communication 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 kern="12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acc>
                          <m:accPr>
                            <m:chr m:val="̂"/>
                            <m:ctrlPr>
                              <a:rPr lang="en-US" sz="1800" i="1" kern="12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sz="1800" i="1" kern="12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Times New Roman" panose="02020603050405020304" pitchFamily="18" charset="0"/>
                              </a:rPr>
                              <m:t>𝑇</m:t>
                            </m:r>
                          </m:e>
                        </m:acc>
                      </m:e>
                      <m:sub>
                        <m:r>
                          <a:rPr lang="en-US" sz="1800" i="1" kern="12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1800" i="1" kern="12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  <m:t>𝑐𝑜𝑚</m:t>
                        </m:r>
                      </m:sup>
                    </m:sSubSup>
                  </m:oMath>
                </a14:m>
                <a:r>
                  <a:rPr lang="en-US" sz="1800" kern="120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), client-side 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 kern="12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acc>
                          <m:accPr>
                            <m:chr m:val="̂"/>
                            <m:ctrlPr>
                              <a:rPr lang="en-US" sz="1800" i="1" kern="12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sz="1800" i="1" kern="12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Times New Roman" panose="02020603050405020304" pitchFamily="18" charset="0"/>
                              </a:rPr>
                              <m:t>𝑇</m:t>
                            </m:r>
                          </m:e>
                        </m:acc>
                      </m:e>
                      <m:sub>
                        <m:r>
                          <a:rPr lang="en-US" sz="1800" i="1" kern="12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1800" i="1" kern="12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  <m:t>𝑐</m:t>
                        </m:r>
                      </m:sup>
                    </m:sSubSup>
                  </m:oMath>
                </a14:m>
                <a:r>
                  <a:rPr lang="en-US" sz="1800" kern="120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), </a:t>
                </a:r>
              </a:p>
              <a:p>
                <a:pPr algn="ctr" defTabSz="685800">
                  <a:buClrTx/>
                </a:pPr>
                <a:r>
                  <a:rPr lang="en-US" sz="1800" kern="120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and server-side 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 kern="12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acc>
                          <m:accPr>
                            <m:chr m:val="̂"/>
                            <m:ctrlPr>
                              <a:rPr lang="en-US" sz="1800" i="1" kern="12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sz="1800" i="1" kern="12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Times New Roman" panose="02020603050405020304" pitchFamily="18" charset="0"/>
                              </a:rPr>
                              <m:t>𝑇</m:t>
                            </m:r>
                          </m:e>
                        </m:acc>
                      </m:e>
                      <m:sub>
                        <m:r>
                          <a:rPr lang="en-US" sz="1800" i="1" kern="12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1800" i="1" kern="12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  <m:t>𝑠</m:t>
                        </m:r>
                      </m:sup>
                    </m:sSubSup>
                  </m:oMath>
                </a14:m>
                <a:r>
                  <a:rPr lang="en-US" sz="1800" kern="120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) times under different tiers</a:t>
                </a:r>
              </a:p>
            </p:txBody>
          </p:sp>
        </mc:Choice>
        <mc:Fallback xmlns=""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696708DE-1023-478F-8440-9F5270DFAA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1044" y="2331566"/>
                <a:ext cx="4509387" cy="948849"/>
              </a:xfrm>
              <a:prstGeom prst="rect">
                <a:avLst/>
              </a:prstGeom>
              <a:blipFill>
                <a:blip r:embed="rId6"/>
                <a:stretch>
                  <a:fillRect l="-677" t="-3205" r="-677" b="-89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5" name="Rectangle: Rounded Corners 124">
            <a:extLst>
              <a:ext uri="{FF2B5EF4-FFF2-40B4-BE49-F238E27FC236}">
                <a16:creationId xmlns:a16="http://schemas.microsoft.com/office/drawing/2014/main" id="{98EF76D2-91A9-437A-AD6E-A273DF17A682}"/>
              </a:ext>
            </a:extLst>
          </p:cNvPr>
          <p:cNvSpPr/>
          <p:nvPr/>
        </p:nvSpPr>
        <p:spPr>
          <a:xfrm>
            <a:off x="2475159" y="1132300"/>
            <a:ext cx="4686361" cy="568154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00">
              <a:buClrTx/>
              <a:defRPr/>
            </a:pPr>
            <a:r>
              <a:rPr lang="en-US" sz="1800" b="1" kern="12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Assign clients to the most suitable tier for each training round</a:t>
            </a:r>
            <a:endParaRPr lang="en-US" sz="1800" b="1" kern="1200">
              <a:solidFill>
                <a:prstClr val="black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21377C90-70FF-4A79-81DF-4F6542FAD599}"/>
              </a:ext>
            </a:extLst>
          </p:cNvPr>
          <p:cNvSpPr/>
          <p:nvPr/>
        </p:nvSpPr>
        <p:spPr>
          <a:xfrm>
            <a:off x="4395508" y="3503442"/>
            <a:ext cx="4326038" cy="1200329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132" name="Straight Arrow Connector 131">
            <a:extLst>
              <a:ext uri="{FF2B5EF4-FFF2-40B4-BE49-F238E27FC236}">
                <a16:creationId xmlns:a16="http://schemas.microsoft.com/office/drawing/2014/main" id="{C75B2E1D-19A5-47A2-BFD7-699A204ED47F}"/>
              </a:ext>
            </a:extLst>
          </p:cNvPr>
          <p:cNvCxnSpPr>
            <a:cxnSpLocks/>
            <a:endCxn id="131" idx="0"/>
          </p:cNvCxnSpPr>
          <p:nvPr/>
        </p:nvCxnSpPr>
        <p:spPr>
          <a:xfrm>
            <a:off x="6558527" y="3280415"/>
            <a:ext cx="0" cy="223027"/>
          </a:xfrm>
          <a:prstGeom prst="straightConnector1">
            <a:avLst/>
          </a:prstGeom>
          <a:noFill/>
          <a:ln w="38100" cap="flat" cmpd="sng" algn="ctr">
            <a:solidFill>
              <a:srgbClr val="4472C4"/>
            </a:solidFill>
            <a:prstDash val="solid"/>
            <a:miter lim="800000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Rectangle 132">
                <a:extLst>
                  <a:ext uri="{FF2B5EF4-FFF2-40B4-BE49-F238E27FC236}">
                    <a16:creationId xmlns:a16="http://schemas.microsoft.com/office/drawing/2014/main" id="{799F1392-30B2-40E2-B580-CE250B851CC6}"/>
                  </a:ext>
                </a:extLst>
              </p:cNvPr>
              <p:cNvSpPr/>
              <p:nvPr/>
            </p:nvSpPr>
            <p:spPr>
              <a:xfrm>
                <a:off x="6900542" y="3692956"/>
                <a:ext cx="1763959" cy="821299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  <m:t>𝑇</m:t>
                        </m:r>
                      </m:e>
                      <m:sub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  <m:t>𝑚𝑎𝑥</m:t>
                        </m:r>
                      </m:sub>
                    </m:sSub>
                  </m:oMath>
                </a14:m>
                <a:r>
                  <a: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: Maximum training time of all clients</a:t>
                </a:r>
              </a:p>
            </p:txBody>
          </p:sp>
        </mc:Choice>
        <mc:Fallback xmlns="">
          <p:sp>
            <p:nvSpPr>
              <p:cNvPr id="133" name="Rectangle 132">
                <a:extLst>
                  <a:ext uri="{FF2B5EF4-FFF2-40B4-BE49-F238E27FC236}">
                    <a16:creationId xmlns:a16="http://schemas.microsoft.com/office/drawing/2014/main" id="{799F1392-30B2-40E2-B580-CE250B851CC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0542" y="3692956"/>
                <a:ext cx="1763959" cy="821299"/>
              </a:xfrm>
              <a:prstGeom prst="rect">
                <a:avLst/>
              </a:prstGeom>
              <a:blipFill>
                <a:blip r:embed="rId7"/>
                <a:stretch>
                  <a:fillRect t="-8759" r="-4467" b="-16058"/>
                </a:stretch>
              </a:blip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6D378E46-44C0-4376-A2E0-54716419AFB1}"/>
                  </a:ext>
                </a:extLst>
              </p:cNvPr>
              <p:cNvSpPr txBox="1"/>
              <p:nvPr/>
            </p:nvSpPr>
            <p:spPr>
              <a:xfrm>
                <a:off x="4572000" y="3521715"/>
                <a:ext cx="232854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85800">
                  <a:buClrTx/>
                </a:pPr>
                <a:r>
                  <a:rPr lang="en-US" sz="1800" b="1" kern="120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Tier Scheduler: </a:t>
                </a:r>
                <a:r>
                  <a:rPr lang="en-US" sz="1800" kern="120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Assigns client to tier with estimated training time ≤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kern="12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800" i="1" kern="12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1800" i="1" kern="12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  <m:t>𝑚𝑎𝑥</m:t>
                        </m:r>
                      </m:sub>
                    </m:sSub>
                  </m:oMath>
                </a14:m>
                <a:endParaRPr lang="en-US" sz="1800" kern="1200">
                  <a:solidFill>
                    <a:prstClr val="black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6D378E46-44C0-4376-A2E0-54716419AF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3521715"/>
                <a:ext cx="2328542" cy="1200329"/>
              </a:xfrm>
              <a:prstGeom prst="rect">
                <a:avLst/>
              </a:prstGeom>
              <a:blipFill>
                <a:blip r:embed="rId8"/>
                <a:stretch>
                  <a:fillRect l="-1571" t="-3046" r="-3665" b="-71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0563D924-D708-4200-AB2B-96423CA58EEC}"/>
                  </a:ext>
                </a:extLst>
              </p:cNvPr>
              <p:cNvSpPr/>
              <p:nvPr/>
            </p:nvSpPr>
            <p:spPr>
              <a:xfrm>
                <a:off x="488594" y="2208359"/>
                <a:ext cx="2803588" cy="50212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max</m:t>
                          </m:r>
                        </m:sub>
                      </m:sSub>
                      <m:r>
                        <a:rPr lang="en-US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max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>
                          <a:latin typeface="Cambria Math" panose="02040503050406030204" pitchFamily="18" charset="0"/>
                        </a:rPr>
                        <m:t> 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min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>
                          <a:latin typeface="Cambria Math" panose="02040503050406030204" pitchFamily="18" charset="0"/>
                        </a:rPr>
                        <m:t> </m:t>
                      </m:r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limUpp>
                                <m:limUp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lim>
                                  <m:r>
                                    <a:rPr lang="en-US" smtClean="0">
                                      <a:latin typeface="Cambria Math" panose="02040503050406030204" pitchFamily="18" charset="0"/>
                                    </a:rPr>
                                    <m:t>ˆ</m:t>
                                  </m:r>
                                </m:lim>
                              </m:limUpp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  <m:sup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  <m:r>
                                        <a:rPr lang="en-US"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e>
                                  </m:d>
                                </m:sup>
                              </m:sSubSup>
                            </m:e>
                          </m:d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0563D924-D708-4200-AB2B-96423CA58E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594" y="2208359"/>
                <a:ext cx="2803588" cy="50212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" name="Rectangle 142">
                <a:extLst>
                  <a:ext uri="{FF2B5EF4-FFF2-40B4-BE49-F238E27FC236}">
                    <a16:creationId xmlns:a16="http://schemas.microsoft.com/office/drawing/2014/main" id="{A70D489A-A43A-42E6-A716-3130836FF8DC}"/>
                  </a:ext>
                </a:extLst>
              </p:cNvPr>
              <p:cNvSpPr/>
              <p:nvPr/>
            </p:nvSpPr>
            <p:spPr>
              <a:xfrm>
                <a:off x="239105" y="4226534"/>
                <a:ext cx="3475310" cy="50212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  <m:sup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sup>
                      </m:sSubSup>
                      <m:r>
                        <a:rPr lang="en-US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ar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g</m:t>
                          </m:r>
                        </m:fName>
                        <m: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lim>
                          </m:limLow>
                        </m:e>
                      </m:func>
                      <m:r>
                        <a:rPr lang="en-US">
                          <a:latin typeface="Cambria Math" panose="02040503050406030204" pitchFamily="18" charset="0"/>
                        </a:rPr>
                        <m:t> 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limUpp>
                                    <m:limUp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limUp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lim>
                                      <m:r>
                                        <a:rPr lang="en-US">
                                          <a:latin typeface="Cambria Math" panose="02040503050406030204" pitchFamily="18" charset="0"/>
                                        </a:rPr>
                                        <m:t>ˆ</m:t>
                                      </m:r>
                                    </m:lim>
                                  </m:limUpp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  <m:sup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  <m:r>
                                            <a:rPr lang="en-US">
                                              <a:latin typeface="Cambria Math" panose="02040503050406030204" pitchFamily="18" charset="0"/>
                                            </a:rPr>
                                            <m:t>+1</m:t>
                                          </m:r>
                                        </m:e>
                                      </m:d>
                                    </m:sup>
                                  </m:sSubSup>
                                </m:e>
                              </m:d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≤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 panose="02040503050406030204" pitchFamily="18" charset="0"/>
                                    </a:rPr>
                                    <m:t>max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43" name="Rectangle 142">
                <a:extLst>
                  <a:ext uri="{FF2B5EF4-FFF2-40B4-BE49-F238E27FC236}">
                    <a16:creationId xmlns:a16="http://schemas.microsoft.com/office/drawing/2014/main" id="{A70D489A-A43A-42E6-A716-3130836FF8D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105" y="4226534"/>
                <a:ext cx="3475310" cy="50212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4" name="Connector: Elbow 143">
            <a:extLst>
              <a:ext uri="{FF2B5EF4-FFF2-40B4-BE49-F238E27FC236}">
                <a16:creationId xmlns:a16="http://schemas.microsoft.com/office/drawing/2014/main" id="{0A0A60F6-3555-468D-B5BF-C81E8714327E}"/>
              </a:ext>
            </a:extLst>
          </p:cNvPr>
          <p:cNvCxnSpPr>
            <a:cxnSpLocks/>
            <a:endCxn id="95" idx="2"/>
          </p:cNvCxnSpPr>
          <p:nvPr/>
        </p:nvCxnSpPr>
        <p:spPr>
          <a:xfrm rot="10800000">
            <a:off x="3085199" y="3840332"/>
            <a:ext cx="1303452" cy="350361"/>
          </a:xfrm>
          <a:prstGeom prst="bentConnector2">
            <a:avLst/>
          </a:prstGeom>
          <a:noFill/>
          <a:ln w="38100" cap="flat" cmpd="sng" algn="ctr">
            <a:solidFill>
              <a:srgbClr val="4472C4"/>
            </a:solidFill>
            <a:prstDash val="solid"/>
            <a:miter lim="800000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403853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0" animBg="1"/>
      <p:bldP spid="133" grpId="0" animBg="1"/>
      <p:bldP spid="134" grpId="0"/>
      <p:bldP spid="30" grpId="0"/>
      <p:bldP spid="14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9EEF58F-39E9-464A-A29A-52CC94A658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2771" y="3103156"/>
            <a:ext cx="2685923" cy="53404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B858FE8A-E022-E3B8-EF70-42532FBB968A}"/>
                  </a:ext>
                </a:extLst>
              </p:cNvPr>
              <p:cNvSpPr/>
              <p:nvPr/>
            </p:nvSpPr>
            <p:spPr>
              <a:xfrm>
                <a:off x="5382771" y="2489200"/>
                <a:ext cx="2713479" cy="2520950"/>
              </a:xfrm>
              <a:prstGeom prst="roundRect">
                <a:avLst/>
              </a:prstGeom>
              <a:noFill/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114300"/>
                <a:endParaRPr lang="en-US">
                  <a:solidFill>
                    <a:srgbClr val="1F1F1F"/>
                  </a:solidFill>
                  <a:highlight>
                    <a:srgbClr val="FFFFFF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14300"/>
                <a:endParaRPr lang="en-US">
                  <a:solidFill>
                    <a:srgbClr val="1F1F1F"/>
                  </a:solidFill>
                  <a:highlight>
                    <a:srgbClr val="FFFFFF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14300"/>
                <a:endParaRPr lang="en-US">
                  <a:solidFill>
                    <a:srgbClr val="1F1F1F"/>
                  </a:solidFill>
                  <a:highlight>
                    <a:srgbClr val="FFFFFF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14300"/>
                <a:endParaRPr lang="en-US">
                  <a:solidFill>
                    <a:srgbClr val="1F1F1F"/>
                  </a:solidFill>
                  <a:highlight>
                    <a:srgbClr val="FFFFFF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14300"/>
                <a:endParaRPr lang="en-US">
                  <a:solidFill>
                    <a:srgbClr val="1F1F1F"/>
                  </a:solidFill>
                  <a:highlight>
                    <a:srgbClr val="FFFFFF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14300"/>
                <a:endParaRPr lang="en-US">
                  <a:solidFill>
                    <a:srgbClr val="1F1F1F"/>
                  </a:solidFill>
                  <a:highlight>
                    <a:srgbClr val="FFFFFF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14300"/>
                <a:endParaRPr lang="en-US">
                  <a:solidFill>
                    <a:srgbClr val="1F1F1F"/>
                  </a:solidFill>
                  <a:highlight>
                    <a:srgbClr val="FFFFFF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14300"/>
                <a:endParaRPr lang="en-US">
                  <a:solidFill>
                    <a:srgbClr val="1F1F1F"/>
                  </a:solidFill>
                  <a:highlight>
                    <a:srgbClr val="FFFFFF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14300"/>
                <a:r>
                  <a:rPr lang="en-US">
                    <a:solidFill>
                      <a:srgbClr val="0D0D0D"/>
                    </a:solidFill>
                    <a:highlight>
                      <a:srgbClr val="FFFFFF"/>
                    </a:highligh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Convergence depends on slower agents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0D0D0D"/>
                            </a:solidFill>
                            <a:highlight>
                              <a:srgbClr val="FFFFFF"/>
                            </a:highligh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D0D0D"/>
                            </a:solidFill>
                            <a:highlight>
                              <a:srgbClr val="FFFFFF"/>
                            </a:highligh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solidFill>
                              <a:srgbClr val="0D0D0D"/>
                            </a:solidFill>
                            <a:highlight>
                              <a:srgbClr val="FFFFFF"/>
                            </a:highligh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>
                    <a:solidFill>
                      <a:srgbClr val="0D0D0D"/>
                    </a:solidFill>
                    <a:highlight>
                      <a:srgbClr val="FFFFFF"/>
                    </a:highligh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0D0D0D"/>
                            </a:solidFill>
                            <a:highlight>
                              <a:srgbClr val="FFFFFF"/>
                            </a:highligh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D0D0D"/>
                            </a:solidFill>
                            <a:highlight>
                              <a:srgbClr val="FFFFFF"/>
                            </a:highligh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solidFill>
                              <a:srgbClr val="0D0D0D"/>
                            </a:solidFill>
                            <a:highlight>
                              <a:srgbClr val="FFFFFF"/>
                            </a:highligh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>
                    <a:solidFill>
                      <a:srgbClr val="0D0D0D"/>
                    </a:solidFill>
                    <a:highlight>
                      <a:srgbClr val="FFFFFF"/>
                    </a:highligh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</p:txBody>
          </p:sp>
        </mc:Choice>
        <mc:Fallback xmlns=""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B858FE8A-E022-E3B8-EF70-42532FBB968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2771" y="2489200"/>
                <a:ext cx="2713479" cy="2520950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0E699BA2-656E-FDBC-8774-E763606C4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Convergence Analysis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785A0F-FA97-A0F4-81CF-8591A6711E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b="1"/>
              <a:t>Theorem: </a:t>
            </a:r>
            <a:r>
              <a:rPr lang="en-US"/>
              <a:t>Client side and server side models for both convex and non-convex functions converge with DTFL algorithm</a:t>
            </a:r>
          </a:p>
          <a:p>
            <a:pPr marL="114300" indent="0">
              <a:buNone/>
            </a:pPr>
            <a:endParaRPr lang="en-US" b="0" i="0">
              <a:solidFill>
                <a:srgbClr val="0D0D0D"/>
              </a:solidFill>
              <a:effectLst/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EAE71C6-8894-1677-E6DF-28A8B75DA1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7266834"/>
              </p:ext>
            </p:extLst>
          </p:nvPr>
        </p:nvGraphicFramePr>
        <p:xfrm>
          <a:off x="942606" y="2359659"/>
          <a:ext cx="6776187" cy="2023911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258729">
                  <a:extLst>
                    <a:ext uri="{9D8B030D-6E8A-4147-A177-3AD203B41FA5}">
                      <a16:colId xmlns:a16="http://schemas.microsoft.com/office/drawing/2014/main" val="2899744200"/>
                    </a:ext>
                  </a:extLst>
                </a:gridCol>
                <a:gridCol w="2258729">
                  <a:extLst>
                    <a:ext uri="{9D8B030D-6E8A-4147-A177-3AD203B41FA5}">
                      <a16:colId xmlns:a16="http://schemas.microsoft.com/office/drawing/2014/main" val="1974169845"/>
                    </a:ext>
                  </a:extLst>
                </a:gridCol>
                <a:gridCol w="2258729">
                  <a:extLst>
                    <a:ext uri="{9D8B030D-6E8A-4147-A177-3AD203B41FA5}">
                      <a16:colId xmlns:a16="http://schemas.microsoft.com/office/drawing/2014/main" val="1216411402"/>
                    </a:ext>
                  </a:extLst>
                </a:gridCol>
              </a:tblGrid>
              <a:tr h="674637"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Client side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Server side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5164569"/>
                  </a:ext>
                </a:extLst>
              </a:tr>
              <a:tr h="674637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Convex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9809613"/>
                  </a:ext>
                </a:extLst>
              </a:tr>
              <a:tr h="674637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Non-convex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1846953"/>
                  </a:ext>
                </a:extLst>
              </a:tr>
            </a:tbl>
          </a:graphicData>
        </a:graphic>
      </p:graphicFrame>
      <p:sp>
        <p:nvSpPr>
          <p:cNvPr id="4" name="Oval 3">
            <a:extLst>
              <a:ext uri="{FF2B5EF4-FFF2-40B4-BE49-F238E27FC236}">
                <a16:creationId xmlns:a16="http://schemas.microsoft.com/office/drawing/2014/main" id="{7EE97C4C-043D-6572-B25A-39A8FF4D59A0}"/>
              </a:ext>
            </a:extLst>
          </p:cNvPr>
          <p:cNvSpPr/>
          <p:nvPr/>
        </p:nvSpPr>
        <p:spPr>
          <a:xfrm>
            <a:off x="5841400" y="3177560"/>
            <a:ext cx="239949" cy="192617"/>
          </a:xfrm>
          <a:prstGeom prst="ellips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3BDB40-4ADE-2694-71CF-8A565994B5E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</a:pPr>
              <a:t>17</a:t>
            </a:fld>
            <a:endParaRPr lang="en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2433749-2AFA-725B-DC94-0FDAD82BE5C7}"/>
              </a:ext>
            </a:extLst>
          </p:cNvPr>
          <p:cNvSpPr/>
          <p:nvPr/>
        </p:nvSpPr>
        <p:spPr>
          <a:xfrm>
            <a:off x="2495550" y="2489200"/>
            <a:ext cx="2834919" cy="2520949"/>
          </a:xfrm>
          <a:prstGeom prst="round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14300"/>
            <a:endParaRPr lang="en-US">
              <a:solidFill>
                <a:srgbClr val="1F1F1F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/>
            <a:endParaRPr lang="en-US">
              <a:solidFill>
                <a:srgbClr val="1F1F1F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/>
            <a:endParaRPr lang="en-US">
              <a:solidFill>
                <a:srgbClr val="1F1F1F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/>
            <a:endParaRPr lang="en-US">
              <a:solidFill>
                <a:srgbClr val="1F1F1F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/>
            <a:endParaRPr lang="en-US">
              <a:solidFill>
                <a:srgbClr val="1F1F1F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/>
            <a:endParaRPr lang="en-US">
              <a:solidFill>
                <a:srgbClr val="1F1F1F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/>
            <a:endParaRPr lang="en-US">
              <a:solidFill>
                <a:srgbClr val="1F1F1F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/>
            <a:endParaRPr lang="en-US">
              <a:solidFill>
                <a:srgbClr val="1F1F1F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/>
            <a:r>
              <a:rPr lang="en-US">
                <a:solidFill>
                  <a:srgbClr val="1F1F1F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Similar convergence rates to FL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76B4952-F588-46D8-BC78-1CE8338935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670" y="3152500"/>
            <a:ext cx="2762677" cy="37259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2C7E375-7996-4670-8CD5-F96F7EBA6B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24181" y="3713586"/>
            <a:ext cx="2153489" cy="5689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B4D2859-8C05-4DA6-B9E7-DDFD6E1B28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6548" y="3696130"/>
            <a:ext cx="2685923" cy="586363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7E9C2C6A-08C8-2E31-2277-C980F96CB9D6}"/>
              </a:ext>
            </a:extLst>
          </p:cNvPr>
          <p:cNvSpPr/>
          <p:nvPr/>
        </p:nvSpPr>
        <p:spPr>
          <a:xfrm>
            <a:off x="5828410" y="3825451"/>
            <a:ext cx="239949" cy="192617"/>
          </a:xfrm>
          <a:prstGeom prst="ellips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866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4" grpId="0" animBg="1"/>
      <p:bldP spid="10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99BA2-656E-FDBC-8774-E763606C4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Evaluation Setup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785A0F-FA97-A0F4-81CF-8591A6711E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266325"/>
            <a:ext cx="8520600" cy="3432150"/>
          </a:xfrm>
        </p:spPr>
        <p:txBody>
          <a:bodyPr>
            <a:normAutofit fontScale="85000" lnSpcReduction="20000"/>
          </a:bodyPr>
          <a:lstStyle/>
          <a:p>
            <a:r>
              <a:rPr lang="en-US"/>
              <a:t>Implementation:</a:t>
            </a:r>
          </a:p>
          <a:p>
            <a:pPr lvl="1"/>
            <a:r>
              <a:rPr lang="en-US"/>
              <a:t>Hardware: </a:t>
            </a:r>
            <a:r>
              <a:rPr lang="pt-BR"/>
              <a:t>Intel Xeon(R) CPU &amp; </a:t>
            </a:r>
            <a:r>
              <a:rPr lang="en-US"/>
              <a:t>NVIDIA GeForce GTX GPUs</a:t>
            </a:r>
            <a:endParaRPr lang="pt-BR"/>
          </a:p>
          <a:p>
            <a:pPr lvl="1"/>
            <a:r>
              <a:rPr lang="en-US"/>
              <a:t>Software: Python, </a:t>
            </a:r>
            <a:r>
              <a:rPr lang="en-US" err="1"/>
              <a:t>PyTorch</a:t>
            </a:r>
            <a:endParaRPr lang="en-US"/>
          </a:p>
          <a:p>
            <a:pPr lvl="1"/>
            <a:r>
              <a:rPr lang="en-US"/>
              <a:t>Heterogeneous simulation environment</a:t>
            </a:r>
          </a:p>
          <a:p>
            <a:pPr lvl="2"/>
            <a:r>
              <a:rPr lang="en-US"/>
              <a:t>4, 2, 1, 0.2, and 0.1 CPUs. </a:t>
            </a:r>
          </a:p>
          <a:p>
            <a:pPr lvl="2"/>
            <a:r>
              <a:rPr lang="en-US"/>
              <a:t>10, 30, and 100 Mbps</a:t>
            </a:r>
          </a:p>
          <a:p>
            <a:r>
              <a:rPr lang="en-US"/>
              <a:t>Model Architecture:</a:t>
            </a:r>
          </a:p>
          <a:p>
            <a:pPr lvl="1"/>
            <a:r>
              <a:rPr lang="en-US"/>
              <a:t>ResNet-56</a:t>
            </a:r>
          </a:p>
          <a:p>
            <a:pPr lvl="1"/>
            <a:r>
              <a:rPr lang="en-US"/>
              <a:t>ResNet-110</a:t>
            </a:r>
          </a:p>
          <a:p>
            <a:r>
              <a:rPr lang="en-US"/>
              <a:t>Baselines:</a:t>
            </a:r>
          </a:p>
          <a:p>
            <a:pPr lvl="1"/>
            <a:r>
              <a:rPr lang="en-US" err="1"/>
              <a:t>FedAvg</a:t>
            </a:r>
            <a:endParaRPr lang="en-US"/>
          </a:p>
          <a:p>
            <a:pPr lvl="1"/>
            <a:r>
              <a:rPr lang="en-US" err="1"/>
              <a:t>SplitFed</a:t>
            </a:r>
            <a:endParaRPr lang="en-US"/>
          </a:p>
          <a:p>
            <a:pPr lvl="1"/>
            <a:r>
              <a:rPr lang="en-US" err="1"/>
              <a:t>FedYogi</a:t>
            </a:r>
            <a:endParaRPr lang="en-US"/>
          </a:p>
          <a:p>
            <a:pPr lvl="1"/>
            <a:r>
              <a:rPr lang="en-US" err="1"/>
              <a:t>FedGKT</a:t>
            </a:r>
            <a:endParaRPr lang="en-US"/>
          </a:p>
          <a:p>
            <a:r>
              <a:rPr lang="en-US"/>
              <a:t>Datasets:</a:t>
            </a:r>
          </a:p>
          <a:p>
            <a:pPr lvl="1"/>
            <a:r>
              <a:rPr lang="en-US"/>
              <a:t>CIFAR-10, CIFAR-100, CINIC-10, HAM10000</a:t>
            </a:r>
          </a:p>
          <a:p>
            <a:pPr lvl="1"/>
            <a:r>
              <a:rPr lang="en-US"/>
              <a:t>Non-IID variants for label distribution skew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81F35CF-4BA3-EFAA-7D45-8223312515E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18</a:t>
            </a:fld>
            <a:endParaRPr lang="e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396B3E-77D2-45F5-8478-064BE7E815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8028" y="1905641"/>
            <a:ext cx="1802546" cy="1802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1001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B7B45-4D10-45B3-B760-CF2A2125E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Training Time Improvement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F9CDE6-6DC8-42AE-973E-BD68448850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A36CE0-F470-43E9-972D-1BEC9D0AA43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19</a:t>
            </a:fld>
            <a:endParaRPr lang="e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E6846E5-6B5A-4886-BFAD-CDC5DFBDB0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446" y="1341315"/>
            <a:ext cx="8417362" cy="322771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5393B6A-67E5-446A-B9A3-36E4E51F816C}"/>
              </a:ext>
            </a:extLst>
          </p:cNvPr>
          <p:cNvSpPr txBox="1"/>
          <p:nvPr/>
        </p:nvSpPr>
        <p:spPr>
          <a:xfrm>
            <a:off x="2170612" y="3173364"/>
            <a:ext cx="4795089" cy="954107"/>
          </a:xfrm>
          <a:prstGeom prst="rect">
            <a:avLst/>
          </a:prstGeom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Fast</a:t>
            </a:r>
          </a:p>
          <a:p>
            <a:pPr algn="ctr"/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80%+ reduction in training time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2D476AD-964D-4E5B-B80F-295821802802}"/>
              </a:ext>
            </a:extLst>
          </p:cNvPr>
          <p:cNvSpPr/>
          <p:nvPr/>
        </p:nvSpPr>
        <p:spPr>
          <a:xfrm>
            <a:off x="468726" y="1967113"/>
            <a:ext cx="8198863" cy="44567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917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B7B45-4D10-45B3-B760-CF2A2125E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Training Time Improvement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F9CDE6-6DC8-42AE-973E-BD68448850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A36CE0-F470-43E9-972D-1BEC9D0AA43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20</a:t>
            </a:fld>
            <a:endParaRPr lang="e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EBCCA2-AFBE-4D15-8BC9-28C4571413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143" y="1266325"/>
            <a:ext cx="6850832" cy="3289238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241B0B2-F914-405A-8431-5645616423D7}"/>
              </a:ext>
            </a:extLst>
          </p:cNvPr>
          <p:cNvCxnSpPr>
            <a:cxnSpLocks/>
          </p:cNvCxnSpPr>
          <p:nvPr/>
        </p:nvCxnSpPr>
        <p:spPr>
          <a:xfrm>
            <a:off x="1751960" y="1552175"/>
            <a:ext cx="1936376" cy="0"/>
          </a:xfrm>
          <a:prstGeom prst="straightConnector1">
            <a:avLst/>
          </a:prstGeom>
          <a:ln w="38100" cap="flat" cmpd="sng" algn="ctr">
            <a:solidFill>
              <a:srgbClr val="FFC000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CD63D0A-DF48-448B-B057-DD263B67F67A}"/>
              </a:ext>
            </a:extLst>
          </p:cNvPr>
          <p:cNvSpPr/>
          <p:nvPr/>
        </p:nvSpPr>
        <p:spPr>
          <a:xfrm>
            <a:off x="3695255" y="4417602"/>
            <a:ext cx="1753490" cy="56174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14300" algn="ctr"/>
            <a:r>
              <a:rPr lang="en-US" sz="180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Training time difference</a:t>
            </a:r>
            <a:endParaRPr lang="en-US" sz="1800">
              <a:solidFill>
                <a:srgbClr val="1F1F1F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3B5BAC7-A1B2-478A-825D-8F52D22FFB5E}"/>
              </a:ext>
            </a:extLst>
          </p:cNvPr>
          <p:cNvCxnSpPr>
            <a:cxnSpLocks/>
          </p:cNvCxnSpPr>
          <p:nvPr/>
        </p:nvCxnSpPr>
        <p:spPr>
          <a:xfrm flipV="1">
            <a:off x="3688336" y="1498388"/>
            <a:ext cx="0" cy="1167972"/>
          </a:xfrm>
          <a:prstGeom prst="line">
            <a:avLst/>
          </a:prstGeom>
          <a:ln w="38100" cap="flat" cmpd="sng" algn="ctr">
            <a:solidFill>
              <a:srgbClr val="FFC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8A5F3F7-5FDC-4FC4-80AC-E8B1BF89001B}"/>
              </a:ext>
            </a:extLst>
          </p:cNvPr>
          <p:cNvCxnSpPr>
            <a:cxnSpLocks/>
          </p:cNvCxnSpPr>
          <p:nvPr/>
        </p:nvCxnSpPr>
        <p:spPr>
          <a:xfrm flipV="1">
            <a:off x="1751960" y="1498387"/>
            <a:ext cx="0" cy="1167972"/>
          </a:xfrm>
          <a:prstGeom prst="line">
            <a:avLst/>
          </a:prstGeom>
          <a:ln w="38100" cap="flat" cmpd="sng" algn="ctr">
            <a:solidFill>
              <a:srgbClr val="FFC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0A366C9-33FA-49A4-87A5-9D01E1369800}"/>
              </a:ext>
            </a:extLst>
          </p:cNvPr>
          <p:cNvCxnSpPr>
            <a:cxnSpLocks/>
          </p:cNvCxnSpPr>
          <p:nvPr/>
        </p:nvCxnSpPr>
        <p:spPr>
          <a:xfrm>
            <a:off x="4971570" y="1527842"/>
            <a:ext cx="2174581" cy="24333"/>
          </a:xfrm>
          <a:prstGeom prst="straightConnector1">
            <a:avLst/>
          </a:prstGeom>
          <a:ln w="38100" cap="flat" cmpd="sng" algn="ctr">
            <a:solidFill>
              <a:srgbClr val="FFC000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1222DA9-6C87-411D-A342-3A58602D4194}"/>
              </a:ext>
            </a:extLst>
          </p:cNvPr>
          <p:cNvCxnSpPr>
            <a:cxnSpLocks/>
          </p:cNvCxnSpPr>
          <p:nvPr/>
        </p:nvCxnSpPr>
        <p:spPr>
          <a:xfrm flipV="1">
            <a:off x="7146151" y="1474054"/>
            <a:ext cx="0" cy="1167972"/>
          </a:xfrm>
          <a:prstGeom prst="line">
            <a:avLst/>
          </a:prstGeom>
          <a:ln w="38100" cap="flat" cmpd="sng" algn="ctr">
            <a:solidFill>
              <a:srgbClr val="FFC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7C6C895-DFAE-4034-A8D1-68C3BA026FAE}"/>
              </a:ext>
            </a:extLst>
          </p:cNvPr>
          <p:cNvCxnSpPr>
            <a:cxnSpLocks/>
          </p:cNvCxnSpPr>
          <p:nvPr/>
        </p:nvCxnSpPr>
        <p:spPr>
          <a:xfrm flipV="1">
            <a:off x="4971570" y="1474054"/>
            <a:ext cx="0" cy="1167972"/>
          </a:xfrm>
          <a:prstGeom prst="line">
            <a:avLst/>
          </a:prstGeom>
          <a:ln w="38100" cap="flat" cmpd="sng" algn="ctr">
            <a:solidFill>
              <a:srgbClr val="FFC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7C1B29B-5D71-4A68-8E47-2F5BC0AB0A25}"/>
              </a:ext>
            </a:extLst>
          </p:cNvPr>
          <p:cNvCxnSpPr>
            <a:cxnSpLocks/>
          </p:cNvCxnSpPr>
          <p:nvPr/>
        </p:nvCxnSpPr>
        <p:spPr>
          <a:xfrm>
            <a:off x="1684608" y="3084880"/>
            <a:ext cx="1435110" cy="0"/>
          </a:xfrm>
          <a:prstGeom prst="straightConnector1">
            <a:avLst/>
          </a:prstGeom>
          <a:ln w="38100" cap="flat" cmpd="sng" algn="ctr">
            <a:solidFill>
              <a:srgbClr val="FFC000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943CC96-A08E-47A4-BD66-8DDA8563F3EE}"/>
              </a:ext>
            </a:extLst>
          </p:cNvPr>
          <p:cNvCxnSpPr>
            <a:cxnSpLocks/>
          </p:cNvCxnSpPr>
          <p:nvPr/>
        </p:nvCxnSpPr>
        <p:spPr>
          <a:xfrm flipV="1">
            <a:off x="3119718" y="2992784"/>
            <a:ext cx="0" cy="1167972"/>
          </a:xfrm>
          <a:prstGeom prst="line">
            <a:avLst/>
          </a:prstGeom>
          <a:ln w="38100" cap="flat" cmpd="sng" algn="ctr">
            <a:solidFill>
              <a:srgbClr val="FFC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AD38738-582B-4561-A9D3-28504B10E561}"/>
              </a:ext>
            </a:extLst>
          </p:cNvPr>
          <p:cNvCxnSpPr>
            <a:cxnSpLocks/>
          </p:cNvCxnSpPr>
          <p:nvPr/>
        </p:nvCxnSpPr>
        <p:spPr>
          <a:xfrm flipV="1">
            <a:off x="1701781" y="3050265"/>
            <a:ext cx="0" cy="1167972"/>
          </a:xfrm>
          <a:prstGeom prst="line">
            <a:avLst/>
          </a:prstGeom>
          <a:ln w="38100" cap="flat" cmpd="sng" algn="ctr">
            <a:solidFill>
              <a:srgbClr val="FFC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9F260AAD-B1DB-492F-9E8F-726976E6B00A}"/>
              </a:ext>
            </a:extLst>
          </p:cNvPr>
          <p:cNvCxnSpPr>
            <a:cxnSpLocks/>
          </p:cNvCxnSpPr>
          <p:nvPr/>
        </p:nvCxnSpPr>
        <p:spPr>
          <a:xfrm>
            <a:off x="4971570" y="3084880"/>
            <a:ext cx="2558783" cy="0"/>
          </a:xfrm>
          <a:prstGeom prst="straightConnector1">
            <a:avLst/>
          </a:prstGeom>
          <a:ln w="38100" cap="flat" cmpd="sng" algn="ctr">
            <a:solidFill>
              <a:srgbClr val="FFC000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9203C3F9-047C-467E-9E0C-3F2CB88DA96D}"/>
              </a:ext>
            </a:extLst>
          </p:cNvPr>
          <p:cNvCxnSpPr>
            <a:cxnSpLocks/>
          </p:cNvCxnSpPr>
          <p:nvPr/>
        </p:nvCxnSpPr>
        <p:spPr>
          <a:xfrm flipV="1">
            <a:off x="7530353" y="2992784"/>
            <a:ext cx="0" cy="1167972"/>
          </a:xfrm>
          <a:prstGeom prst="line">
            <a:avLst/>
          </a:prstGeom>
          <a:ln w="38100" cap="flat" cmpd="sng" algn="ctr">
            <a:solidFill>
              <a:srgbClr val="FFC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BA018C7-9090-4D30-9A28-6867F9628EEA}"/>
              </a:ext>
            </a:extLst>
          </p:cNvPr>
          <p:cNvCxnSpPr>
            <a:cxnSpLocks/>
          </p:cNvCxnSpPr>
          <p:nvPr/>
        </p:nvCxnSpPr>
        <p:spPr>
          <a:xfrm flipV="1">
            <a:off x="4971570" y="3031092"/>
            <a:ext cx="0" cy="1167972"/>
          </a:xfrm>
          <a:prstGeom prst="line">
            <a:avLst/>
          </a:prstGeom>
          <a:ln w="38100" cap="flat" cmpd="sng" algn="ctr">
            <a:solidFill>
              <a:srgbClr val="FFC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3146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B7B45-4D10-45B3-B760-CF2A2125E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Scalability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F9CDE6-6DC8-42AE-973E-BD68448850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A36CE0-F470-43E9-972D-1BEC9D0AA43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21</a:t>
            </a:fld>
            <a:endParaRPr lang="e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D1FFE1-638F-4221-A462-B2DA5809D8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686" y="1533879"/>
            <a:ext cx="7806978" cy="239752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EBB85B8-58FA-434E-82C5-5CF650ADC767}"/>
              </a:ext>
            </a:extLst>
          </p:cNvPr>
          <p:cNvSpPr txBox="1"/>
          <p:nvPr/>
        </p:nvSpPr>
        <p:spPr>
          <a:xfrm>
            <a:off x="3278618" y="948016"/>
            <a:ext cx="2586763" cy="523220"/>
          </a:xfrm>
          <a:prstGeom prst="rect">
            <a:avLst/>
          </a:prstGeom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Scalable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81611F3-F38E-4E23-BE45-0E860F6E15B3}"/>
              </a:ext>
            </a:extLst>
          </p:cNvPr>
          <p:cNvSpPr/>
          <p:nvPr/>
        </p:nvSpPr>
        <p:spPr>
          <a:xfrm>
            <a:off x="991240" y="1728908"/>
            <a:ext cx="1298602" cy="200553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649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B7B45-4D10-45B3-B760-CF2A2125E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Number of Tiers Impact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F9CDE6-6DC8-42AE-973E-BD68448850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A36CE0-F470-43E9-972D-1BEC9D0AA43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22</a:t>
            </a:fld>
            <a:endParaRPr lang="e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D3D152-D93B-49BC-8C98-7E54F0749B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924" y="1605733"/>
            <a:ext cx="7146151" cy="2963292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402A16E-FB9A-4415-BCCA-CDEC30319A73}"/>
              </a:ext>
            </a:extLst>
          </p:cNvPr>
          <p:cNvCxnSpPr>
            <a:cxnSpLocks/>
          </p:cNvCxnSpPr>
          <p:nvPr/>
        </p:nvCxnSpPr>
        <p:spPr>
          <a:xfrm>
            <a:off x="2366683" y="4506039"/>
            <a:ext cx="5294299" cy="0"/>
          </a:xfrm>
          <a:prstGeom prst="straightConnector1">
            <a:avLst/>
          </a:prstGeom>
          <a:ln w="57150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D000A1F-90A4-4B60-BFE3-168E454B2E68}"/>
              </a:ext>
            </a:extLst>
          </p:cNvPr>
          <p:cNvSpPr txBox="1"/>
          <p:nvPr/>
        </p:nvSpPr>
        <p:spPr>
          <a:xfrm>
            <a:off x="2030441" y="1273867"/>
            <a:ext cx="5421213" cy="1384995"/>
          </a:xfrm>
          <a:prstGeom prst="rect">
            <a:avLst/>
          </a:prstGeom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More Tiers:</a:t>
            </a:r>
          </a:p>
          <a:p>
            <a:pPr algn="ctr"/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Decrease training time</a:t>
            </a:r>
          </a:p>
          <a:p>
            <a:pPr algn="ctr"/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Might harm accuracy</a:t>
            </a:r>
          </a:p>
        </p:txBody>
      </p:sp>
    </p:spTree>
    <p:extLst>
      <p:ext uri="{BB962C8B-B14F-4D97-AF65-F5344CB8AC3E}">
        <p14:creationId xmlns:p14="http://schemas.microsoft.com/office/powerpoint/2010/main" val="2294429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B7B45-4D10-45B3-B760-CF2A2125E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Privacy Preservation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F9CDE6-6DC8-42AE-973E-BD68448850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A36CE0-F470-43E9-972D-1BEC9D0AA43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23</a:t>
            </a:fld>
            <a:endParaRPr lang="e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E6729-F725-4C83-A6F7-7FAA56F413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6177" y="3294835"/>
            <a:ext cx="4471573" cy="1073036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A9A7BDB-7E9F-48F2-BA1B-AA0A6541871C}"/>
              </a:ext>
            </a:extLst>
          </p:cNvPr>
          <p:cNvCxnSpPr>
            <a:cxnSpLocks/>
            <a:stCxn id="11" idx="3"/>
            <a:endCxn id="21" idx="1"/>
          </p:cNvCxnSpPr>
          <p:nvPr/>
        </p:nvCxnSpPr>
        <p:spPr>
          <a:xfrm flipV="1">
            <a:off x="4572000" y="1786264"/>
            <a:ext cx="549" cy="991205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47449405-DCE9-4544-A59F-1C5FF19E91B4}"/>
              </a:ext>
            </a:extLst>
          </p:cNvPr>
          <p:cNvGrpSpPr/>
          <p:nvPr/>
        </p:nvGrpSpPr>
        <p:grpSpPr>
          <a:xfrm>
            <a:off x="4061291" y="2777468"/>
            <a:ext cx="825295" cy="518657"/>
            <a:chOff x="7092455" y="3334410"/>
            <a:chExt cx="825295" cy="518657"/>
          </a:xfrm>
        </p:grpSpPr>
        <p:pic>
          <p:nvPicPr>
            <p:cNvPr id="8" name="Picture 2" descr="cell-phone-call-icon-04-256 - The Greater Kanawha Valley Foundation">
              <a:extLst>
                <a:ext uri="{FF2B5EF4-FFF2-40B4-BE49-F238E27FC236}">
                  <a16:creationId xmlns:a16="http://schemas.microsoft.com/office/drawing/2014/main" id="{A46C9DFD-8368-4A9B-B5AE-0D4A401CD1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2455" y="3376126"/>
              <a:ext cx="434459" cy="4344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3B45C20-382C-4A49-8AF5-FB5F7273C54F}"/>
                </a:ext>
              </a:extLst>
            </p:cNvPr>
            <p:cNvGrpSpPr/>
            <p:nvPr/>
          </p:nvGrpSpPr>
          <p:grpSpPr>
            <a:xfrm>
              <a:off x="7468743" y="3334410"/>
              <a:ext cx="268840" cy="517891"/>
              <a:chOff x="4749586" y="5021722"/>
              <a:chExt cx="358453" cy="690521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2A6E53-57E2-4522-B6CA-0C657DEF5121}"/>
                  </a:ext>
                </a:extLst>
              </p:cNvPr>
              <p:cNvSpPr/>
              <p:nvPr/>
            </p:nvSpPr>
            <p:spPr>
              <a:xfrm rot="16200000">
                <a:off x="4583552" y="5187756"/>
                <a:ext cx="690521" cy="358453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62B860C-DE85-49C2-B576-90A4E0814373}"/>
                  </a:ext>
                </a:extLst>
              </p:cNvPr>
              <p:cNvSpPr/>
              <p:nvPr/>
            </p:nvSpPr>
            <p:spPr>
              <a:xfrm rot="16200000">
                <a:off x="4887895" y="5475076"/>
                <a:ext cx="89806" cy="309221"/>
              </a:xfrm>
              <a:prstGeom prst="rect">
                <a:avLst/>
              </a:prstGeom>
              <a:solidFill>
                <a:srgbClr val="4472C4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81A55A7-85F7-4ADA-A832-AC6BD349FB34}"/>
                  </a:ext>
                </a:extLst>
              </p:cNvPr>
              <p:cNvSpPr/>
              <p:nvPr/>
            </p:nvSpPr>
            <p:spPr>
              <a:xfrm rot="16200000">
                <a:off x="4884514" y="5317933"/>
                <a:ext cx="89806" cy="309221"/>
              </a:xfrm>
              <a:prstGeom prst="rect">
                <a:avLst/>
              </a:prstGeom>
              <a:solidFill>
                <a:srgbClr val="70AD47">
                  <a:lumMod val="75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F31330A9-A5F6-4F97-BE8C-6F0625DABBDA}"/>
                  </a:ext>
                </a:extLst>
              </p:cNvPr>
              <p:cNvSpPr/>
              <p:nvPr/>
            </p:nvSpPr>
            <p:spPr>
              <a:xfrm rot="16200000">
                <a:off x="4871283" y="5226360"/>
                <a:ext cx="83095" cy="171366"/>
              </a:xfrm>
              <a:prstGeom prst="rect">
                <a:avLst/>
              </a:prstGeom>
              <a:solidFill>
                <a:srgbClr val="7030A0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0" name="Arrow: Curved Left 9">
              <a:extLst>
                <a:ext uri="{FF2B5EF4-FFF2-40B4-BE49-F238E27FC236}">
                  <a16:creationId xmlns:a16="http://schemas.microsoft.com/office/drawing/2014/main" id="{B0FA4C1B-2969-4839-BEFC-704515B7E60A}"/>
                </a:ext>
              </a:extLst>
            </p:cNvPr>
            <p:cNvSpPr/>
            <p:nvPr/>
          </p:nvSpPr>
          <p:spPr>
            <a:xfrm>
              <a:off x="7744633" y="3335175"/>
              <a:ext cx="173117" cy="517892"/>
            </a:xfrm>
            <a:prstGeom prst="curvedLeftArrow">
              <a:avLst>
                <a:gd name="adj1" fmla="val 2625"/>
                <a:gd name="adj2" fmla="val 50000"/>
                <a:gd name="adj3" fmla="val 25000"/>
              </a:avLst>
            </a:prstGeom>
            <a:solidFill>
              <a:srgbClr val="ED7D31"/>
            </a:solidFill>
            <a:ln w="12700" cap="flat" cmpd="sng" algn="ctr">
              <a:solidFill>
                <a:srgbClr val="ED7D31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DE610CF-7244-47D7-A533-F63A627B1948}"/>
              </a:ext>
            </a:extLst>
          </p:cNvPr>
          <p:cNvGrpSpPr/>
          <p:nvPr/>
        </p:nvGrpSpPr>
        <p:grpSpPr>
          <a:xfrm>
            <a:off x="4068894" y="1265036"/>
            <a:ext cx="817692" cy="521227"/>
            <a:chOff x="7100058" y="1821978"/>
            <a:chExt cx="817692" cy="521227"/>
          </a:xfrm>
        </p:grpSpPr>
        <p:sp>
          <p:nvSpPr>
            <p:cNvPr id="16" name="Arrow: Curved Left 15">
              <a:extLst>
                <a:ext uri="{FF2B5EF4-FFF2-40B4-BE49-F238E27FC236}">
                  <a16:creationId xmlns:a16="http://schemas.microsoft.com/office/drawing/2014/main" id="{B5C84A21-98B8-4392-B8B8-A89A53438904}"/>
                </a:ext>
              </a:extLst>
            </p:cNvPr>
            <p:cNvSpPr/>
            <p:nvPr/>
          </p:nvSpPr>
          <p:spPr>
            <a:xfrm>
              <a:off x="7744633" y="1823850"/>
              <a:ext cx="173117" cy="517892"/>
            </a:xfrm>
            <a:prstGeom prst="curvedLeftArrow">
              <a:avLst>
                <a:gd name="adj1" fmla="val 2625"/>
                <a:gd name="adj2" fmla="val 50000"/>
                <a:gd name="adj3" fmla="val 25000"/>
              </a:avLst>
            </a:prstGeom>
            <a:solidFill>
              <a:srgbClr val="ED7D31"/>
            </a:solidFill>
            <a:ln w="12700" cap="flat" cmpd="sng" algn="ctr">
              <a:solidFill>
                <a:srgbClr val="ED7D31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549521D2-3CC7-4C87-9FAE-8D1E8A41B41E}"/>
                </a:ext>
              </a:extLst>
            </p:cNvPr>
            <p:cNvGrpSpPr/>
            <p:nvPr/>
          </p:nvGrpSpPr>
          <p:grpSpPr>
            <a:xfrm>
              <a:off x="7469292" y="1825314"/>
              <a:ext cx="268840" cy="517891"/>
              <a:chOff x="6204687" y="2292167"/>
              <a:chExt cx="358453" cy="690521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BAB0F937-52B4-438A-81E6-6C972E04A848}"/>
                  </a:ext>
                </a:extLst>
              </p:cNvPr>
              <p:cNvGrpSpPr/>
              <p:nvPr/>
            </p:nvGrpSpPr>
            <p:grpSpPr>
              <a:xfrm>
                <a:off x="6204687" y="2292167"/>
                <a:ext cx="358453" cy="690521"/>
                <a:chOff x="4749586" y="5021722"/>
                <a:chExt cx="358453" cy="690521"/>
              </a:xfrm>
            </p:grpSpPr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A9932D34-7E78-4EF0-93D5-52C28DBAB6E6}"/>
                    </a:ext>
                  </a:extLst>
                </p:cNvPr>
                <p:cNvSpPr/>
                <p:nvPr/>
              </p:nvSpPr>
              <p:spPr>
                <a:xfrm rot="16200000">
                  <a:off x="4583552" y="5187756"/>
                  <a:ext cx="690521" cy="358453"/>
                </a:xfrm>
                <a:prstGeom prst="rect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6858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A94BBDE6-DD36-4E39-8341-5D9A94296D3A}"/>
                    </a:ext>
                  </a:extLst>
                </p:cNvPr>
                <p:cNvSpPr/>
                <p:nvPr/>
              </p:nvSpPr>
              <p:spPr>
                <a:xfrm rot="16200000">
                  <a:off x="4883909" y="5160790"/>
                  <a:ext cx="89806" cy="309221"/>
                </a:xfrm>
                <a:prstGeom prst="rect">
                  <a:avLst/>
                </a:prstGeom>
                <a:solidFill>
                  <a:sysClr val="windowText" lastClr="000000">
                    <a:lumMod val="85000"/>
                    <a:lumOff val="15000"/>
                  </a:sys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6858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C5A22BC-1029-4D4D-92AC-F5033207B932}"/>
                  </a:ext>
                </a:extLst>
              </p:cNvPr>
              <p:cNvSpPr/>
              <p:nvPr/>
            </p:nvSpPr>
            <p:spPr>
              <a:xfrm rot="16200000">
                <a:off x="6339643" y="2269999"/>
                <a:ext cx="89806" cy="309221"/>
              </a:xfrm>
              <a:prstGeom prst="rect">
                <a:avLst/>
              </a:prstGeom>
              <a:solidFill>
                <a:srgbClr val="FFC000">
                  <a:lumMod val="75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18" name="Picture 4">
              <a:extLst>
                <a:ext uri="{FF2B5EF4-FFF2-40B4-BE49-F238E27FC236}">
                  <a16:creationId xmlns:a16="http://schemas.microsoft.com/office/drawing/2014/main" id="{4433AED0-7FB1-4E0A-91D8-E0FC8A18BD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0058" y="1821978"/>
              <a:ext cx="350771" cy="3507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182D2FDD-69AC-448B-9980-51B2E412AEAB}"/>
              </a:ext>
            </a:extLst>
          </p:cNvPr>
          <p:cNvSpPr txBox="1">
            <a:spLocks/>
          </p:cNvSpPr>
          <p:nvPr/>
        </p:nvSpPr>
        <p:spPr>
          <a:xfrm>
            <a:off x="263085" y="4502334"/>
            <a:ext cx="5367147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●"/>
              <a:defRPr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○"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■"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●"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○"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■"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●"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○"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■"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114300" indent="0">
              <a:buFont typeface="Times New Roman"/>
              <a:buNone/>
            </a:pPr>
            <a:r>
              <a:rPr 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Intermediate data: </a:t>
            </a:r>
            <a:r>
              <a:rPr lang="en-US" sz="100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 Vepakomma, Nopeek, 2020 And D Yao, Patch shuffling, 2022</a:t>
            </a:r>
          </a:p>
          <a:p>
            <a:pPr marL="114300" indent="0">
              <a:buFont typeface="Times New Roman"/>
              <a:buNone/>
            </a:pPr>
            <a:r>
              <a:rPr 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Model Parameter: </a:t>
            </a:r>
            <a:r>
              <a:rPr lang="en-US" sz="100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Differential privacy, M Abadi, 2016</a:t>
            </a:r>
          </a:p>
          <a:p>
            <a:pPr marL="114300" indent="0">
              <a:buFont typeface="Times New Roman"/>
              <a:buNone/>
            </a:pPr>
            <a:endParaRPr 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ADF38C3-3C16-4BB5-8429-C363E2BD8634}"/>
              </a:ext>
            </a:extLst>
          </p:cNvPr>
          <p:cNvGrpSpPr/>
          <p:nvPr/>
        </p:nvGrpSpPr>
        <p:grpSpPr>
          <a:xfrm>
            <a:off x="4560012" y="1807935"/>
            <a:ext cx="1945569" cy="858456"/>
            <a:chOff x="10236084" y="3370637"/>
            <a:chExt cx="1979769" cy="858456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965A001F-790D-4875-9493-38EFBF3F3A42}"/>
                </a:ext>
              </a:extLst>
            </p:cNvPr>
            <p:cNvSpPr/>
            <p:nvPr/>
          </p:nvSpPr>
          <p:spPr>
            <a:xfrm>
              <a:off x="10975890" y="3370637"/>
              <a:ext cx="1239963" cy="858456"/>
            </a:xfrm>
            <a:prstGeom prst="roundRect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rgbClr val="1F1F1F"/>
                  </a:solidFill>
                  <a:highlight>
                    <a:srgbClr val="FFFFFF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Intermediate data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C5DB9B71-ADE3-423C-8785-30B50661472B}"/>
                </a:ext>
              </a:extLst>
            </p:cNvPr>
            <p:cNvCxnSpPr>
              <a:cxnSpLocks/>
              <a:stCxn id="25" idx="1"/>
            </p:cNvCxnSpPr>
            <p:nvPr/>
          </p:nvCxnSpPr>
          <p:spPr>
            <a:xfrm flipH="1">
              <a:off x="10236084" y="3799865"/>
              <a:ext cx="739806" cy="0"/>
            </a:xfrm>
            <a:prstGeom prst="straightConnector1">
              <a:avLst/>
            </a:prstGeom>
            <a:ln w="19050">
              <a:prstDash val="dash"/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B1206E1-300B-4B1C-A4F1-3B05223ACB63}"/>
              </a:ext>
            </a:extLst>
          </p:cNvPr>
          <p:cNvGrpSpPr/>
          <p:nvPr/>
        </p:nvGrpSpPr>
        <p:grpSpPr>
          <a:xfrm>
            <a:off x="1950404" y="1807936"/>
            <a:ext cx="2407772" cy="885522"/>
            <a:chOff x="7283205" y="1905956"/>
            <a:chExt cx="2407772" cy="885522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62CA0897-742C-47D3-977C-F7876F74906F}"/>
                </a:ext>
              </a:extLst>
            </p:cNvPr>
            <p:cNvSpPr/>
            <p:nvPr/>
          </p:nvSpPr>
          <p:spPr>
            <a:xfrm>
              <a:off x="7283205" y="1905956"/>
              <a:ext cx="1233147" cy="858444"/>
            </a:xfrm>
            <a:prstGeom prst="roundRect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14300" algn="ctr"/>
              <a:r>
                <a:rPr lang="en-US">
                  <a:solidFill>
                    <a:srgbClr val="1F1F1F"/>
                  </a:solidFill>
                  <a:highlight>
                    <a:srgbClr val="FFFFFF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Model Parameters</a:t>
              </a:r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E94DDEE3-5776-4129-B95F-5AE50486429B}"/>
                </a:ext>
              </a:extLst>
            </p:cNvPr>
            <p:cNvCxnSpPr>
              <a:cxnSpLocks/>
              <a:stCxn id="28" idx="3"/>
            </p:cNvCxnSpPr>
            <p:nvPr/>
          </p:nvCxnSpPr>
          <p:spPr>
            <a:xfrm>
              <a:off x="8516352" y="2335178"/>
              <a:ext cx="1174625" cy="456300"/>
            </a:xfrm>
            <a:prstGeom prst="straightConnector1">
              <a:avLst/>
            </a:prstGeom>
            <a:ln w="19050">
              <a:prstDash val="dash"/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</p:grp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3C6A687-368F-4086-AFA4-ACB3F2B63D4F}"/>
              </a:ext>
            </a:extLst>
          </p:cNvPr>
          <p:cNvCxnSpPr>
            <a:cxnSpLocks/>
            <a:stCxn id="28" idx="3"/>
          </p:cNvCxnSpPr>
          <p:nvPr/>
        </p:nvCxnSpPr>
        <p:spPr>
          <a:xfrm flipV="1">
            <a:off x="3183551" y="1699966"/>
            <a:ext cx="1174625" cy="537192"/>
          </a:xfrm>
          <a:prstGeom prst="straightConnector1">
            <a:avLst/>
          </a:prstGeom>
          <a:ln w="19050">
            <a:prstDash val="dash"/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01E15099-00A8-437F-B41E-75D9D192EEC9}"/>
              </a:ext>
            </a:extLst>
          </p:cNvPr>
          <p:cNvSpPr txBox="1"/>
          <p:nvPr/>
        </p:nvSpPr>
        <p:spPr>
          <a:xfrm>
            <a:off x="3484367" y="3456541"/>
            <a:ext cx="1964988" cy="523220"/>
          </a:xfrm>
          <a:prstGeom prst="rect">
            <a:avLst/>
          </a:prstGeom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Secure</a:t>
            </a:r>
          </a:p>
        </p:txBody>
      </p:sp>
    </p:spTree>
    <p:extLst>
      <p:ext uri="{BB962C8B-B14F-4D97-AF65-F5344CB8AC3E}">
        <p14:creationId xmlns:p14="http://schemas.microsoft.com/office/powerpoint/2010/main" val="1261971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4E08D-F737-2971-C6D3-55840482C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Main Takeaway from DTFL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471778-51DC-70C5-D5AD-D4BD292851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b="1" dirty="0"/>
              <a:t>Tiered Federated Learning</a:t>
            </a:r>
            <a:endParaRPr lang="en-US" dirty="0"/>
          </a:p>
          <a:p>
            <a:pPr marL="114300" indent="0">
              <a:buNone/>
            </a:pPr>
            <a:r>
              <a:rPr lang="en-US" dirty="0"/>
              <a:t>	Efficiently distributes training tasks in heterogeneous edge networks.</a:t>
            </a:r>
          </a:p>
          <a:p>
            <a:pPr marL="114300" indent="0">
              <a:buNone/>
            </a:pPr>
            <a:r>
              <a:rPr lang="en-US" b="1" dirty="0"/>
              <a:t>Dynamic Tier Scheduling</a:t>
            </a:r>
          </a:p>
          <a:p>
            <a:pPr marL="114300" indent="0">
              <a:buNone/>
            </a:pPr>
            <a:r>
              <a:rPr lang="en-US" b="1" dirty="0"/>
              <a:t>	</a:t>
            </a:r>
            <a:r>
              <a:rPr lang="en-US" dirty="0"/>
              <a:t> Assigns clients to optimal tiers dynamically, reducing training time.</a:t>
            </a:r>
          </a:p>
          <a:p>
            <a:pPr marL="114300" indent="0">
              <a:buNone/>
            </a:pPr>
            <a:r>
              <a:rPr lang="en-US" b="1" dirty="0"/>
              <a:t>Theoretical Guarantees</a:t>
            </a:r>
            <a:r>
              <a:rPr lang="en-US" dirty="0"/>
              <a:t>: </a:t>
            </a:r>
          </a:p>
          <a:p>
            <a:pPr marL="114300" indent="0">
              <a:buNone/>
            </a:pPr>
            <a:r>
              <a:rPr lang="en-US" dirty="0"/>
              <a:t>	Proven</a:t>
            </a:r>
            <a:r>
              <a:rPr lang="fr-FR" dirty="0"/>
              <a:t> convergence </a:t>
            </a:r>
            <a:r>
              <a:rPr lang="en-US" dirty="0"/>
              <a:t>analysis</a:t>
            </a:r>
            <a:r>
              <a:rPr lang="fr-FR" dirty="0"/>
              <a:t> </a:t>
            </a:r>
            <a:r>
              <a:rPr lang="fr-FR" dirty="0" err="1"/>
              <a:t>ensures</a:t>
            </a:r>
            <a:r>
              <a:rPr lang="fr-FR" dirty="0"/>
              <a:t> performance </a:t>
            </a:r>
            <a:r>
              <a:rPr lang="fr-FR" dirty="0" err="1"/>
              <a:t>reliability</a:t>
            </a:r>
            <a:r>
              <a:rPr lang="fr-FR" dirty="0"/>
              <a:t>.</a:t>
            </a:r>
          </a:p>
          <a:p>
            <a:pPr marL="114300" indent="0">
              <a:buNone/>
            </a:pPr>
            <a:r>
              <a:rPr lang="en-US" b="1" dirty="0"/>
              <a:t>Experimental Results</a:t>
            </a:r>
          </a:p>
          <a:p>
            <a:pPr marL="114300" indent="0">
              <a:buNone/>
            </a:pPr>
            <a:r>
              <a:rPr lang="en-US" b="1" dirty="0"/>
              <a:t>	</a:t>
            </a:r>
            <a:r>
              <a:rPr lang="en-US" dirty="0"/>
              <a:t>Significant reduction in training time while maintaining model accuracy.</a:t>
            </a:r>
          </a:p>
          <a:p>
            <a:pPr marL="114300" indent="0">
              <a:buNone/>
            </a:pPr>
            <a:r>
              <a:rPr lang="en-US" dirty="0"/>
              <a:t> 	Efficient privacy protection without performance trade-offs.</a:t>
            </a:r>
          </a:p>
          <a:p>
            <a:pPr marL="114300" indent="0">
              <a:buNone/>
            </a:pPr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5D8E28D-85FC-5586-4949-AA92CEB4F2D4}"/>
              </a:ext>
            </a:extLst>
          </p:cNvPr>
          <p:cNvSpPr/>
          <p:nvPr/>
        </p:nvSpPr>
        <p:spPr>
          <a:xfrm>
            <a:off x="1789889" y="2229356"/>
            <a:ext cx="5564222" cy="1801687"/>
          </a:xfrm>
          <a:prstGeom prst="roundRect">
            <a:avLst/>
          </a:prstGeom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14300" algn="ctr"/>
            <a:r>
              <a:rPr lang="en-US" sz="24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DTFL enhances distributed ML through dynamic tier scheduling, achieving faster training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EB28D8-C95E-382F-573D-8720BEA0775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83310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F7598C45-92C3-EE6D-1074-6F1DC084A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>
            <a:extLst>
              <a:ext uri="{FF2B5EF4-FFF2-40B4-BE49-F238E27FC236}">
                <a16:creationId xmlns:a16="http://schemas.microsoft.com/office/drawing/2014/main" id="{03A73683-0AE2-7657-4A06-FD8B8AC7ECA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dirty="0">
                <a:highlight>
                  <a:srgbClr val="FFFFFF"/>
                </a:highlight>
              </a:rPr>
              <a:t>Decentralized Machine Learning</a:t>
            </a:r>
            <a:endParaRPr lang="en-US" sz="3600" dirty="0">
              <a:solidFill>
                <a:srgbClr val="073763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F590D9-8F16-4CD4-8CAE-EC16C8D77C09}"/>
              </a:ext>
            </a:extLst>
          </p:cNvPr>
          <p:cNvSpPr txBox="1"/>
          <p:nvPr/>
        </p:nvSpPr>
        <p:spPr>
          <a:xfrm>
            <a:off x="115747" y="3106748"/>
            <a:ext cx="8897753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b="1">
                <a:solidFill>
                  <a:schemeClr val="bg1"/>
                </a:solidFill>
                <a:latin typeface="PT Sans Narrow"/>
                <a:ea typeface="Open Sans"/>
                <a:cs typeface="Open Sans"/>
                <a:sym typeface="Open Sans"/>
              </a:rPr>
              <a:t>Communication-Efficient Training Workload Balancing for Decentralized Multi-Agent Learning</a:t>
            </a:r>
            <a:br>
              <a:rPr lang="en-US" sz="2300" b="1">
                <a:solidFill>
                  <a:schemeClr val="bg1"/>
                </a:solidFill>
                <a:latin typeface="PT Sans Narrow"/>
                <a:ea typeface="Open Sans"/>
                <a:cs typeface="Open Sans"/>
                <a:sym typeface="Open Sans"/>
              </a:rPr>
            </a:br>
            <a:endParaRPr lang="en-US" sz="2300">
              <a:solidFill>
                <a:schemeClr val="bg1"/>
              </a:solidFill>
              <a:latin typeface="PT Sans Narrow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781728332"/>
      </p:ext>
    </p:extLst>
  </p:cSld>
  <p:clrMapOvr>
    <a:masterClrMapping/>
  </p:clrMapOvr>
  <p:extLst mod="1">
    <p:ext uri="{6950BFC3-D8DA-4A85-94F7-54DA5524770B}">
      <p188:commentRel xmlns="" xmlns:p188="http://schemas.microsoft.com/office/powerpoint/2018/8/main" r:id="rId3"/>
    </p:ext>
  </p:extLs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BE413F-A6E6-C7CE-F79C-41BD5B6E86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699" y="1266325"/>
            <a:ext cx="4449487" cy="330270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endParaRPr lang="en-US">
              <a:solidFill>
                <a:srgbClr val="1F1F1F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  <p:cxnSp>
        <p:nvCxnSpPr>
          <p:cNvPr id="5205" name="Straight Arrow Connector 5204">
            <a:extLst>
              <a:ext uri="{FF2B5EF4-FFF2-40B4-BE49-F238E27FC236}">
                <a16:creationId xmlns:a16="http://schemas.microsoft.com/office/drawing/2014/main" id="{83BF8471-9606-C3F7-8A43-0F58E2E1D03D}"/>
              </a:ext>
            </a:extLst>
          </p:cNvPr>
          <p:cNvCxnSpPr>
            <a:cxnSpLocks/>
            <a:stCxn id="5187" idx="1"/>
            <a:endCxn id="27" idx="3"/>
          </p:cNvCxnSpPr>
          <p:nvPr/>
        </p:nvCxnSpPr>
        <p:spPr>
          <a:xfrm flipH="1" flipV="1">
            <a:off x="4041677" y="3106534"/>
            <a:ext cx="2251653" cy="19016"/>
          </a:xfrm>
          <a:prstGeom prst="straightConnector1">
            <a:avLst/>
          </a:prstGeom>
          <a:ln w="3810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E699BA2-656E-FDBC-8774-E763606C4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Decentralized Machine Learning</a:t>
            </a:r>
          </a:p>
        </p:txBody>
      </p:sp>
      <p:sp>
        <p:nvSpPr>
          <p:cNvPr id="5166" name="Rectangle: Rounded Corners 5165">
            <a:extLst>
              <a:ext uri="{FF2B5EF4-FFF2-40B4-BE49-F238E27FC236}">
                <a16:creationId xmlns:a16="http://schemas.microsoft.com/office/drawing/2014/main" id="{A6DB4343-9E0D-796C-1DA6-A513E310A50F}"/>
              </a:ext>
            </a:extLst>
          </p:cNvPr>
          <p:cNvSpPr/>
          <p:nvPr/>
        </p:nvSpPr>
        <p:spPr>
          <a:xfrm>
            <a:off x="351243" y="1798264"/>
            <a:ext cx="2668073" cy="923074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Improved robustness</a:t>
            </a:r>
          </a:p>
          <a:p>
            <a:pPr algn="ctr"/>
            <a:r>
              <a:rPr lang="en-US" sz="1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Better scalability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530B9F-6A0E-9FF6-83D8-C49862ACD83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26</a:t>
            </a:fld>
            <a:endParaRPr lang="en"/>
          </a:p>
        </p:txBody>
      </p:sp>
      <p:pic>
        <p:nvPicPr>
          <p:cNvPr id="7" name="Graphic 6" descr="Laptop">
            <a:extLst>
              <a:ext uri="{FF2B5EF4-FFF2-40B4-BE49-F238E27FC236}">
                <a16:creationId xmlns:a16="http://schemas.microsoft.com/office/drawing/2014/main" id="{8F50A223-DC45-E0DF-FFEC-6642FC1CF7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15034" y="1794482"/>
            <a:ext cx="520700" cy="520700"/>
          </a:xfrm>
          <a:prstGeom prst="rect">
            <a:avLst/>
          </a:prstGeom>
        </p:spPr>
      </p:pic>
      <p:pic>
        <p:nvPicPr>
          <p:cNvPr id="9" name="Graphic 8" descr="Smart Phone">
            <a:extLst>
              <a:ext uri="{FF2B5EF4-FFF2-40B4-BE49-F238E27FC236}">
                <a16:creationId xmlns:a16="http://schemas.microsoft.com/office/drawing/2014/main" id="{E00063FB-C12C-097B-5F0A-778BE6B533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55147" y="1849267"/>
            <a:ext cx="390525" cy="390525"/>
          </a:xfrm>
          <a:prstGeom prst="rect">
            <a:avLst/>
          </a:prstGeom>
        </p:spPr>
      </p:pic>
      <p:pic>
        <p:nvPicPr>
          <p:cNvPr id="26" name="Graphic 25" descr="Laptop">
            <a:extLst>
              <a:ext uri="{FF2B5EF4-FFF2-40B4-BE49-F238E27FC236}">
                <a16:creationId xmlns:a16="http://schemas.microsoft.com/office/drawing/2014/main" id="{04801CED-7996-58B2-8492-DB75E76A11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19147" y="2853928"/>
            <a:ext cx="520700" cy="520700"/>
          </a:xfrm>
          <a:prstGeom prst="rect">
            <a:avLst/>
          </a:prstGeom>
        </p:spPr>
      </p:pic>
      <p:pic>
        <p:nvPicPr>
          <p:cNvPr id="27" name="Graphic 26" descr="Smart Phone">
            <a:extLst>
              <a:ext uri="{FF2B5EF4-FFF2-40B4-BE49-F238E27FC236}">
                <a16:creationId xmlns:a16="http://schemas.microsoft.com/office/drawing/2014/main" id="{01F58FEC-7A3B-C5F2-AE5E-2F218180353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51152" y="2911271"/>
            <a:ext cx="390525" cy="390525"/>
          </a:xfrm>
          <a:prstGeom prst="rect">
            <a:avLst/>
          </a:prstGeom>
        </p:spPr>
      </p:pic>
      <p:grpSp>
        <p:nvGrpSpPr>
          <p:cNvPr id="5163" name="Group 5162">
            <a:extLst>
              <a:ext uri="{FF2B5EF4-FFF2-40B4-BE49-F238E27FC236}">
                <a16:creationId xmlns:a16="http://schemas.microsoft.com/office/drawing/2014/main" id="{AC42A2CB-BC6E-9A3D-2340-41C4BDDD0FE4}"/>
              </a:ext>
            </a:extLst>
          </p:cNvPr>
          <p:cNvGrpSpPr/>
          <p:nvPr/>
        </p:nvGrpSpPr>
        <p:grpSpPr>
          <a:xfrm>
            <a:off x="6675173" y="2040441"/>
            <a:ext cx="390525" cy="153861"/>
            <a:chOff x="520700" y="1066800"/>
            <a:chExt cx="685800" cy="304800"/>
          </a:xfrm>
        </p:grpSpPr>
        <p:sp>
          <p:nvSpPr>
            <p:cNvPr id="5164" name="Rectangle 5163">
              <a:extLst>
                <a:ext uri="{FF2B5EF4-FFF2-40B4-BE49-F238E27FC236}">
                  <a16:creationId xmlns:a16="http://schemas.microsoft.com/office/drawing/2014/main" id="{7E3140C9-4B47-BD3C-3992-04A820CF6F0B}"/>
                </a:ext>
              </a:extLst>
            </p:cNvPr>
            <p:cNvSpPr/>
            <p:nvPr/>
          </p:nvSpPr>
          <p:spPr>
            <a:xfrm>
              <a:off x="520700" y="1066800"/>
              <a:ext cx="685800" cy="3048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65" name="Rectangle 5164">
              <a:extLst>
                <a:ext uri="{FF2B5EF4-FFF2-40B4-BE49-F238E27FC236}">
                  <a16:creationId xmlns:a16="http://schemas.microsoft.com/office/drawing/2014/main" id="{694EA4BB-1726-2460-D90C-386F9167D228}"/>
                </a:ext>
              </a:extLst>
            </p:cNvPr>
            <p:cNvSpPr/>
            <p:nvPr/>
          </p:nvSpPr>
          <p:spPr>
            <a:xfrm>
              <a:off x="596900" y="1104900"/>
              <a:ext cx="76200" cy="228600"/>
            </a:xfrm>
            <a:prstGeom prst="rect">
              <a:avLst/>
            </a:prstGeom>
            <a:solidFill>
              <a:srgbClr val="1F497D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67" name="Rectangle 5166">
              <a:extLst>
                <a:ext uri="{FF2B5EF4-FFF2-40B4-BE49-F238E27FC236}">
                  <a16:creationId xmlns:a16="http://schemas.microsoft.com/office/drawing/2014/main" id="{7ECF1794-9AC8-DC69-FC56-DB23F4212D07}"/>
                </a:ext>
              </a:extLst>
            </p:cNvPr>
            <p:cNvSpPr/>
            <p:nvPr/>
          </p:nvSpPr>
          <p:spPr>
            <a:xfrm>
              <a:off x="748748" y="1104900"/>
              <a:ext cx="76200" cy="228600"/>
            </a:xfrm>
            <a:prstGeom prst="rect">
              <a:avLst/>
            </a:prstGeom>
            <a:solidFill>
              <a:srgbClr val="F79646">
                <a:lumMod val="75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69" name="Rectangle 5168">
              <a:extLst>
                <a:ext uri="{FF2B5EF4-FFF2-40B4-BE49-F238E27FC236}">
                  <a16:creationId xmlns:a16="http://schemas.microsoft.com/office/drawing/2014/main" id="{BC211677-7570-5760-4FA6-04DB4A6DD8ED}"/>
                </a:ext>
              </a:extLst>
            </p:cNvPr>
            <p:cNvSpPr/>
            <p:nvPr/>
          </p:nvSpPr>
          <p:spPr>
            <a:xfrm>
              <a:off x="902252" y="1104900"/>
              <a:ext cx="76200" cy="228600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70" name="Rectangle 5169">
              <a:extLst>
                <a:ext uri="{FF2B5EF4-FFF2-40B4-BE49-F238E27FC236}">
                  <a16:creationId xmlns:a16="http://schemas.microsoft.com/office/drawing/2014/main" id="{B22C2AEE-D6A1-93B2-F743-F742720BEF8B}"/>
                </a:ext>
              </a:extLst>
            </p:cNvPr>
            <p:cNvSpPr/>
            <p:nvPr/>
          </p:nvSpPr>
          <p:spPr>
            <a:xfrm>
              <a:off x="1054100" y="1104900"/>
              <a:ext cx="76200" cy="228600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224" name="Group 5223">
            <a:extLst>
              <a:ext uri="{FF2B5EF4-FFF2-40B4-BE49-F238E27FC236}">
                <a16:creationId xmlns:a16="http://schemas.microsoft.com/office/drawing/2014/main" id="{4DF9EB4B-A335-6E8B-498C-EDE879552AFE}"/>
              </a:ext>
            </a:extLst>
          </p:cNvPr>
          <p:cNvGrpSpPr/>
          <p:nvPr/>
        </p:nvGrpSpPr>
        <p:grpSpPr>
          <a:xfrm>
            <a:off x="3294653" y="3900151"/>
            <a:ext cx="728001" cy="390525"/>
            <a:chOff x="3294653" y="3900151"/>
            <a:chExt cx="728001" cy="390525"/>
          </a:xfrm>
        </p:grpSpPr>
        <p:pic>
          <p:nvPicPr>
            <p:cNvPr id="16" name="Graphic 15" descr="Smart Phone">
              <a:extLst>
                <a:ext uri="{FF2B5EF4-FFF2-40B4-BE49-F238E27FC236}">
                  <a16:creationId xmlns:a16="http://schemas.microsoft.com/office/drawing/2014/main" id="{26E343CA-5E97-8660-3362-0A6796452B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632129" y="3900151"/>
              <a:ext cx="390525" cy="390525"/>
            </a:xfrm>
            <a:prstGeom prst="rect">
              <a:avLst/>
            </a:prstGeom>
          </p:spPr>
        </p:pic>
        <p:grpSp>
          <p:nvGrpSpPr>
            <p:cNvPr id="5171" name="Group 5170">
              <a:extLst>
                <a:ext uri="{FF2B5EF4-FFF2-40B4-BE49-F238E27FC236}">
                  <a16:creationId xmlns:a16="http://schemas.microsoft.com/office/drawing/2014/main" id="{7753E9EB-B3FD-2263-4FD2-B4D6E4BF9F6E}"/>
                </a:ext>
              </a:extLst>
            </p:cNvPr>
            <p:cNvGrpSpPr/>
            <p:nvPr/>
          </p:nvGrpSpPr>
          <p:grpSpPr>
            <a:xfrm>
              <a:off x="3294653" y="4018482"/>
              <a:ext cx="390525" cy="153861"/>
              <a:chOff x="520700" y="1066800"/>
              <a:chExt cx="685800" cy="304800"/>
            </a:xfrm>
          </p:grpSpPr>
          <p:sp>
            <p:nvSpPr>
              <p:cNvPr id="5172" name="Rectangle 5171">
                <a:extLst>
                  <a:ext uri="{FF2B5EF4-FFF2-40B4-BE49-F238E27FC236}">
                    <a16:creationId xmlns:a16="http://schemas.microsoft.com/office/drawing/2014/main" id="{C037415F-7CEB-E929-62BE-144481502733}"/>
                  </a:ext>
                </a:extLst>
              </p:cNvPr>
              <p:cNvSpPr/>
              <p:nvPr/>
            </p:nvSpPr>
            <p:spPr>
              <a:xfrm>
                <a:off x="520700" y="1066800"/>
                <a:ext cx="685800" cy="304800"/>
              </a:xfrm>
              <a:prstGeom prst="rect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173" name="Rectangle 5172">
                <a:extLst>
                  <a:ext uri="{FF2B5EF4-FFF2-40B4-BE49-F238E27FC236}">
                    <a16:creationId xmlns:a16="http://schemas.microsoft.com/office/drawing/2014/main" id="{2882EC33-57C1-AEC6-87FD-16F2FB53C4B5}"/>
                  </a:ext>
                </a:extLst>
              </p:cNvPr>
              <p:cNvSpPr/>
              <p:nvPr/>
            </p:nvSpPr>
            <p:spPr>
              <a:xfrm>
                <a:off x="596900" y="1104900"/>
                <a:ext cx="76200" cy="228600"/>
              </a:xfrm>
              <a:prstGeom prst="rect">
                <a:avLst/>
              </a:prstGeom>
              <a:solidFill>
                <a:srgbClr val="1F497D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174" name="Rectangle 5173">
                <a:extLst>
                  <a:ext uri="{FF2B5EF4-FFF2-40B4-BE49-F238E27FC236}">
                    <a16:creationId xmlns:a16="http://schemas.microsoft.com/office/drawing/2014/main" id="{42D5D178-3D10-8FEC-1E13-1636ADD6F224}"/>
                  </a:ext>
                </a:extLst>
              </p:cNvPr>
              <p:cNvSpPr/>
              <p:nvPr/>
            </p:nvSpPr>
            <p:spPr>
              <a:xfrm>
                <a:off x="748748" y="1104900"/>
                <a:ext cx="76200" cy="228600"/>
              </a:xfrm>
              <a:prstGeom prst="rect">
                <a:avLst/>
              </a:prstGeom>
              <a:solidFill>
                <a:srgbClr val="F79646">
                  <a:lumMod val="7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175" name="Rectangle 5174">
                <a:extLst>
                  <a:ext uri="{FF2B5EF4-FFF2-40B4-BE49-F238E27FC236}">
                    <a16:creationId xmlns:a16="http://schemas.microsoft.com/office/drawing/2014/main" id="{EA50009F-4DCF-B938-60F4-40012FB375E7}"/>
                  </a:ext>
                </a:extLst>
              </p:cNvPr>
              <p:cNvSpPr/>
              <p:nvPr/>
            </p:nvSpPr>
            <p:spPr>
              <a:xfrm>
                <a:off x="902252" y="1104900"/>
                <a:ext cx="76200" cy="228600"/>
              </a:xfrm>
              <a:prstGeom prst="rect">
                <a:avLst/>
              </a:prstGeom>
              <a:solidFill>
                <a:srgbClr val="92D050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176" name="Rectangle 5175">
                <a:extLst>
                  <a:ext uri="{FF2B5EF4-FFF2-40B4-BE49-F238E27FC236}">
                    <a16:creationId xmlns:a16="http://schemas.microsoft.com/office/drawing/2014/main" id="{CC868C0F-3BB3-5379-D39C-1F352AC1F6B3}"/>
                  </a:ext>
                </a:extLst>
              </p:cNvPr>
              <p:cNvSpPr/>
              <p:nvPr/>
            </p:nvSpPr>
            <p:spPr>
              <a:xfrm>
                <a:off x="1054100" y="1104900"/>
                <a:ext cx="76200" cy="228600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5177" name="Group 5176">
            <a:extLst>
              <a:ext uri="{FF2B5EF4-FFF2-40B4-BE49-F238E27FC236}">
                <a16:creationId xmlns:a16="http://schemas.microsoft.com/office/drawing/2014/main" id="{DE552BB9-359D-08D4-7E03-4734530C6666}"/>
              </a:ext>
            </a:extLst>
          </p:cNvPr>
          <p:cNvGrpSpPr/>
          <p:nvPr/>
        </p:nvGrpSpPr>
        <p:grpSpPr>
          <a:xfrm>
            <a:off x="6675173" y="3041837"/>
            <a:ext cx="390525" cy="153861"/>
            <a:chOff x="520700" y="1066800"/>
            <a:chExt cx="685800" cy="304800"/>
          </a:xfrm>
        </p:grpSpPr>
        <p:sp>
          <p:nvSpPr>
            <p:cNvPr id="5178" name="Rectangle 5177">
              <a:extLst>
                <a:ext uri="{FF2B5EF4-FFF2-40B4-BE49-F238E27FC236}">
                  <a16:creationId xmlns:a16="http://schemas.microsoft.com/office/drawing/2014/main" id="{0D5EFC68-3272-3EE1-3727-101C3947CF27}"/>
                </a:ext>
              </a:extLst>
            </p:cNvPr>
            <p:cNvSpPr/>
            <p:nvPr/>
          </p:nvSpPr>
          <p:spPr>
            <a:xfrm>
              <a:off x="520700" y="1066800"/>
              <a:ext cx="685800" cy="3048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79" name="Rectangle 5178">
              <a:extLst>
                <a:ext uri="{FF2B5EF4-FFF2-40B4-BE49-F238E27FC236}">
                  <a16:creationId xmlns:a16="http://schemas.microsoft.com/office/drawing/2014/main" id="{3892E700-4536-24DE-4584-A99C7A428DD6}"/>
                </a:ext>
              </a:extLst>
            </p:cNvPr>
            <p:cNvSpPr/>
            <p:nvPr/>
          </p:nvSpPr>
          <p:spPr>
            <a:xfrm>
              <a:off x="596900" y="1104900"/>
              <a:ext cx="76200" cy="228600"/>
            </a:xfrm>
            <a:prstGeom prst="rect">
              <a:avLst/>
            </a:prstGeom>
            <a:solidFill>
              <a:srgbClr val="1F497D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80" name="Rectangle 5179">
              <a:extLst>
                <a:ext uri="{FF2B5EF4-FFF2-40B4-BE49-F238E27FC236}">
                  <a16:creationId xmlns:a16="http://schemas.microsoft.com/office/drawing/2014/main" id="{F7B513F2-781B-13CD-FC1A-675CB97C80E5}"/>
                </a:ext>
              </a:extLst>
            </p:cNvPr>
            <p:cNvSpPr/>
            <p:nvPr/>
          </p:nvSpPr>
          <p:spPr>
            <a:xfrm>
              <a:off x="748748" y="1104900"/>
              <a:ext cx="76200" cy="228600"/>
            </a:xfrm>
            <a:prstGeom prst="rect">
              <a:avLst/>
            </a:prstGeom>
            <a:solidFill>
              <a:srgbClr val="F79646">
                <a:lumMod val="75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81" name="Rectangle 5180">
              <a:extLst>
                <a:ext uri="{FF2B5EF4-FFF2-40B4-BE49-F238E27FC236}">
                  <a16:creationId xmlns:a16="http://schemas.microsoft.com/office/drawing/2014/main" id="{274D3EFB-05CA-4921-B2DB-601797AC84DD}"/>
                </a:ext>
              </a:extLst>
            </p:cNvPr>
            <p:cNvSpPr/>
            <p:nvPr/>
          </p:nvSpPr>
          <p:spPr>
            <a:xfrm>
              <a:off x="902252" y="1104900"/>
              <a:ext cx="76200" cy="228600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82" name="Rectangle 5181">
              <a:extLst>
                <a:ext uri="{FF2B5EF4-FFF2-40B4-BE49-F238E27FC236}">
                  <a16:creationId xmlns:a16="http://schemas.microsoft.com/office/drawing/2014/main" id="{1055692A-CCB2-F3E1-1908-120E93690DC5}"/>
                </a:ext>
              </a:extLst>
            </p:cNvPr>
            <p:cNvSpPr/>
            <p:nvPr/>
          </p:nvSpPr>
          <p:spPr>
            <a:xfrm>
              <a:off x="1054100" y="1104900"/>
              <a:ext cx="76200" cy="228600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042" name="Group 1041">
            <a:extLst>
              <a:ext uri="{FF2B5EF4-FFF2-40B4-BE49-F238E27FC236}">
                <a16:creationId xmlns:a16="http://schemas.microsoft.com/office/drawing/2014/main" id="{F7A9156A-2762-C622-918B-ED46587045D2}"/>
              </a:ext>
            </a:extLst>
          </p:cNvPr>
          <p:cNvGrpSpPr/>
          <p:nvPr/>
        </p:nvGrpSpPr>
        <p:grpSpPr>
          <a:xfrm>
            <a:off x="3320119" y="2017770"/>
            <a:ext cx="390525" cy="153861"/>
            <a:chOff x="520700" y="1066800"/>
            <a:chExt cx="685800" cy="304800"/>
          </a:xfrm>
        </p:grpSpPr>
        <p:sp>
          <p:nvSpPr>
            <p:cNvPr id="1043" name="Rectangle 1042">
              <a:extLst>
                <a:ext uri="{FF2B5EF4-FFF2-40B4-BE49-F238E27FC236}">
                  <a16:creationId xmlns:a16="http://schemas.microsoft.com/office/drawing/2014/main" id="{077FD19E-D520-4D01-66CA-40C455B3A87A}"/>
                </a:ext>
              </a:extLst>
            </p:cNvPr>
            <p:cNvSpPr/>
            <p:nvPr/>
          </p:nvSpPr>
          <p:spPr>
            <a:xfrm>
              <a:off x="520700" y="1066800"/>
              <a:ext cx="685800" cy="3048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45" name="Rectangle 1044">
              <a:extLst>
                <a:ext uri="{FF2B5EF4-FFF2-40B4-BE49-F238E27FC236}">
                  <a16:creationId xmlns:a16="http://schemas.microsoft.com/office/drawing/2014/main" id="{E2791A7A-44A8-C726-ACFA-2C06456852C5}"/>
                </a:ext>
              </a:extLst>
            </p:cNvPr>
            <p:cNvSpPr/>
            <p:nvPr/>
          </p:nvSpPr>
          <p:spPr>
            <a:xfrm>
              <a:off x="596900" y="1104900"/>
              <a:ext cx="76200" cy="228600"/>
            </a:xfrm>
            <a:prstGeom prst="rect">
              <a:avLst/>
            </a:prstGeom>
            <a:solidFill>
              <a:srgbClr val="1F497D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46" name="Rectangle 1045">
              <a:extLst>
                <a:ext uri="{FF2B5EF4-FFF2-40B4-BE49-F238E27FC236}">
                  <a16:creationId xmlns:a16="http://schemas.microsoft.com/office/drawing/2014/main" id="{78CFE729-BDE0-F07C-2C2E-95F66791402A}"/>
                </a:ext>
              </a:extLst>
            </p:cNvPr>
            <p:cNvSpPr/>
            <p:nvPr/>
          </p:nvSpPr>
          <p:spPr>
            <a:xfrm>
              <a:off x="748748" y="1104900"/>
              <a:ext cx="76200" cy="228600"/>
            </a:xfrm>
            <a:prstGeom prst="rect">
              <a:avLst/>
            </a:prstGeom>
            <a:solidFill>
              <a:srgbClr val="F79646">
                <a:lumMod val="75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48" name="Rectangle 1047">
              <a:extLst>
                <a:ext uri="{FF2B5EF4-FFF2-40B4-BE49-F238E27FC236}">
                  <a16:creationId xmlns:a16="http://schemas.microsoft.com/office/drawing/2014/main" id="{11177DD1-4E0B-6583-162A-0206F9E7E5CC}"/>
                </a:ext>
              </a:extLst>
            </p:cNvPr>
            <p:cNvSpPr/>
            <p:nvPr/>
          </p:nvSpPr>
          <p:spPr>
            <a:xfrm>
              <a:off x="902252" y="1104900"/>
              <a:ext cx="76200" cy="228600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49" name="Rectangle 1048">
              <a:extLst>
                <a:ext uri="{FF2B5EF4-FFF2-40B4-BE49-F238E27FC236}">
                  <a16:creationId xmlns:a16="http://schemas.microsoft.com/office/drawing/2014/main" id="{3E55F4D1-11FF-1911-A342-06A8F3A7C753}"/>
                </a:ext>
              </a:extLst>
            </p:cNvPr>
            <p:cNvSpPr/>
            <p:nvPr/>
          </p:nvSpPr>
          <p:spPr>
            <a:xfrm>
              <a:off x="1054100" y="1104900"/>
              <a:ext cx="76200" cy="228600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052" name="Group 1051">
            <a:extLst>
              <a:ext uri="{FF2B5EF4-FFF2-40B4-BE49-F238E27FC236}">
                <a16:creationId xmlns:a16="http://schemas.microsoft.com/office/drawing/2014/main" id="{3251F67E-151E-BC67-5667-AC5279C90BDE}"/>
              </a:ext>
            </a:extLst>
          </p:cNvPr>
          <p:cNvGrpSpPr/>
          <p:nvPr/>
        </p:nvGrpSpPr>
        <p:grpSpPr>
          <a:xfrm>
            <a:off x="3320119" y="3043453"/>
            <a:ext cx="390525" cy="153861"/>
            <a:chOff x="520700" y="1066800"/>
            <a:chExt cx="685800" cy="304800"/>
          </a:xfrm>
        </p:grpSpPr>
        <p:sp>
          <p:nvSpPr>
            <p:cNvPr id="1053" name="Rectangle 1052">
              <a:extLst>
                <a:ext uri="{FF2B5EF4-FFF2-40B4-BE49-F238E27FC236}">
                  <a16:creationId xmlns:a16="http://schemas.microsoft.com/office/drawing/2014/main" id="{FDBD3DDC-E85A-D2BA-C37D-3193DF951DC3}"/>
                </a:ext>
              </a:extLst>
            </p:cNvPr>
            <p:cNvSpPr/>
            <p:nvPr/>
          </p:nvSpPr>
          <p:spPr>
            <a:xfrm>
              <a:off x="520700" y="1066800"/>
              <a:ext cx="685800" cy="3048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54" name="Rectangle 1053">
              <a:extLst>
                <a:ext uri="{FF2B5EF4-FFF2-40B4-BE49-F238E27FC236}">
                  <a16:creationId xmlns:a16="http://schemas.microsoft.com/office/drawing/2014/main" id="{C5236308-5DF8-539C-CAC2-808D6C5682CD}"/>
                </a:ext>
              </a:extLst>
            </p:cNvPr>
            <p:cNvSpPr/>
            <p:nvPr/>
          </p:nvSpPr>
          <p:spPr>
            <a:xfrm>
              <a:off x="596900" y="1104900"/>
              <a:ext cx="76200" cy="228600"/>
            </a:xfrm>
            <a:prstGeom prst="rect">
              <a:avLst/>
            </a:prstGeom>
            <a:solidFill>
              <a:srgbClr val="1F497D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55" name="Rectangle 1054">
              <a:extLst>
                <a:ext uri="{FF2B5EF4-FFF2-40B4-BE49-F238E27FC236}">
                  <a16:creationId xmlns:a16="http://schemas.microsoft.com/office/drawing/2014/main" id="{D9BAE376-E2B5-8E7B-C44A-208A607B4B66}"/>
                </a:ext>
              </a:extLst>
            </p:cNvPr>
            <p:cNvSpPr/>
            <p:nvPr/>
          </p:nvSpPr>
          <p:spPr>
            <a:xfrm>
              <a:off x="748748" y="1104900"/>
              <a:ext cx="76200" cy="228600"/>
            </a:xfrm>
            <a:prstGeom prst="rect">
              <a:avLst/>
            </a:prstGeom>
            <a:solidFill>
              <a:srgbClr val="F79646">
                <a:lumMod val="75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21" name="Rectangle 5120">
              <a:extLst>
                <a:ext uri="{FF2B5EF4-FFF2-40B4-BE49-F238E27FC236}">
                  <a16:creationId xmlns:a16="http://schemas.microsoft.com/office/drawing/2014/main" id="{9767BD1F-D104-EB2C-71CB-75C05063A242}"/>
                </a:ext>
              </a:extLst>
            </p:cNvPr>
            <p:cNvSpPr/>
            <p:nvPr/>
          </p:nvSpPr>
          <p:spPr>
            <a:xfrm>
              <a:off x="902252" y="1104900"/>
              <a:ext cx="76200" cy="228600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22" name="Rectangle 5121">
              <a:extLst>
                <a:ext uri="{FF2B5EF4-FFF2-40B4-BE49-F238E27FC236}">
                  <a16:creationId xmlns:a16="http://schemas.microsoft.com/office/drawing/2014/main" id="{B8CD5BAA-0FEF-6671-1EE6-AFB167D0DB26}"/>
                </a:ext>
              </a:extLst>
            </p:cNvPr>
            <p:cNvSpPr/>
            <p:nvPr/>
          </p:nvSpPr>
          <p:spPr>
            <a:xfrm>
              <a:off x="1054100" y="1104900"/>
              <a:ext cx="76200" cy="228600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cxnSp>
        <p:nvCxnSpPr>
          <p:cNvPr id="5124" name="Straight Arrow Connector 5123">
            <a:extLst>
              <a:ext uri="{FF2B5EF4-FFF2-40B4-BE49-F238E27FC236}">
                <a16:creationId xmlns:a16="http://schemas.microsoft.com/office/drawing/2014/main" id="{62C18AEF-4DCD-6D4A-AE16-B7FD1C110BCD}"/>
              </a:ext>
            </a:extLst>
          </p:cNvPr>
          <p:cNvCxnSpPr>
            <a:cxnSpLocks/>
            <a:stCxn id="27" idx="3"/>
            <a:endCxn id="26" idx="1"/>
          </p:cNvCxnSpPr>
          <p:nvPr/>
        </p:nvCxnSpPr>
        <p:spPr>
          <a:xfrm>
            <a:off x="4041677" y="3106534"/>
            <a:ext cx="2077470" cy="7744"/>
          </a:xfrm>
          <a:prstGeom prst="straightConnector1">
            <a:avLst/>
          </a:prstGeom>
          <a:ln w="38100">
            <a:solidFill>
              <a:srgbClr val="00B05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25" name="Straight Arrow Connector 5124">
            <a:extLst>
              <a:ext uri="{FF2B5EF4-FFF2-40B4-BE49-F238E27FC236}">
                <a16:creationId xmlns:a16="http://schemas.microsoft.com/office/drawing/2014/main" id="{31C053D2-9BDB-0692-BA77-9F23BA782E49}"/>
              </a:ext>
            </a:extLst>
          </p:cNvPr>
          <p:cNvCxnSpPr>
            <a:cxnSpLocks/>
            <a:stCxn id="9" idx="3"/>
            <a:endCxn id="7" idx="1"/>
          </p:cNvCxnSpPr>
          <p:nvPr/>
        </p:nvCxnSpPr>
        <p:spPr>
          <a:xfrm>
            <a:off x="4045672" y="2044530"/>
            <a:ext cx="2069362" cy="10302"/>
          </a:xfrm>
          <a:prstGeom prst="straightConnector1">
            <a:avLst/>
          </a:prstGeom>
          <a:ln w="38100">
            <a:solidFill>
              <a:srgbClr val="00B05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26" name="Straight Arrow Connector 5125">
            <a:extLst>
              <a:ext uri="{FF2B5EF4-FFF2-40B4-BE49-F238E27FC236}">
                <a16:creationId xmlns:a16="http://schemas.microsoft.com/office/drawing/2014/main" id="{DD38FDF1-4C29-2F0F-EB24-9E90B9E8B649}"/>
              </a:ext>
            </a:extLst>
          </p:cNvPr>
          <p:cNvCxnSpPr>
            <a:cxnSpLocks/>
            <a:stCxn id="9" idx="3"/>
            <a:endCxn id="26" idx="1"/>
          </p:cNvCxnSpPr>
          <p:nvPr/>
        </p:nvCxnSpPr>
        <p:spPr>
          <a:xfrm>
            <a:off x="4045672" y="2044530"/>
            <a:ext cx="2073475" cy="1069748"/>
          </a:xfrm>
          <a:prstGeom prst="straightConnector1">
            <a:avLst/>
          </a:prstGeom>
          <a:ln w="38100">
            <a:solidFill>
              <a:srgbClr val="00B05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28" name="Straight Arrow Connector 5127">
            <a:extLst>
              <a:ext uri="{FF2B5EF4-FFF2-40B4-BE49-F238E27FC236}">
                <a16:creationId xmlns:a16="http://schemas.microsoft.com/office/drawing/2014/main" id="{6357DF15-3886-50F8-D737-63EE52CF0D1B}"/>
              </a:ext>
            </a:extLst>
          </p:cNvPr>
          <p:cNvCxnSpPr>
            <a:cxnSpLocks/>
            <a:stCxn id="27" idx="3"/>
          </p:cNvCxnSpPr>
          <p:nvPr/>
        </p:nvCxnSpPr>
        <p:spPr>
          <a:xfrm>
            <a:off x="4041677" y="3106534"/>
            <a:ext cx="1056985" cy="866741"/>
          </a:xfrm>
          <a:prstGeom prst="straightConnector1">
            <a:avLst/>
          </a:prstGeom>
          <a:ln w="38100">
            <a:solidFill>
              <a:srgbClr val="00B05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29" name="Straight Arrow Connector 5128">
            <a:extLst>
              <a:ext uri="{FF2B5EF4-FFF2-40B4-BE49-F238E27FC236}">
                <a16:creationId xmlns:a16="http://schemas.microsoft.com/office/drawing/2014/main" id="{2E74890D-DF34-3A0A-303B-0F60974D61F6}"/>
              </a:ext>
            </a:extLst>
          </p:cNvPr>
          <p:cNvCxnSpPr>
            <a:cxnSpLocks/>
            <a:endCxn id="26" idx="1"/>
          </p:cNvCxnSpPr>
          <p:nvPr/>
        </p:nvCxnSpPr>
        <p:spPr>
          <a:xfrm flipV="1">
            <a:off x="5098662" y="3114278"/>
            <a:ext cx="1020485" cy="858705"/>
          </a:xfrm>
          <a:prstGeom prst="straightConnector1">
            <a:avLst/>
          </a:prstGeom>
          <a:ln w="38100">
            <a:solidFill>
              <a:srgbClr val="00B05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30" name="Straight Arrow Connector 5129">
            <a:extLst>
              <a:ext uri="{FF2B5EF4-FFF2-40B4-BE49-F238E27FC236}">
                <a16:creationId xmlns:a16="http://schemas.microsoft.com/office/drawing/2014/main" id="{AFF2DB5D-E864-1450-6DFF-388515F4D9BE}"/>
              </a:ext>
            </a:extLst>
          </p:cNvPr>
          <p:cNvCxnSpPr>
            <a:cxnSpLocks/>
          </p:cNvCxnSpPr>
          <p:nvPr/>
        </p:nvCxnSpPr>
        <p:spPr>
          <a:xfrm flipV="1">
            <a:off x="6379497" y="2239792"/>
            <a:ext cx="0" cy="709783"/>
          </a:xfrm>
          <a:prstGeom prst="straightConnector1">
            <a:avLst/>
          </a:prstGeom>
          <a:ln w="38100">
            <a:solidFill>
              <a:srgbClr val="00B05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31" name="Straight Arrow Connector 5130">
            <a:extLst>
              <a:ext uri="{FF2B5EF4-FFF2-40B4-BE49-F238E27FC236}">
                <a16:creationId xmlns:a16="http://schemas.microsoft.com/office/drawing/2014/main" id="{D936E122-FDD8-D76E-93A2-50689242CB50}"/>
              </a:ext>
            </a:extLst>
          </p:cNvPr>
          <p:cNvCxnSpPr>
            <a:cxnSpLocks/>
            <a:stCxn id="27" idx="0"/>
            <a:endCxn id="9" idx="2"/>
          </p:cNvCxnSpPr>
          <p:nvPr/>
        </p:nvCxnSpPr>
        <p:spPr>
          <a:xfrm flipV="1">
            <a:off x="3846415" y="2239792"/>
            <a:ext cx="3995" cy="671479"/>
          </a:xfrm>
          <a:prstGeom prst="straightConnector1">
            <a:avLst/>
          </a:prstGeom>
          <a:ln w="38100">
            <a:solidFill>
              <a:srgbClr val="00B05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11" name="Group 5210">
            <a:extLst>
              <a:ext uri="{FF2B5EF4-FFF2-40B4-BE49-F238E27FC236}">
                <a16:creationId xmlns:a16="http://schemas.microsoft.com/office/drawing/2014/main" id="{74797022-AE7E-1780-B6D0-E33CB0880AD2}"/>
              </a:ext>
            </a:extLst>
          </p:cNvPr>
          <p:cNvGrpSpPr/>
          <p:nvPr/>
        </p:nvGrpSpPr>
        <p:grpSpPr>
          <a:xfrm>
            <a:off x="6293330" y="2898571"/>
            <a:ext cx="453957" cy="684460"/>
            <a:chOff x="7394158" y="2694325"/>
            <a:chExt cx="453957" cy="684460"/>
          </a:xfrm>
        </p:grpSpPr>
        <p:pic>
          <p:nvPicPr>
            <p:cNvPr id="5187" name="Picture 4">
              <a:extLst>
                <a:ext uri="{FF2B5EF4-FFF2-40B4-BE49-F238E27FC236}">
                  <a16:creationId xmlns:a16="http://schemas.microsoft.com/office/drawing/2014/main" id="{055B347F-39CD-43B7-F463-9F120BC6B8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94158" y="2694325"/>
              <a:ext cx="453957" cy="4539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188" name="Group 5187">
              <a:extLst>
                <a:ext uri="{FF2B5EF4-FFF2-40B4-BE49-F238E27FC236}">
                  <a16:creationId xmlns:a16="http://schemas.microsoft.com/office/drawing/2014/main" id="{666FD4FA-AE9C-9DB2-5410-0F8752AF24DA}"/>
                </a:ext>
              </a:extLst>
            </p:cNvPr>
            <p:cNvGrpSpPr/>
            <p:nvPr/>
          </p:nvGrpSpPr>
          <p:grpSpPr>
            <a:xfrm>
              <a:off x="7457590" y="3224924"/>
              <a:ext cx="390525" cy="153861"/>
              <a:chOff x="520700" y="1066800"/>
              <a:chExt cx="685800" cy="304800"/>
            </a:xfrm>
          </p:grpSpPr>
          <p:sp>
            <p:nvSpPr>
              <p:cNvPr id="5189" name="Rectangle 5188">
                <a:extLst>
                  <a:ext uri="{FF2B5EF4-FFF2-40B4-BE49-F238E27FC236}">
                    <a16:creationId xmlns:a16="http://schemas.microsoft.com/office/drawing/2014/main" id="{C2ABF702-0E97-97BA-F93A-2645FF890B36}"/>
                  </a:ext>
                </a:extLst>
              </p:cNvPr>
              <p:cNvSpPr/>
              <p:nvPr/>
            </p:nvSpPr>
            <p:spPr>
              <a:xfrm>
                <a:off x="520700" y="1066800"/>
                <a:ext cx="685800" cy="304800"/>
              </a:xfrm>
              <a:prstGeom prst="rect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190" name="Rectangle 5189">
                <a:extLst>
                  <a:ext uri="{FF2B5EF4-FFF2-40B4-BE49-F238E27FC236}">
                    <a16:creationId xmlns:a16="http://schemas.microsoft.com/office/drawing/2014/main" id="{D3DED569-1B77-DDC1-FBB6-77ACE3B99EF9}"/>
                  </a:ext>
                </a:extLst>
              </p:cNvPr>
              <p:cNvSpPr/>
              <p:nvPr/>
            </p:nvSpPr>
            <p:spPr>
              <a:xfrm>
                <a:off x="596900" y="1104900"/>
                <a:ext cx="76200" cy="228600"/>
              </a:xfrm>
              <a:prstGeom prst="rect">
                <a:avLst/>
              </a:prstGeom>
              <a:solidFill>
                <a:srgbClr val="1F497D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191" name="Rectangle 5190">
                <a:extLst>
                  <a:ext uri="{FF2B5EF4-FFF2-40B4-BE49-F238E27FC236}">
                    <a16:creationId xmlns:a16="http://schemas.microsoft.com/office/drawing/2014/main" id="{1B0620FB-58B4-33C6-8B25-943D3E2A9830}"/>
                  </a:ext>
                </a:extLst>
              </p:cNvPr>
              <p:cNvSpPr/>
              <p:nvPr/>
            </p:nvSpPr>
            <p:spPr>
              <a:xfrm>
                <a:off x="748748" y="1104900"/>
                <a:ext cx="76200" cy="228600"/>
              </a:xfrm>
              <a:prstGeom prst="rect">
                <a:avLst/>
              </a:prstGeom>
              <a:solidFill>
                <a:srgbClr val="F79646">
                  <a:lumMod val="7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192" name="Rectangle 5191">
                <a:extLst>
                  <a:ext uri="{FF2B5EF4-FFF2-40B4-BE49-F238E27FC236}">
                    <a16:creationId xmlns:a16="http://schemas.microsoft.com/office/drawing/2014/main" id="{CFA010CD-35F7-4E46-1F57-83A20138F154}"/>
                  </a:ext>
                </a:extLst>
              </p:cNvPr>
              <p:cNvSpPr/>
              <p:nvPr/>
            </p:nvSpPr>
            <p:spPr>
              <a:xfrm>
                <a:off x="902252" y="1104900"/>
                <a:ext cx="76200" cy="228600"/>
              </a:xfrm>
              <a:prstGeom prst="rect">
                <a:avLst/>
              </a:prstGeom>
              <a:solidFill>
                <a:srgbClr val="92D050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193" name="Rectangle 5192">
                <a:extLst>
                  <a:ext uri="{FF2B5EF4-FFF2-40B4-BE49-F238E27FC236}">
                    <a16:creationId xmlns:a16="http://schemas.microsoft.com/office/drawing/2014/main" id="{379382E4-5E16-F3B1-DF53-092AA912AFAE}"/>
                  </a:ext>
                </a:extLst>
              </p:cNvPr>
              <p:cNvSpPr/>
              <p:nvPr/>
            </p:nvSpPr>
            <p:spPr>
              <a:xfrm>
                <a:off x="1054100" y="1104900"/>
                <a:ext cx="76200" cy="228600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cxnSp>
        <p:nvCxnSpPr>
          <p:cNvPr id="5195" name="Straight Arrow Connector 5194">
            <a:extLst>
              <a:ext uri="{FF2B5EF4-FFF2-40B4-BE49-F238E27FC236}">
                <a16:creationId xmlns:a16="http://schemas.microsoft.com/office/drawing/2014/main" id="{EA3845C8-9B2E-7BEE-671A-F47AF90E29EB}"/>
              </a:ext>
            </a:extLst>
          </p:cNvPr>
          <p:cNvCxnSpPr>
            <a:cxnSpLocks/>
            <a:stCxn id="5187" idx="1"/>
            <a:endCxn id="9" idx="3"/>
          </p:cNvCxnSpPr>
          <p:nvPr/>
        </p:nvCxnSpPr>
        <p:spPr>
          <a:xfrm flipH="1" flipV="1">
            <a:off x="4045672" y="2044530"/>
            <a:ext cx="2247658" cy="1081020"/>
          </a:xfrm>
          <a:prstGeom prst="straightConnector1">
            <a:avLst/>
          </a:prstGeom>
          <a:ln w="3810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04" name="Straight Arrow Connector 5203">
            <a:extLst>
              <a:ext uri="{FF2B5EF4-FFF2-40B4-BE49-F238E27FC236}">
                <a16:creationId xmlns:a16="http://schemas.microsoft.com/office/drawing/2014/main" id="{35365D6E-972E-412A-E1DD-8B8CBBBE03BF}"/>
              </a:ext>
            </a:extLst>
          </p:cNvPr>
          <p:cNvCxnSpPr>
            <a:cxnSpLocks/>
            <a:stCxn id="5187" idx="1"/>
            <a:endCxn id="16" idx="3"/>
          </p:cNvCxnSpPr>
          <p:nvPr/>
        </p:nvCxnSpPr>
        <p:spPr>
          <a:xfrm flipH="1">
            <a:off x="4022654" y="3125550"/>
            <a:ext cx="2270676" cy="969864"/>
          </a:xfrm>
          <a:prstGeom prst="straightConnector1">
            <a:avLst/>
          </a:prstGeom>
          <a:ln w="3810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CEF64D3F-ADD9-EF0A-9A69-B2FAC1B1CED1}"/>
              </a:ext>
            </a:extLst>
          </p:cNvPr>
          <p:cNvGrpSpPr/>
          <p:nvPr/>
        </p:nvGrpSpPr>
        <p:grpSpPr>
          <a:xfrm>
            <a:off x="4320471" y="1767850"/>
            <a:ext cx="1653517" cy="1680553"/>
            <a:chOff x="1755485" y="3159004"/>
            <a:chExt cx="1653517" cy="1680553"/>
          </a:xfrm>
        </p:grpSpPr>
        <p:sp>
          <p:nvSpPr>
            <p:cNvPr id="1051" name="Rectangle: Rounded Corners 1050">
              <a:extLst>
                <a:ext uri="{FF2B5EF4-FFF2-40B4-BE49-F238E27FC236}">
                  <a16:creationId xmlns:a16="http://schemas.microsoft.com/office/drawing/2014/main" id="{187740BE-B9FA-B4AB-E047-6DFE31104FA7}"/>
                </a:ext>
              </a:extLst>
            </p:cNvPr>
            <p:cNvSpPr/>
            <p:nvPr/>
          </p:nvSpPr>
          <p:spPr>
            <a:xfrm>
              <a:off x="1755485" y="4132157"/>
              <a:ext cx="1653517" cy="707400"/>
            </a:xfrm>
            <a:prstGeom prst="roundRect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8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Heterogeneous devices 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D2F58C9-DB0C-4832-2C0E-930B589690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8644" y="3159004"/>
              <a:ext cx="962290" cy="9622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234" name="Picture 5233">
            <a:extLst>
              <a:ext uri="{FF2B5EF4-FFF2-40B4-BE49-F238E27FC236}">
                <a16:creationId xmlns:a16="http://schemas.microsoft.com/office/drawing/2014/main" id="{AB02CA20-66C3-2A65-6D69-F5B182EC15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7384" y="3200807"/>
            <a:ext cx="230136" cy="230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35" name="Picture 5234">
            <a:extLst>
              <a:ext uri="{FF2B5EF4-FFF2-40B4-BE49-F238E27FC236}">
                <a16:creationId xmlns:a16="http://schemas.microsoft.com/office/drawing/2014/main" id="{9583B077-102A-AFDB-DCD0-A73FDCA5B7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3622" y="3255768"/>
            <a:ext cx="230137" cy="230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36" name="Picture 6">
            <a:extLst>
              <a:ext uri="{FF2B5EF4-FFF2-40B4-BE49-F238E27FC236}">
                <a16:creationId xmlns:a16="http://schemas.microsoft.com/office/drawing/2014/main" id="{98A68507-D77B-62D9-1CC3-ED69696D60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878" y="4129704"/>
            <a:ext cx="230136" cy="230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37" name="Picture 5236">
            <a:extLst>
              <a:ext uri="{FF2B5EF4-FFF2-40B4-BE49-F238E27FC236}">
                <a16:creationId xmlns:a16="http://schemas.microsoft.com/office/drawing/2014/main" id="{51BBA128-DF80-47B3-013C-E1CD1CABAE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5731" y="2201232"/>
            <a:ext cx="230136" cy="230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38" name="Picture 5237">
            <a:extLst>
              <a:ext uri="{FF2B5EF4-FFF2-40B4-BE49-F238E27FC236}">
                <a16:creationId xmlns:a16="http://schemas.microsoft.com/office/drawing/2014/main" id="{1D2305AF-CABC-0C21-B69B-3DDEEDB9A3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915" y="2169512"/>
            <a:ext cx="230137" cy="230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39" name="Rectangle: Rounded Corners 5238">
            <a:extLst>
              <a:ext uri="{FF2B5EF4-FFF2-40B4-BE49-F238E27FC236}">
                <a16:creationId xmlns:a16="http://schemas.microsoft.com/office/drawing/2014/main" id="{7CC703E7-E899-EB1E-1B1A-A658F54AB92B}"/>
              </a:ext>
            </a:extLst>
          </p:cNvPr>
          <p:cNvSpPr/>
          <p:nvPr/>
        </p:nvSpPr>
        <p:spPr>
          <a:xfrm>
            <a:off x="4394572" y="2939947"/>
            <a:ext cx="1869734" cy="513090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 bottleneck</a:t>
            </a:r>
          </a:p>
        </p:txBody>
      </p:sp>
    </p:spTree>
    <p:extLst>
      <p:ext uri="{BB962C8B-B14F-4D97-AF65-F5344CB8AC3E}">
        <p14:creationId xmlns:p14="http://schemas.microsoft.com/office/powerpoint/2010/main" val="814146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2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5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5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2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52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6 L 0.13872 0.01481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52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27" y="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66" grpId="0" animBg="1"/>
      <p:bldP spid="5239" grpId="0" animBg="1"/>
      <p:bldP spid="5239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432F1-7D93-4432-0D0B-013526EDD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Literature Review - Existing Solutions and Limitations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AAEB30-5FAA-A9D0-C71F-591BB624BB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699" y="1266325"/>
            <a:ext cx="4449487" cy="330270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b="0" i="0">
                <a:solidFill>
                  <a:srgbClr val="1F1F1F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Decentralized Machine Learning (DML)</a:t>
            </a:r>
          </a:p>
          <a:p>
            <a:pPr marL="114300" indent="0">
              <a:buNone/>
            </a:pPr>
            <a:r>
              <a:rPr lang="en-US">
                <a:solidFill>
                  <a:srgbClr val="1F1F1F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Solutions: </a:t>
            </a:r>
            <a:r>
              <a:rPr lang="en-US" b="0" i="0">
                <a:solidFill>
                  <a:srgbClr val="1F1F1F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Peer-to-peer communication.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1200"/>
          </a:p>
          <a:p>
            <a:pPr>
              <a:buFont typeface="Wingdings" panose="05000000000000000000" pitchFamily="2" charset="2"/>
              <a:buChar char="Ø"/>
            </a:pPr>
            <a:r>
              <a:rPr lang="en-US" sz="1200"/>
              <a:t>Gossip Learning, R </a:t>
            </a:r>
            <a:r>
              <a:rPr lang="en-US" sz="1200" err="1"/>
              <a:t>Ormándi</a:t>
            </a:r>
            <a:r>
              <a:rPr lang="en-US" sz="1200"/>
              <a:t>, 2011.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200" err="1"/>
              <a:t>Braintorrent</a:t>
            </a:r>
            <a:r>
              <a:rPr lang="en-US" sz="1200"/>
              <a:t>, AG Roy, 2019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200" err="1"/>
              <a:t>GossipFL</a:t>
            </a:r>
            <a:r>
              <a:rPr lang="en-US" sz="1200"/>
              <a:t>, Z Tang, 2022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2B108DE-3D06-1FCD-BE7A-1FE216D1F1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6772" y="3138452"/>
            <a:ext cx="2416930" cy="179015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91C464-8002-6DDD-1E0D-AF93E1B55AB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27</a:t>
            </a:fld>
            <a:endParaRPr lang="en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159918D-91C7-C8E5-ED9E-20C1BB03FA45}"/>
              </a:ext>
            </a:extLst>
          </p:cNvPr>
          <p:cNvGrpSpPr/>
          <p:nvPr/>
        </p:nvGrpSpPr>
        <p:grpSpPr>
          <a:xfrm>
            <a:off x="1895412" y="2627320"/>
            <a:ext cx="3045981" cy="2003015"/>
            <a:chOff x="5366332" y="2298357"/>
            <a:chExt cx="3045981" cy="2003015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96FDF6BF-F795-92A7-6AC9-CA8320059171}"/>
                </a:ext>
              </a:extLst>
            </p:cNvPr>
            <p:cNvSpPr/>
            <p:nvPr/>
          </p:nvSpPr>
          <p:spPr>
            <a:xfrm>
              <a:off x="5366332" y="3339081"/>
              <a:ext cx="3045981" cy="962291"/>
            </a:xfrm>
            <a:prstGeom prst="roundRect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14300" algn="ctr"/>
              <a:r>
                <a:rPr lang="en-US" sz="1800">
                  <a:solidFill>
                    <a:srgbClr val="1F1F1F"/>
                  </a:solidFill>
                  <a:highlight>
                    <a:srgbClr val="FFFFFF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Device heterogeneity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4DB9B4E-BB49-60EF-9C2B-C7C0CABB6C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35947" y="2298357"/>
              <a:ext cx="962290" cy="9622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9" name="Graphic 28" descr="Laptop">
            <a:extLst>
              <a:ext uri="{FF2B5EF4-FFF2-40B4-BE49-F238E27FC236}">
                <a16:creationId xmlns:a16="http://schemas.microsoft.com/office/drawing/2014/main" id="{B6DA1393-2760-3CF3-3588-FBC8C3526B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83771" y="1149982"/>
            <a:ext cx="520700" cy="520700"/>
          </a:xfrm>
          <a:prstGeom prst="rect">
            <a:avLst/>
          </a:prstGeom>
        </p:spPr>
      </p:pic>
      <p:pic>
        <p:nvPicPr>
          <p:cNvPr id="30" name="Graphic 29" descr="Smart Phone">
            <a:extLst>
              <a:ext uri="{FF2B5EF4-FFF2-40B4-BE49-F238E27FC236}">
                <a16:creationId xmlns:a16="http://schemas.microsoft.com/office/drawing/2014/main" id="{4F349BB8-23CE-501A-7F9D-93B78311143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20363" y="1198083"/>
            <a:ext cx="390525" cy="390525"/>
          </a:xfrm>
          <a:prstGeom prst="rect">
            <a:avLst/>
          </a:prstGeom>
        </p:spPr>
      </p:pic>
      <p:pic>
        <p:nvPicPr>
          <p:cNvPr id="31" name="Graphic 30" descr="Laptop">
            <a:extLst>
              <a:ext uri="{FF2B5EF4-FFF2-40B4-BE49-F238E27FC236}">
                <a16:creationId xmlns:a16="http://schemas.microsoft.com/office/drawing/2014/main" id="{1F4A023A-2542-CAA2-9179-A361E1C221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83771" y="2014166"/>
            <a:ext cx="520700" cy="520700"/>
          </a:xfrm>
          <a:prstGeom prst="rect">
            <a:avLst/>
          </a:prstGeom>
        </p:spPr>
      </p:pic>
      <p:pic>
        <p:nvPicPr>
          <p:cNvPr id="1024" name="Graphic 1023" descr="Smart Phone">
            <a:extLst>
              <a:ext uri="{FF2B5EF4-FFF2-40B4-BE49-F238E27FC236}">
                <a16:creationId xmlns:a16="http://schemas.microsoft.com/office/drawing/2014/main" id="{F3CEE5C8-2444-7EEF-1D26-FF8626CACE5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12255" y="2064825"/>
            <a:ext cx="390525" cy="390525"/>
          </a:xfrm>
          <a:prstGeom prst="rect">
            <a:avLst/>
          </a:prstGeom>
        </p:spPr>
      </p:pic>
      <p:pic>
        <p:nvPicPr>
          <p:cNvPr id="1027" name="Graphic 1026" descr="Smart Phone">
            <a:extLst>
              <a:ext uri="{FF2B5EF4-FFF2-40B4-BE49-F238E27FC236}">
                <a16:creationId xmlns:a16="http://schemas.microsoft.com/office/drawing/2014/main" id="{3F8B2B13-ED5F-265D-D5C5-F85F69C4517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89687" y="2706484"/>
            <a:ext cx="390525" cy="390525"/>
          </a:xfrm>
          <a:prstGeom prst="rect">
            <a:avLst/>
          </a:prstGeom>
        </p:spPr>
      </p:pic>
      <p:cxnSp>
        <p:nvCxnSpPr>
          <p:cNvPr id="1034" name="Straight Arrow Connector 1033">
            <a:extLst>
              <a:ext uri="{FF2B5EF4-FFF2-40B4-BE49-F238E27FC236}">
                <a16:creationId xmlns:a16="http://schemas.microsoft.com/office/drawing/2014/main" id="{C0AEC4C7-A9F7-07C3-7016-735F8D56F1F9}"/>
              </a:ext>
            </a:extLst>
          </p:cNvPr>
          <p:cNvCxnSpPr>
            <a:cxnSpLocks/>
            <a:stCxn id="30" idx="3"/>
            <a:endCxn id="29" idx="1"/>
          </p:cNvCxnSpPr>
          <p:nvPr/>
        </p:nvCxnSpPr>
        <p:spPr>
          <a:xfrm>
            <a:off x="5510888" y="1393346"/>
            <a:ext cx="1672883" cy="16986"/>
          </a:xfrm>
          <a:prstGeom prst="straightConnector1">
            <a:avLst/>
          </a:prstGeom>
          <a:ln w="38100">
            <a:solidFill>
              <a:srgbClr val="00B05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9" name="Straight Arrow Connector 1038">
            <a:extLst>
              <a:ext uri="{FF2B5EF4-FFF2-40B4-BE49-F238E27FC236}">
                <a16:creationId xmlns:a16="http://schemas.microsoft.com/office/drawing/2014/main" id="{CEFF8F17-1FB0-D7B7-0DD9-D0D679C1A999}"/>
              </a:ext>
            </a:extLst>
          </p:cNvPr>
          <p:cNvCxnSpPr>
            <a:cxnSpLocks/>
            <a:stCxn id="1024" idx="3"/>
            <a:endCxn id="31" idx="1"/>
          </p:cNvCxnSpPr>
          <p:nvPr/>
        </p:nvCxnSpPr>
        <p:spPr>
          <a:xfrm>
            <a:off x="5502780" y="2260088"/>
            <a:ext cx="1680991" cy="14428"/>
          </a:xfrm>
          <a:prstGeom prst="straightConnector1">
            <a:avLst/>
          </a:prstGeom>
          <a:ln w="38100">
            <a:solidFill>
              <a:srgbClr val="00B05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2" name="Straight Arrow Connector 1041">
            <a:extLst>
              <a:ext uri="{FF2B5EF4-FFF2-40B4-BE49-F238E27FC236}">
                <a16:creationId xmlns:a16="http://schemas.microsoft.com/office/drawing/2014/main" id="{18DC3D6E-2E13-F4E9-DE9E-12D26EB4D7B2}"/>
              </a:ext>
            </a:extLst>
          </p:cNvPr>
          <p:cNvCxnSpPr>
            <a:cxnSpLocks/>
            <a:stCxn id="1024" idx="3"/>
            <a:endCxn id="1027" idx="0"/>
          </p:cNvCxnSpPr>
          <p:nvPr/>
        </p:nvCxnSpPr>
        <p:spPr>
          <a:xfrm>
            <a:off x="5502780" y="2260088"/>
            <a:ext cx="882170" cy="446396"/>
          </a:xfrm>
          <a:prstGeom prst="straightConnector1">
            <a:avLst/>
          </a:prstGeom>
          <a:ln w="38100">
            <a:solidFill>
              <a:srgbClr val="00B05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6" name="Straight Arrow Connector 1045">
            <a:extLst>
              <a:ext uri="{FF2B5EF4-FFF2-40B4-BE49-F238E27FC236}">
                <a16:creationId xmlns:a16="http://schemas.microsoft.com/office/drawing/2014/main" id="{7E9997D9-AAD7-AADB-E003-9ED4D4148B17}"/>
              </a:ext>
            </a:extLst>
          </p:cNvPr>
          <p:cNvCxnSpPr>
            <a:cxnSpLocks/>
            <a:stCxn id="1027" idx="0"/>
            <a:endCxn id="31" idx="1"/>
          </p:cNvCxnSpPr>
          <p:nvPr/>
        </p:nvCxnSpPr>
        <p:spPr>
          <a:xfrm flipV="1">
            <a:off x="6384950" y="2274516"/>
            <a:ext cx="798821" cy="431968"/>
          </a:xfrm>
          <a:prstGeom prst="straightConnector1">
            <a:avLst/>
          </a:prstGeom>
          <a:ln w="38100">
            <a:solidFill>
              <a:srgbClr val="00B05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9" name="Straight Arrow Connector 1048">
            <a:extLst>
              <a:ext uri="{FF2B5EF4-FFF2-40B4-BE49-F238E27FC236}">
                <a16:creationId xmlns:a16="http://schemas.microsoft.com/office/drawing/2014/main" id="{4D8EFC5D-4415-433F-67D6-3995326F1FFA}"/>
              </a:ext>
            </a:extLst>
          </p:cNvPr>
          <p:cNvCxnSpPr>
            <a:cxnSpLocks/>
            <a:stCxn id="1024" idx="0"/>
            <a:endCxn id="30" idx="2"/>
          </p:cNvCxnSpPr>
          <p:nvPr/>
        </p:nvCxnSpPr>
        <p:spPr>
          <a:xfrm flipV="1">
            <a:off x="5307518" y="1588608"/>
            <a:ext cx="8108" cy="476217"/>
          </a:xfrm>
          <a:prstGeom prst="straightConnector1">
            <a:avLst/>
          </a:prstGeom>
          <a:ln w="38100">
            <a:solidFill>
              <a:srgbClr val="00B05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2" name="Straight Arrow Connector 1051">
            <a:extLst>
              <a:ext uri="{FF2B5EF4-FFF2-40B4-BE49-F238E27FC236}">
                <a16:creationId xmlns:a16="http://schemas.microsoft.com/office/drawing/2014/main" id="{15840661-2422-144E-0B45-D1FA2B8CB7BB}"/>
              </a:ext>
            </a:extLst>
          </p:cNvPr>
          <p:cNvCxnSpPr>
            <a:cxnSpLocks/>
          </p:cNvCxnSpPr>
          <p:nvPr/>
        </p:nvCxnSpPr>
        <p:spPr>
          <a:xfrm flipV="1">
            <a:off x="7444121" y="1588608"/>
            <a:ext cx="0" cy="542825"/>
          </a:xfrm>
          <a:prstGeom prst="straightConnector1">
            <a:avLst/>
          </a:prstGeom>
          <a:ln w="38100">
            <a:solidFill>
              <a:srgbClr val="00B05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6" name="Straight Arrow Connector 1055">
            <a:extLst>
              <a:ext uri="{FF2B5EF4-FFF2-40B4-BE49-F238E27FC236}">
                <a16:creationId xmlns:a16="http://schemas.microsoft.com/office/drawing/2014/main" id="{2DE85B4E-51F0-862A-C0ED-DA8C8C1F21BA}"/>
              </a:ext>
            </a:extLst>
          </p:cNvPr>
          <p:cNvCxnSpPr>
            <a:cxnSpLocks/>
            <a:stCxn id="31" idx="1"/>
            <a:endCxn id="30" idx="3"/>
          </p:cNvCxnSpPr>
          <p:nvPr/>
        </p:nvCxnSpPr>
        <p:spPr>
          <a:xfrm flipH="1" flipV="1">
            <a:off x="5510888" y="1393346"/>
            <a:ext cx="1672883" cy="881170"/>
          </a:xfrm>
          <a:prstGeom prst="straightConnector1">
            <a:avLst/>
          </a:prstGeom>
          <a:ln w="38100">
            <a:solidFill>
              <a:srgbClr val="00B05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8662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 descr="A diagram of a training&#10;&#10;Description automatically generated">
            <a:extLst>
              <a:ext uri="{FF2B5EF4-FFF2-40B4-BE49-F238E27FC236}">
                <a16:creationId xmlns:a16="http://schemas.microsoft.com/office/drawing/2014/main" id="{E5C03F60-CAD3-411D-C4E0-F90B883D5D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0804" y="1144669"/>
            <a:ext cx="3964761" cy="1739154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5D2266A4-FE1B-6BA5-1093-802880ED5455}"/>
              </a:ext>
            </a:extLst>
          </p:cNvPr>
          <p:cNvGrpSpPr/>
          <p:nvPr/>
        </p:nvGrpSpPr>
        <p:grpSpPr>
          <a:xfrm>
            <a:off x="3458671" y="3680971"/>
            <a:ext cx="390525" cy="153861"/>
            <a:chOff x="520701" y="1066799"/>
            <a:chExt cx="685800" cy="30480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75D2181-FCBE-B3D3-1EFE-971D779A4B42}"/>
                </a:ext>
              </a:extLst>
            </p:cNvPr>
            <p:cNvSpPr/>
            <p:nvPr/>
          </p:nvSpPr>
          <p:spPr>
            <a:xfrm>
              <a:off x="520701" y="1066799"/>
              <a:ext cx="685800" cy="304800"/>
            </a:xfrm>
            <a:prstGeom prst="rect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50D0166-625F-A39A-A8F2-2164848ACB6F}"/>
                </a:ext>
              </a:extLst>
            </p:cNvPr>
            <p:cNvSpPr/>
            <p:nvPr/>
          </p:nvSpPr>
          <p:spPr>
            <a:xfrm>
              <a:off x="748748" y="1104900"/>
              <a:ext cx="76200" cy="228600"/>
            </a:xfrm>
            <a:prstGeom prst="rect">
              <a:avLst/>
            </a:prstGeom>
            <a:solidFill>
              <a:srgbClr val="F79646">
                <a:lumMod val="75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7982C77-91B8-6CFD-F561-FF2AAF8FFD07}"/>
                </a:ext>
              </a:extLst>
            </p:cNvPr>
            <p:cNvSpPr/>
            <p:nvPr/>
          </p:nvSpPr>
          <p:spPr>
            <a:xfrm>
              <a:off x="902252" y="1104900"/>
              <a:ext cx="76200" cy="228600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CA46799-7615-AFF3-0D4B-2E8F8149CC75}"/>
                </a:ext>
              </a:extLst>
            </p:cNvPr>
            <p:cNvSpPr/>
            <p:nvPr/>
          </p:nvSpPr>
          <p:spPr>
            <a:xfrm>
              <a:off x="1054100" y="1104900"/>
              <a:ext cx="76200" cy="228600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E699BA2-656E-FDBC-8774-E763606C4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Communication-Efficient Training Workload Balancing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785A0F-FA97-A0F4-81CF-8591A6711E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266325"/>
            <a:ext cx="3621797" cy="330270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endParaRPr lang="en-US" b="1" i="0">
              <a:solidFill>
                <a:srgbClr val="1F1F1F"/>
              </a:solidFill>
              <a:effectLst/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US" b="0" i="0">
              <a:solidFill>
                <a:srgbClr val="1F1F1F"/>
              </a:solidFill>
              <a:effectLst/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4995E0-7345-4995-6545-212D50873EB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0300"/>
          <a:stretch/>
        </p:blipFill>
        <p:spPr>
          <a:xfrm>
            <a:off x="2698264" y="1152425"/>
            <a:ext cx="4013685" cy="147896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AE4283-18B2-0B72-E685-ACA91613501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28</a:t>
            </a:fld>
            <a:endParaRPr lang="en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8CBBFF4-836C-5E1E-1C18-58877B2242E3}"/>
              </a:ext>
            </a:extLst>
          </p:cNvPr>
          <p:cNvGrpSpPr/>
          <p:nvPr/>
        </p:nvGrpSpPr>
        <p:grpSpPr>
          <a:xfrm>
            <a:off x="290383" y="1871365"/>
            <a:ext cx="2586041" cy="653832"/>
            <a:chOff x="6768078" y="2077109"/>
            <a:chExt cx="2586041" cy="396145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B66D5BB7-A059-A209-45E8-545A4175A8CB}"/>
                </a:ext>
              </a:extLst>
            </p:cNvPr>
            <p:cNvSpPr/>
            <p:nvPr/>
          </p:nvSpPr>
          <p:spPr>
            <a:xfrm>
              <a:off x="6768078" y="2081641"/>
              <a:ext cx="2115622" cy="391613"/>
            </a:xfrm>
            <a:prstGeom prst="roundRect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14300" algn="ctr"/>
              <a:r>
                <a:rPr lang="en-US" sz="1800" dirty="0">
                  <a:solidFill>
                    <a:srgbClr val="1F1F1F"/>
                  </a:solidFill>
                  <a:highlight>
                    <a:srgbClr val="FFFFFF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Slow agents hinder training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8702270D-A1B3-A86A-5789-AAE8BC9113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864164" y="2077109"/>
              <a:ext cx="489955" cy="215303"/>
            </a:xfrm>
            <a:prstGeom prst="straightConnector1">
              <a:avLst/>
            </a:prstGeom>
            <a:ln w="19050">
              <a:prstDash val="dash"/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B51C24C-A3AD-90BA-439A-B73293346070}"/>
              </a:ext>
            </a:extLst>
          </p:cNvPr>
          <p:cNvGrpSpPr/>
          <p:nvPr/>
        </p:nvGrpSpPr>
        <p:grpSpPr>
          <a:xfrm>
            <a:off x="5556250" y="2267510"/>
            <a:ext cx="3464908" cy="748193"/>
            <a:chOff x="5556250" y="2059485"/>
            <a:chExt cx="3464908" cy="748193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0BAED0DF-DDB4-F4DE-C13F-04DD50B80E47}"/>
                </a:ext>
              </a:extLst>
            </p:cNvPr>
            <p:cNvSpPr/>
            <p:nvPr/>
          </p:nvSpPr>
          <p:spPr>
            <a:xfrm>
              <a:off x="6905536" y="2219661"/>
              <a:ext cx="2115622" cy="588017"/>
            </a:xfrm>
            <a:prstGeom prst="roundRect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14300" algn="ctr"/>
              <a:r>
                <a:rPr lang="en-US" sz="1800" dirty="0">
                  <a:solidFill>
                    <a:srgbClr val="1F1F1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Imbalanced</a:t>
              </a:r>
              <a:r>
                <a:rPr lang="en-US" sz="1800" dirty="0">
                  <a:solidFill>
                    <a:srgbClr val="1F1F1F"/>
                  </a:solidFill>
                  <a:highlight>
                    <a:srgbClr val="FFFFFF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 training time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1594073A-C3D5-A21D-FFB4-31E544CCF71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556250" y="2059485"/>
              <a:ext cx="1327969" cy="343601"/>
            </a:xfrm>
            <a:prstGeom prst="straightConnector1">
              <a:avLst/>
            </a:prstGeom>
            <a:ln w="19050">
              <a:prstDash val="dash"/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19F7E81-F739-1E7F-EAB4-0DB5A869E9B8}"/>
              </a:ext>
            </a:extLst>
          </p:cNvPr>
          <p:cNvGrpSpPr/>
          <p:nvPr/>
        </p:nvGrpSpPr>
        <p:grpSpPr>
          <a:xfrm>
            <a:off x="6073384" y="3676120"/>
            <a:ext cx="390525" cy="153861"/>
            <a:chOff x="520700" y="1066800"/>
            <a:chExt cx="685800" cy="3048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0D31CC1-4BCF-9071-47A6-11268CE69CB7}"/>
                </a:ext>
              </a:extLst>
            </p:cNvPr>
            <p:cNvSpPr/>
            <p:nvPr/>
          </p:nvSpPr>
          <p:spPr>
            <a:xfrm>
              <a:off x="520700" y="1066800"/>
              <a:ext cx="685800" cy="3048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AF620F1-0976-F71B-85C2-2812719E10B1}"/>
                </a:ext>
              </a:extLst>
            </p:cNvPr>
            <p:cNvSpPr/>
            <p:nvPr/>
          </p:nvSpPr>
          <p:spPr>
            <a:xfrm>
              <a:off x="596900" y="1104900"/>
              <a:ext cx="76200" cy="228600"/>
            </a:xfrm>
            <a:prstGeom prst="rect">
              <a:avLst/>
            </a:prstGeom>
            <a:solidFill>
              <a:srgbClr val="1F497D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626E514-660A-3388-74C4-1CAFCFFCDB90}"/>
                </a:ext>
              </a:extLst>
            </p:cNvPr>
            <p:cNvSpPr/>
            <p:nvPr/>
          </p:nvSpPr>
          <p:spPr>
            <a:xfrm>
              <a:off x="748748" y="1104900"/>
              <a:ext cx="76200" cy="228600"/>
            </a:xfrm>
            <a:prstGeom prst="rect">
              <a:avLst/>
            </a:prstGeom>
            <a:solidFill>
              <a:srgbClr val="F79646">
                <a:lumMod val="75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D4D2247-94BB-DEDA-3543-80E984A635AF}"/>
                </a:ext>
              </a:extLst>
            </p:cNvPr>
            <p:cNvSpPr/>
            <p:nvPr/>
          </p:nvSpPr>
          <p:spPr>
            <a:xfrm>
              <a:off x="902252" y="1104900"/>
              <a:ext cx="76200" cy="228600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77210E5-781E-0925-28F9-CAD67BFA3BEC}"/>
                </a:ext>
              </a:extLst>
            </p:cNvPr>
            <p:cNvSpPr/>
            <p:nvPr/>
          </p:nvSpPr>
          <p:spPr>
            <a:xfrm>
              <a:off x="1054100" y="1104900"/>
              <a:ext cx="76200" cy="228600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cxnSp>
        <p:nvCxnSpPr>
          <p:cNvPr id="18" name="Connector: Elbow 17">
            <a:extLst>
              <a:ext uri="{FF2B5EF4-FFF2-40B4-BE49-F238E27FC236}">
                <a16:creationId xmlns:a16="http://schemas.microsoft.com/office/drawing/2014/main" id="{AEB750D4-DC12-1CB1-F9F8-C5C26C5585B5}"/>
              </a:ext>
            </a:extLst>
          </p:cNvPr>
          <p:cNvCxnSpPr>
            <a:cxnSpLocks/>
          </p:cNvCxnSpPr>
          <p:nvPr/>
        </p:nvCxnSpPr>
        <p:spPr>
          <a:xfrm flipH="1">
            <a:off x="3504822" y="3774002"/>
            <a:ext cx="347134" cy="113195"/>
          </a:xfrm>
          <a:prstGeom prst="bentConnector3">
            <a:avLst>
              <a:gd name="adj1" fmla="val -14635"/>
            </a:avLst>
          </a:prstGeom>
          <a:noFill/>
          <a:ln w="6350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  <a:tailEnd type="triangle" w="sm" len="sm"/>
          </a:ln>
          <a:effectLst/>
        </p:spPr>
      </p:cxnSp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B6F313B6-94E8-3A0B-09F0-FD89BF85C7F3}"/>
              </a:ext>
            </a:extLst>
          </p:cNvPr>
          <p:cNvCxnSpPr>
            <a:cxnSpLocks/>
          </p:cNvCxnSpPr>
          <p:nvPr/>
        </p:nvCxnSpPr>
        <p:spPr>
          <a:xfrm flipH="1">
            <a:off x="6113536" y="3753051"/>
            <a:ext cx="347134" cy="113195"/>
          </a:xfrm>
          <a:prstGeom prst="bentConnector3">
            <a:avLst>
              <a:gd name="adj1" fmla="val -14635"/>
            </a:avLst>
          </a:prstGeom>
          <a:noFill/>
          <a:ln w="6350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  <a:tailEnd type="triangle" w="sm" len="sm"/>
          </a:ln>
          <a:effectLst/>
        </p:spPr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88A6DDD-61EE-ABC6-EC65-6DE67C449F54}"/>
              </a:ext>
            </a:extLst>
          </p:cNvPr>
          <p:cNvCxnSpPr>
            <a:cxnSpLocks/>
            <a:endCxn id="10" idx="1"/>
          </p:cNvCxnSpPr>
          <p:nvPr/>
        </p:nvCxnSpPr>
        <p:spPr>
          <a:xfrm flipV="1">
            <a:off x="3546835" y="3753051"/>
            <a:ext cx="2526549" cy="3070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dash"/>
            <a:tailEnd type="triangle" w="sm" len="med"/>
          </a:ln>
          <a:effectLst/>
        </p:spPr>
      </p:cxnSp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FF89C402-B944-84A4-D8A8-CC41F3F631EB}"/>
              </a:ext>
            </a:extLst>
          </p:cNvPr>
          <p:cNvCxnSpPr>
            <a:cxnSpLocks/>
          </p:cNvCxnSpPr>
          <p:nvPr/>
        </p:nvCxnSpPr>
        <p:spPr>
          <a:xfrm flipH="1">
            <a:off x="6113536" y="3431559"/>
            <a:ext cx="347134" cy="113195"/>
          </a:xfrm>
          <a:prstGeom prst="bentConnector3">
            <a:avLst>
              <a:gd name="adj1" fmla="val -14635"/>
            </a:avLst>
          </a:prstGeom>
          <a:noFill/>
          <a:ln w="6350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  <a:tailEnd type="triangle" w="sm" len="sm"/>
          </a:ln>
          <a:effectLst/>
        </p:spPr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52BB291D-E2E2-CE10-E931-2403AC1A41B1}"/>
              </a:ext>
            </a:extLst>
          </p:cNvPr>
          <p:cNvSpPr txBox="1"/>
          <p:nvPr/>
        </p:nvSpPr>
        <p:spPr>
          <a:xfrm>
            <a:off x="3257521" y="3927863"/>
            <a:ext cx="987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Slow agent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53712CC-9BDD-52FB-F0E7-F96FB2A82A86}"/>
              </a:ext>
            </a:extLst>
          </p:cNvPr>
          <p:cNvSpPr txBox="1"/>
          <p:nvPr/>
        </p:nvSpPr>
        <p:spPr>
          <a:xfrm>
            <a:off x="5725628" y="3921508"/>
            <a:ext cx="9188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Fast agent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CEDA29D-661C-B678-E503-FFFE6BB2E237}"/>
              </a:ext>
            </a:extLst>
          </p:cNvPr>
          <p:cNvGrpSpPr/>
          <p:nvPr/>
        </p:nvGrpSpPr>
        <p:grpSpPr>
          <a:xfrm>
            <a:off x="3456977" y="3681307"/>
            <a:ext cx="390525" cy="153861"/>
            <a:chOff x="379829" y="3914144"/>
            <a:chExt cx="390525" cy="153861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C918C0E6-123C-C7B6-3781-CE4C8FFCB84A}"/>
                </a:ext>
              </a:extLst>
            </p:cNvPr>
            <p:cNvSpPr/>
            <p:nvPr/>
          </p:nvSpPr>
          <p:spPr>
            <a:xfrm>
              <a:off x="379829" y="3914144"/>
              <a:ext cx="390525" cy="153861"/>
            </a:xfrm>
            <a:prstGeom prst="rect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13848FE-BBAA-2ACA-9C49-5CB79DDE82C9}"/>
                </a:ext>
              </a:extLst>
            </p:cNvPr>
            <p:cNvSpPr/>
            <p:nvPr/>
          </p:nvSpPr>
          <p:spPr>
            <a:xfrm>
              <a:off x="423221" y="3933377"/>
              <a:ext cx="43392" cy="115396"/>
            </a:xfrm>
            <a:prstGeom prst="rect">
              <a:avLst/>
            </a:prstGeom>
            <a:solidFill>
              <a:srgbClr val="1F497D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402BA1E1-6A25-07C7-8258-85621B35A328}"/>
              </a:ext>
            </a:extLst>
          </p:cNvPr>
          <p:cNvSpPr/>
          <p:nvPr/>
        </p:nvSpPr>
        <p:spPr>
          <a:xfrm>
            <a:off x="3108775" y="3121432"/>
            <a:ext cx="1054255" cy="846643"/>
          </a:xfrm>
          <a:prstGeom prst="roundRect">
            <a:avLst/>
          </a:prstGeom>
          <a:noFill/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4B13EC38-1DE8-3BB8-F76D-3B2DF9F8321F}"/>
              </a:ext>
            </a:extLst>
          </p:cNvPr>
          <p:cNvSpPr/>
          <p:nvPr/>
        </p:nvSpPr>
        <p:spPr>
          <a:xfrm>
            <a:off x="5786820" y="3121432"/>
            <a:ext cx="1054255" cy="846643"/>
          </a:xfrm>
          <a:prstGeom prst="roundRect">
            <a:avLst/>
          </a:prstGeom>
          <a:noFill/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7" name="Picture 4">
            <a:extLst>
              <a:ext uri="{FF2B5EF4-FFF2-40B4-BE49-F238E27FC236}">
                <a16:creationId xmlns:a16="http://schemas.microsoft.com/office/drawing/2014/main" id="{167D8FD7-24BF-07FD-13E3-76BF34713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1491" y="3913426"/>
            <a:ext cx="315859" cy="315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>
            <a:extLst>
              <a:ext uri="{FF2B5EF4-FFF2-40B4-BE49-F238E27FC236}">
                <a16:creationId xmlns:a16="http://schemas.microsoft.com/office/drawing/2014/main" id="{878054B7-251F-A114-D020-693C9F36B2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8349" y="3968075"/>
            <a:ext cx="315859" cy="315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7" descr="A diagram of training and training&#10;&#10;Description automatically generated">
            <a:extLst>
              <a:ext uri="{FF2B5EF4-FFF2-40B4-BE49-F238E27FC236}">
                <a16:creationId xmlns:a16="http://schemas.microsoft.com/office/drawing/2014/main" id="{41D5FB68-2D9C-1160-073D-4630DB7C4E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65714" y="2635917"/>
            <a:ext cx="3943043" cy="1849845"/>
          </a:xfrm>
          <a:prstGeom prst="rect">
            <a:avLst/>
          </a:prstGeom>
        </p:spPr>
      </p:pic>
      <p:pic>
        <p:nvPicPr>
          <p:cNvPr id="39" name="Picture 2">
            <a:extLst>
              <a:ext uri="{FF2B5EF4-FFF2-40B4-BE49-F238E27FC236}">
                <a16:creationId xmlns:a16="http://schemas.microsoft.com/office/drawing/2014/main" id="{1B0ED6D1-A5EE-2E1C-B43D-CC3443ED8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8971" y="2269268"/>
            <a:ext cx="315859" cy="315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25EA0796-B261-EC91-14A6-0930A8D155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5981" y="1837096"/>
            <a:ext cx="315859" cy="315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F3D29BC8-9B67-D586-402C-22085114271D}"/>
              </a:ext>
            </a:extLst>
          </p:cNvPr>
          <p:cNvGrpSpPr/>
          <p:nvPr/>
        </p:nvGrpSpPr>
        <p:grpSpPr>
          <a:xfrm>
            <a:off x="1314072" y="3986972"/>
            <a:ext cx="3874218" cy="1010706"/>
            <a:chOff x="6398541" y="1677541"/>
            <a:chExt cx="3874218" cy="1010706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15496DB5-A7E1-8184-02C1-786195D77CED}"/>
                </a:ext>
              </a:extLst>
            </p:cNvPr>
            <p:cNvSpPr/>
            <p:nvPr/>
          </p:nvSpPr>
          <p:spPr>
            <a:xfrm>
              <a:off x="6398541" y="2078309"/>
              <a:ext cx="2622617" cy="609938"/>
            </a:xfrm>
            <a:prstGeom prst="roundRect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14300" algn="ctr"/>
              <a:r>
                <a:rPr lang="en-US" sz="1800">
                  <a:solidFill>
                    <a:srgbClr val="1F1F1F"/>
                  </a:solidFill>
                  <a:highlight>
                    <a:srgbClr val="FFFFFF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Workload offloading from Agent 1 to Agent 2</a:t>
              </a:r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83824B2F-3E5A-4968-E635-02BBD6541F19}"/>
                </a:ext>
              </a:extLst>
            </p:cNvPr>
            <p:cNvCxnSpPr>
              <a:cxnSpLocks/>
              <a:stCxn id="44" idx="0"/>
            </p:cNvCxnSpPr>
            <p:nvPr/>
          </p:nvCxnSpPr>
          <p:spPr>
            <a:xfrm flipV="1">
              <a:off x="7709850" y="1677541"/>
              <a:ext cx="2562909" cy="400768"/>
            </a:xfrm>
            <a:prstGeom prst="straightConnector1">
              <a:avLst/>
            </a:prstGeom>
            <a:ln w="19050">
              <a:prstDash val="dash"/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A3075E76-4E8E-A69B-EBDD-97EE5CE501FC}"/>
              </a:ext>
            </a:extLst>
          </p:cNvPr>
          <p:cNvSpPr/>
          <p:nvPr/>
        </p:nvSpPr>
        <p:spPr>
          <a:xfrm>
            <a:off x="4426666" y="4394672"/>
            <a:ext cx="2991480" cy="607602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14300" algn="ctr"/>
            <a:r>
              <a:rPr lang="en-US" sz="1800">
                <a:solidFill>
                  <a:srgbClr val="1F1F1F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Training time reduction with workload balancing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75DCA320-9BA1-1A48-65C5-78E2CE18994E}"/>
              </a:ext>
            </a:extLst>
          </p:cNvPr>
          <p:cNvCxnSpPr>
            <a:cxnSpLocks/>
            <a:stCxn id="53" idx="0"/>
          </p:cNvCxnSpPr>
          <p:nvPr/>
        </p:nvCxnSpPr>
        <p:spPr>
          <a:xfrm flipV="1">
            <a:off x="5922406" y="3583467"/>
            <a:ext cx="41673" cy="811205"/>
          </a:xfrm>
          <a:prstGeom prst="straightConnector1">
            <a:avLst/>
          </a:prstGeom>
          <a:ln w="19050">
            <a:prstDash val="dash"/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127AAE0-84ED-73C1-AFB2-7B0054C150BE}"/>
                  </a:ext>
                </a:extLst>
              </p:cNvPr>
              <p:cNvSpPr txBox="1"/>
              <p:nvPr/>
            </p:nvSpPr>
            <p:spPr>
              <a:xfrm>
                <a:off x="6432376" y="3620086"/>
                <a:ext cx="45408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1430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highlight>
                                <a:srgbClr val="FFFFFF"/>
                              </a:highlight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1F1F1F"/>
                              </a:solidFill>
                              <a:highlight>
                                <a:srgbClr val="FFFFFF"/>
                              </a:highligh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sSub>
                            <m:sSubPr>
                              <m:ctrlPr>
                                <a:rPr lang="en-US" i="1">
                                  <a:highlight>
                                    <a:srgbClr val="FFFFFF"/>
                                  </a:highlight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highlight>
                                    <a:srgbClr val="FFFFFF"/>
                                  </a:highlight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highlight>
                                    <a:srgbClr val="FFFFFF"/>
                                  </a:highlight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>
                  <a:solidFill>
                    <a:srgbClr val="1F1F1F"/>
                  </a:solidFill>
                  <a:highlight>
                    <a:srgbClr val="FFFFFF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127AAE0-84ED-73C1-AFB2-7B0054C150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2376" y="3620086"/>
                <a:ext cx="454089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CFA12BD-08C4-545B-4E6D-9BCC2DBE6DB4}"/>
                  </a:ext>
                </a:extLst>
              </p:cNvPr>
              <p:cNvSpPr txBox="1"/>
              <p:nvPr/>
            </p:nvSpPr>
            <p:spPr>
              <a:xfrm>
                <a:off x="6409681" y="3328131"/>
                <a:ext cx="454089" cy="3261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1430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highlight>
                                <a:srgbClr val="FFFFFF"/>
                              </a:highlight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1F1F1F"/>
                              </a:solidFill>
                              <a:highlight>
                                <a:srgbClr val="FFFFFF"/>
                              </a:highligh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/>
                      </m:sSup>
                    </m:oMath>
                  </m:oMathPara>
                </a14:m>
                <a:endParaRPr lang="en-US">
                  <a:solidFill>
                    <a:srgbClr val="1F1F1F"/>
                  </a:solidFill>
                  <a:highlight>
                    <a:srgbClr val="FFFFFF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CFA12BD-08C4-545B-4E6D-9BCC2DBE6D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9681" y="3328131"/>
                <a:ext cx="454089" cy="32618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C1872C6A-649D-69F7-468D-A7281CD9342B}"/>
                  </a:ext>
                </a:extLst>
              </p:cNvPr>
              <p:cNvSpPr txBox="1"/>
              <p:nvPr/>
            </p:nvSpPr>
            <p:spPr>
              <a:xfrm>
                <a:off x="3043561" y="3635070"/>
                <a:ext cx="38418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1430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highlight>
                                <a:srgbClr val="FFFFFF"/>
                              </a:highlight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1F1F1F"/>
                              </a:solidFill>
                              <a:highlight>
                                <a:srgbClr val="FFFFFF"/>
                              </a:highligh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sSub>
                            <m:sSubPr>
                              <m:ctrlPr>
                                <a:rPr lang="en-US" i="1" smtClean="0">
                                  <a:highlight>
                                    <a:srgbClr val="FFFFFF"/>
                                  </a:highlight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highlight>
                                    <a:srgbClr val="FFFFFF"/>
                                  </a:highlight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highlight>
                                    <a:srgbClr val="FFFFFF"/>
                                  </a:highlight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>
                  <a:solidFill>
                    <a:srgbClr val="1F1F1F"/>
                  </a:solidFill>
                  <a:highlight>
                    <a:srgbClr val="FFFFFF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C1872C6A-649D-69F7-468D-A7281CD934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3561" y="3635070"/>
                <a:ext cx="384187" cy="307777"/>
              </a:xfrm>
              <a:prstGeom prst="rect">
                <a:avLst/>
              </a:prstGeom>
              <a:blipFill>
                <a:blip r:embed="rId10"/>
                <a:stretch>
                  <a:fillRect r="-31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9691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4.44444E-6 L 0.28542 -0.00031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71" y="-31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3.7037E-7 L -0.00017 -0.06019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3025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9" grpId="1"/>
      <p:bldP spid="30" grpId="0"/>
      <p:bldP spid="30" grpId="1"/>
      <p:bldP spid="48" grpId="0" animBg="1"/>
      <p:bldP spid="48" grpId="1" animBg="1"/>
      <p:bldP spid="49" grpId="0" animBg="1"/>
      <p:bldP spid="49" grpId="1" animBg="1"/>
      <p:bldP spid="53" grpId="0" animBg="1"/>
      <p:bldP spid="5" grpId="0"/>
      <p:bldP spid="5" grpId="1"/>
      <p:bldP spid="32" grpId="0"/>
      <p:bldP spid="32" grpId="1"/>
      <p:bldP spid="37" grpId="0"/>
      <p:bldP spid="37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C7DBC-70E3-76D0-4D4D-B38335AF3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Decentralized Multi-Agent Learning (DML)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1A1B18-6E36-5608-E1DF-D6F53CEA5E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i="0">
                <a:solidFill>
                  <a:srgbClr val="1F1F1F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Paired agents’ optimization problem</a:t>
            </a:r>
          </a:p>
          <a:p>
            <a:pPr lvl="1"/>
            <a:endParaRPr lang="en-US" b="1" i="0">
              <a:solidFill>
                <a:srgbClr val="1F1F1F"/>
              </a:solidFill>
              <a:effectLst/>
              <a:highlight>
                <a:srgbClr val="FFFFFF"/>
              </a:highlight>
              <a:latin typeface="Google Sans"/>
            </a:endParaRPr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F588CBBE-20D2-6ACC-2CC5-D3F0C27D2F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2111" y="1714920"/>
            <a:ext cx="2141291" cy="49951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202EC2-0888-CDA3-9AB1-C1181E06C1E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29</a:t>
            </a:fld>
            <a:endParaRPr lang="e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4C0D15-7E21-A17A-F5BA-723AA3BB7E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466" y="3579261"/>
            <a:ext cx="3006616" cy="9799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7942FCF-80A8-65D7-AE3B-313607C3FB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4328" y="3594388"/>
            <a:ext cx="2487972" cy="1015362"/>
          </a:xfrm>
          <a:prstGeom prst="rect">
            <a:avLst/>
          </a:prstGeom>
        </p:spPr>
      </p:pic>
      <p:grpSp>
        <p:nvGrpSpPr>
          <p:cNvPr id="71" name="Group 70">
            <a:extLst>
              <a:ext uri="{FF2B5EF4-FFF2-40B4-BE49-F238E27FC236}">
                <a16:creationId xmlns:a16="http://schemas.microsoft.com/office/drawing/2014/main" id="{342267FB-EA72-9434-D767-1C604CA09DFE}"/>
              </a:ext>
            </a:extLst>
          </p:cNvPr>
          <p:cNvGrpSpPr/>
          <p:nvPr/>
        </p:nvGrpSpPr>
        <p:grpSpPr>
          <a:xfrm>
            <a:off x="5440121" y="2527546"/>
            <a:ext cx="838200" cy="932999"/>
            <a:chOff x="5440121" y="2527546"/>
            <a:chExt cx="838200" cy="932999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1176B0CC-2339-37F5-1AE0-845F364E42BA}"/>
                </a:ext>
              </a:extLst>
            </p:cNvPr>
            <p:cNvGrpSpPr/>
            <p:nvPr/>
          </p:nvGrpSpPr>
          <p:grpSpPr>
            <a:xfrm>
              <a:off x="5440121" y="2527546"/>
              <a:ext cx="838200" cy="932999"/>
              <a:chOff x="5440121" y="2527546"/>
              <a:chExt cx="838200" cy="932999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D27A7B79-577C-B917-A359-8FD4C9CBD067}"/>
                  </a:ext>
                </a:extLst>
              </p:cNvPr>
              <p:cNvGrpSpPr/>
              <p:nvPr/>
            </p:nvGrpSpPr>
            <p:grpSpPr>
              <a:xfrm>
                <a:off x="5687057" y="3204201"/>
                <a:ext cx="390525" cy="153861"/>
                <a:chOff x="520700" y="1066800"/>
                <a:chExt cx="685800" cy="304800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724F838E-652E-4A9D-2EE7-98F7276842A1}"/>
                    </a:ext>
                  </a:extLst>
                </p:cNvPr>
                <p:cNvSpPr/>
                <p:nvPr/>
              </p:nvSpPr>
              <p:spPr>
                <a:xfrm>
                  <a:off x="520700" y="1066800"/>
                  <a:ext cx="685800" cy="304800"/>
                </a:xfrm>
                <a:prstGeom prst="rect">
                  <a:avLst/>
                </a:prstGeom>
                <a:solidFill>
                  <a:sysClr val="window" lastClr="FFFFFF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A052A9A3-307B-DF04-F6FD-ECA385962B52}"/>
                    </a:ext>
                  </a:extLst>
                </p:cNvPr>
                <p:cNvSpPr/>
                <p:nvPr/>
              </p:nvSpPr>
              <p:spPr>
                <a:xfrm>
                  <a:off x="748748" y="1104900"/>
                  <a:ext cx="76200" cy="228600"/>
                </a:xfrm>
                <a:prstGeom prst="rect">
                  <a:avLst/>
                </a:prstGeom>
                <a:solidFill>
                  <a:srgbClr val="F79646">
                    <a:lumMod val="75000"/>
                  </a:srgbClr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0615CB2E-1DDB-D526-7DB5-DD5C6FE6AC2A}"/>
                    </a:ext>
                  </a:extLst>
                </p:cNvPr>
                <p:cNvSpPr/>
                <p:nvPr/>
              </p:nvSpPr>
              <p:spPr>
                <a:xfrm>
                  <a:off x="902252" y="1104900"/>
                  <a:ext cx="76200" cy="228600"/>
                </a:xfrm>
                <a:prstGeom prst="rect">
                  <a:avLst/>
                </a:prstGeom>
                <a:solidFill>
                  <a:srgbClr val="92D050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7586EF0-EF73-0B86-38C9-368ABF567247}"/>
                    </a:ext>
                  </a:extLst>
                </p:cNvPr>
                <p:cNvSpPr/>
                <p:nvPr/>
              </p:nvSpPr>
              <p:spPr>
                <a:xfrm>
                  <a:off x="1054100" y="1104900"/>
                  <a:ext cx="76200" cy="228600"/>
                </a:xfrm>
                <a:prstGeom prst="rect">
                  <a:avLst/>
                </a:prstGeom>
                <a:solidFill>
                  <a:srgbClr val="FF0000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6884A2A7-533C-80CE-2D71-46F640DD8D07}"/>
                  </a:ext>
                </a:extLst>
              </p:cNvPr>
              <p:cNvGrpSpPr/>
              <p:nvPr/>
            </p:nvGrpSpPr>
            <p:grpSpPr>
              <a:xfrm>
                <a:off x="5684013" y="2960293"/>
                <a:ext cx="390525" cy="153861"/>
                <a:chOff x="520700" y="1066800"/>
                <a:chExt cx="685800" cy="304800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E18D05E7-612E-A1F0-BBEA-FB0359CED73A}"/>
                    </a:ext>
                  </a:extLst>
                </p:cNvPr>
                <p:cNvSpPr/>
                <p:nvPr/>
              </p:nvSpPr>
              <p:spPr>
                <a:xfrm>
                  <a:off x="520700" y="1066800"/>
                  <a:ext cx="685800" cy="304800"/>
                </a:xfrm>
                <a:prstGeom prst="rect">
                  <a:avLst/>
                </a:prstGeom>
                <a:solidFill>
                  <a:sysClr val="window" lastClr="FFFFFF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15E0CD06-1037-B97F-BC02-15E7321175AB}"/>
                    </a:ext>
                  </a:extLst>
                </p:cNvPr>
                <p:cNvSpPr/>
                <p:nvPr/>
              </p:nvSpPr>
              <p:spPr>
                <a:xfrm>
                  <a:off x="596900" y="1104900"/>
                  <a:ext cx="76200" cy="228600"/>
                </a:xfrm>
                <a:prstGeom prst="rect">
                  <a:avLst/>
                </a:prstGeom>
                <a:solidFill>
                  <a:srgbClr val="1F497D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7BD27565-8FCE-2FD6-6ADD-A5C046281E1D}"/>
                    </a:ext>
                  </a:extLst>
                </p:cNvPr>
                <p:cNvSpPr/>
                <p:nvPr/>
              </p:nvSpPr>
              <p:spPr>
                <a:xfrm>
                  <a:off x="748748" y="1104900"/>
                  <a:ext cx="76200" cy="228600"/>
                </a:xfrm>
                <a:prstGeom prst="rect">
                  <a:avLst/>
                </a:prstGeom>
                <a:solidFill>
                  <a:srgbClr val="F79646">
                    <a:lumMod val="75000"/>
                  </a:srgbClr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EE2032A6-E96B-FD82-2324-37491BF3B0AE}"/>
                    </a:ext>
                  </a:extLst>
                </p:cNvPr>
                <p:cNvSpPr/>
                <p:nvPr/>
              </p:nvSpPr>
              <p:spPr>
                <a:xfrm>
                  <a:off x="902252" y="1104900"/>
                  <a:ext cx="76200" cy="228600"/>
                </a:xfrm>
                <a:prstGeom prst="rect">
                  <a:avLst/>
                </a:prstGeom>
                <a:solidFill>
                  <a:srgbClr val="92D050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11405D7D-0AE3-9DBF-A3D1-094A0B29BA8E}"/>
                    </a:ext>
                  </a:extLst>
                </p:cNvPr>
                <p:cNvSpPr/>
                <p:nvPr/>
              </p:nvSpPr>
              <p:spPr>
                <a:xfrm>
                  <a:off x="1054100" y="1104900"/>
                  <a:ext cx="76200" cy="228600"/>
                </a:xfrm>
                <a:prstGeom prst="rect">
                  <a:avLst/>
                </a:prstGeom>
                <a:solidFill>
                  <a:srgbClr val="FF0000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FCD559DD-6DE4-A1DE-182A-1518E50A3A3F}"/>
                  </a:ext>
                </a:extLst>
              </p:cNvPr>
              <p:cNvGrpSpPr/>
              <p:nvPr/>
            </p:nvGrpSpPr>
            <p:grpSpPr>
              <a:xfrm>
                <a:off x="5440121" y="2527546"/>
                <a:ext cx="838200" cy="932999"/>
                <a:chOff x="5440121" y="2527546"/>
                <a:chExt cx="838200" cy="932999"/>
              </a:xfrm>
            </p:grpSpPr>
            <p:pic>
              <p:nvPicPr>
                <p:cNvPr id="12" name="Graphic 11" descr="Laptop">
                  <a:extLst>
                    <a:ext uri="{FF2B5EF4-FFF2-40B4-BE49-F238E27FC236}">
                      <a16:creationId xmlns:a16="http://schemas.microsoft.com/office/drawing/2014/main" id="{C848440E-A8B2-6CD5-7603-82EABB836B5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616671" y="2527546"/>
                  <a:ext cx="520700" cy="520700"/>
                </a:xfrm>
                <a:prstGeom prst="rect">
                  <a:avLst/>
                </a:prstGeom>
              </p:spPr>
            </p:pic>
            <p:sp>
              <p:nvSpPr>
                <p:cNvPr id="14" name="Rectangle: Rounded Corners 13">
                  <a:extLst>
                    <a:ext uri="{FF2B5EF4-FFF2-40B4-BE49-F238E27FC236}">
                      <a16:creationId xmlns:a16="http://schemas.microsoft.com/office/drawing/2014/main" id="{F00E1D2A-E4A6-EE0A-BD14-F14DE9AC2908}"/>
                    </a:ext>
                  </a:extLst>
                </p:cNvPr>
                <p:cNvSpPr/>
                <p:nvPr/>
              </p:nvSpPr>
              <p:spPr>
                <a:xfrm>
                  <a:off x="5440121" y="2613902"/>
                  <a:ext cx="838200" cy="846643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rgbClr val="4F81BD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30" name="Connector: Elbow 29">
                <a:extLst>
                  <a:ext uri="{FF2B5EF4-FFF2-40B4-BE49-F238E27FC236}">
                    <a16:creationId xmlns:a16="http://schemas.microsoft.com/office/drawing/2014/main" id="{76410EFA-FEEF-58C2-4FC7-9DFB61DF4AD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730500" y="3024603"/>
                <a:ext cx="347134" cy="113195"/>
              </a:xfrm>
              <a:prstGeom prst="bentConnector3">
                <a:avLst>
                  <a:gd name="adj1" fmla="val -14635"/>
                </a:avLst>
              </a:prstGeom>
              <a:noFill/>
              <a:ln w="6350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tailEnd type="triangle" w="sm" len="sm"/>
              </a:ln>
              <a:effectLst/>
            </p:spPr>
          </p:cxnSp>
        </p:grpSp>
        <p:cxnSp>
          <p:nvCxnSpPr>
            <p:cNvPr id="31" name="Connector: Elbow 30">
              <a:extLst>
                <a:ext uri="{FF2B5EF4-FFF2-40B4-BE49-F238E27FC236}">
                  <a16:creationId xmlns:a16="http://schemas.microsoft.com/office/drawing/2014/main" id="{C44BC51F-DF99-949C-2B9A-62F9DA82174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32768" y="3272731"/>
              <a:ext cx="347134" cy="113195"/>
            </a:xfrm>
            <a:prstGeom prst="bentConnector3">
              <a:avLst>
                <a:gd name="adj1" fmla="val -14635"/>
              </a:avLst>
            </a:prstGeom>
            <a:noFill/>
            <a:ln w="6350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  <a:tailEnd type="triangle" w="sm" len="sm"/>
            </a:ln>
            <a:effectLst/>
          </p:spPr>
        </p:cxn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55873D5D-72FA-9191-86AE-53A94C4F32C0}"/>
              </a:ext>
            </a:extLst>
          </p:cNvPr>
          <p:cNvGrpSpPr/>
          <p:nvPr/>
        </p:nvGrpSpPr>
        <p:grpSpPr>
          <a:xfrm>
            <a:off x="2865676" y="2617085"/>
            <a:ext cx="838200" cy="846643"/>
            <a:chOff x="2865676" y="2617085"/>
            <a:chExt cx="838200" cy="846643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DF79AEA-6058-8BFD-1437-B60EB8B8E912}"/>
                </a:ext>
              </a:extLst>
            </p:cNvPr>
            <p:cNvGrpSpPr/>
            <p:nvPr/>
          </p:nvGrpSpPr>
          <p:grpSpPr>
            <a:xfrm>
              <a:off x="3080552" y="3204202"/>
              <a:ext cx="390525" cy="153861"/>
              <a:chOff x="520700" y="1066800"/>
              <a:chExt cx="685800" cy="304800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D2D4DCCD-79B1-E69E-A232-0C8D315EA41F}"/>
                  </a:ext>
                </a:extLst>
              </p:cNvPr>
              <p:cNvSpPr/>
              <p:nvPr/>
            </p:nvSpPr>
            <p:spPr>
              <a:xfrm>
                <a:off x="520700" y="1066800"/>
                <a:ext cx="685800" cy="304800"/>
              </a:xfrm>
              <a:prstGeom prst="rect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04910168-8686-C4EC-24D1-09F794571D9C}"/>
                  </a:ext>
                </a:extLst>
              </p:cNvPr>
              <p:cNvSpPr/>
              <p:nvPr/>
            </p:nvSpPr>
            <p:spPr>
              <a:xfrm>
                <a:off x="596900" y="1104900"/>
                <a:ext cx="76200" cy="228600"/>
              </a:xfrm>
              <a:prstGeom prst="rect">
                <a:avLst/>
              </a:prstGeom>
              <a:solidFill>
                <a:srgbClr val="1F497D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pic>
          <p:nvPicPr>
            <p:cNvPr id="15" name="Graphic 14" descr="Smart Phone">
              <a:extLst>
                <a:ext uri="{FF2B5EF4-FFF2-40B4-BE49-F238E27FC236}">
                  <a16:creationId xmlns:a16="http://schemas.microsoft.com/office/drawing/2014/main" id="{17E366AF-85DA-2FCD-0E0A-AFE46C429E7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109122" y="2677469"/>
              <a:ext cx="390525" cy="390525"/>
            </a:xfrm>
            <a:prstGeom prst="rect">
              <a:avLst/>
            </a:prstGeom>
          </p:spPr>
        </p:pic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45610E21-2005-A1D4-2995-D667853217C6}"/>
                </a:ext>
              </a:extLst>
            </p:cNvPr>
            <p:cNvSpPr/>
            <p:nvPr/>
          </p:nvSpPr>
          <p:spPr>
            <a:xfrm>
              <a:off x="2865676" y="2617085"/>
              <a:ext cx="838200" cy="846643"/>
            </a:xfrm>
            <a:prstGeom prst="roundRect">
              <a:avLst/>
            </a:prstGeom>
            <a:noFill/>
            <a:ln w="3175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2" name="Connector: Elbow 31">
              <a:extLst>
                <a:ext uri="{FF2B5EF4-FFF2-40B4-BE49-F238E27FC236}">
                  <a16:creationId xmlns:a16="http://schemas.microsoft.com/office/drawing/2014/main" id="{0C67FFC1-F30C-E677-B1CF-7264FCB4247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27228" y="3271153"/>
              <a:ext cx="347134" cy="113195"/>
            </a:xfrm>
            <a:prstGeom prst="bentConnector3">
              <a:avLst>
                <a:gd name="adj1" fmla="val -14635"/>
              </a:avLst>
            </a:prstGeom>
            <a:noFill/>
            <a:ln w="6350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  <a:tailEnd type="triangle" w="sm" len="sm"/>
            </a:ln>
            <a:effectLst/>
          </p:spPr>
        </p:cxnSp>
      </p:grp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E6B17D2-E24B-2D5C-AE3E-AF63F5C77910}"/>
              </a:ext>
            </a:extLst>
          </p:cNvPr>
          <p:cNvCxnSpPr>
            <a:cxnSpLocks/>
            <a:stCxn id="28" idx="3"/>
            <a:endCxn id="23" idx="1"/>
          </p:cNvCxnSpPr>
          <p:nvPr/>
        </p:nvCxnSpPr>
        <p:spPr>
          <a:xfrm flipV="1">
            <a:off x="3471077" y="3281132"/>
            <a:ext cx="2215980" cy="1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dash"/>
            <a:tailEnd type="triangle" w="sm" len="med"/>
          </a:ln>
          <a:effectLst/>
        </p:spPr>
      </p:cxnSp>
      <p:pic>
        <p:nvPicPr>
          <p:cNvPr id="27" name="Picture 2">
            <a:extLst>
              <a:ext uri="{FF2B5EF4-FFF2-40B4-BE49-F238E27FC236}">
                <a16:creationId xmlns:a16="http://schemas.microsoft.com/office/drawing/2014/main" id="{3D402704-EB21-89BC-DBFC-9D1D8C442F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6786" y="3482924"/>
            <a:ext cx="315859" cy="315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>
            <a:extLst>
              <a:ext uri="{FF2B5EF4-FFF2-40B4-BE49-F238E27FC236}">
                <a16:creationId xmlns:a16="http://schemas.microsoft.com/office/drawing/2014/main" id="{BF86AEE1-07E5-9D3A-8E2C-6E9D9DCC72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4522" y="3448111"/>
            <a:ext cx="315859" cy="315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4F8E0065-F7F7-D510-3961-562BFFC3EE79}"/>
              </a:ext>
            </a:extLst>
          </p:cNvPr>
          <p:cNvSpPr/>
          <p:nvPr/>
        </p:nvSpPr>
        <p:spPr>
          <a:xfrm>
            <a:off x="3499647" y="1808587"/>
            <a:ext cx="673607" cy="312664"/>
          </a:xfrm>
          <a:prstGeom prst="roundRect">
            <a:avLst/>
          </a:prstGeom>
          <a:noFill/>
          <a:ln w="2857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Callout: Bent Line with No Border 60">
            <a:extLst>
              <a:ext uri="{FF2B5EF4-FFF2-40B4-BE49-F238E27FC236}">
                <a16:creationId xmlns:a16="http://schemas.microsoft.com/office/drawing/2014/main" id="{D6CEE73E-789E-527F-357C-4AA34EB95EB1}"/>
              </a:ext>
            </a:extLst>
          </p:cNvPr>
          <p:cNvSpPr/>
          <p:nvPr/>
        </p:nvSpPr>
        <p:spPr>
          <a:xfrm>
            <a:off x="3752715" y="1756954"/>
            <a:ext cx="467109" cy="423793"/>
          </a:xfrm>
          <a:prstGeom prst="callout2">
            <a:avLst>
              <a:gd name="adj1" fmla="val 87835"/>
              <a:gd name="adj2" fmla="val 18238"/>
              <a:gd name="adj3" fmla="val 232357"/>
              <a:gd name="adj4" fmla="val -490020"/>
              <a:gd name="adj5" fmla="val 447058"/>
              <a:gd name="adj6" fmla="val -488043"/>
            </a:avLst>
          </a:prstGeom>
          <a:noFill/>
          <a:ln w="2857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474B9C6-7A22-331F-406C-699980977161}"/>
              </a:ext>
            </a:extLst>
          </p:cNvPr>
          <p:cNvSpPr txBox="1"/>
          <p:nvPr/>
        </p:nvSpPr>
        <p:spPr>
          <a:xfrm>
            <a:off x="567466" y="3644894"/>
            <a:ext cx="1852968" cy="384721"/>
          </a:xfrm>
          <a:prstGeom prst="rect">
            <a:avLst/>
          </a:prstGeom>
          <a:noFill/>
          <a:ln w="2857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 rtlCol="0">
            <a:spAutoFit/>
          </a:bodyPr>
          <a:lstStyle/>
          <a:p>
            <a:pPr marL="114300"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algn="ctr"/>
            <a:endParaRPr lang="en-US" sz="5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DAFBBEA7-CBB2-C21D-BC84-38328468F349}"/>
                  </a:ext>
                </a:extLst>
              </p:cNvPr>
              <p:cNvSpPr txBox="1"/>
              <p:nvPr/>
            </p:nvSpPr>
            <p:spPr>
              <a:xfrm>
                <a:off x="-211825" y="3067994"/>
                <a:ext cx="1718746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14300" algn="ctr"/>
                <a14:m>
                  <m:oMath xmlns:m="http://schemas.openxmlformats.org/officeDocument/2006/math">
                    <m:r>
                      <a:rPr lang="en-US" i="1">
                        <a:solidFill>
                          <a:srgbClr val="1F1F1F"/>
                        </a:solidFill>
                        <a:latin typeface="Cambria Math" panose="02040503050406030204" pitchFamily="18" charset="0"/>
                      </a:rPr>
                      <m:t>𝑎𝑢𝑥</m:t>
                    </m:r>
                  </m:oMath>
                </a14:m>
                <a:r>
                  <a:rPr lang="en-US">
                    <a:solidFill>
                      <a:srgbClr val="1F1F1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auxiliary layer</a:t>
                </a:r>
              </a:p>
              <a:p>
                <a:pPr marL="114300" algn="ctr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1F1F1F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>
                    <a:solidFill>
                      <a:srgbClr val="1F1F1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split layer</a:t>
                </a:r>
              </a:p>
              <a:p>
                <a:pPr marL="114300" algn="ctr"/>
                <a:endParaRPr lang="en-US">
                  <a:solidFill>
                    <a:srgbClr val="1F1F1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14300" algn="ctr"/>
                <a:endParaRPr lang="en-US">
                  <a:solidFill>
                    <a:srgbClr val="1F1F1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14300" algn="ctr"/>
                <a:endParaRPr lang="en-US">
                  <a:solidFill>
                    <a:srgbClr val="1F1F1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14300" algn="ctr"/>
                <a:endParaRPr lang="en-US">
                  <a:solidFill>
                    <a:srgbClr val="1F1F1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14300" algn="ctr"/>
                <a:endParaRPr lang="en-US">
                  <a:solidFill>
                    <a:srgbClr val="1F1F1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DAFBBEA7-CBB2-C21D-BC84-38328468F3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11825" y="3067994"/>
                <a:ext cx="1718746" cy="1815882"/>
              </a:xfrm>
              <a:prstGeom prst="rect">
                <a:avLst/>
              </a:prstGeom>
              <a:blipFill>
                <a:blip r:embed="rId12"/>
                <a:stretch>
                  <a:fillRect t="-3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TextBox 63">
            <a:extLst>
              <a:ext uri="{FF2B5EF4-FFF2-40B4-BE49-F238E27FC236}">
                <a16:creationId xmlns:a16="http://schemas.microsoft.com/office/drawing/2014/main" id="{5D538973-3617-4549-EE58-2F5B1C563D3F}"/>
              </a:ext>
            </a:extLst>
          </p:cNvPr>
          <p:cNvSpPr txBox="1"/>
          <p:nvPr/>
        </p:nvSpPr>
        <p:spPr>
          <a:xfrm>
            <a:off x="1899932" y="4102069"/>
            <a:ext cx="520502" cy="384721"/>
          </a:xfrm>
          <a:prstGeom prst="rect">
            <a:avLst/>
          </a:prstGeom>
          <a:noFill/>
          <a:ln w="2857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 rtlCol="0">
            <a:spAutoFit/>
          </a:bodyPr>
          <a:lstStyle/>
          <a:p>
            <a:pPr marL="114300"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algn="ctr"/>
            <a:endParaRPr lang="en-US" sz="5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2E536613-D23E-907A-43C8-B7AFB7FF3646}"/>
                  </a:ext>
                </a:extLst>
              </p:cNvPr>
              <p:cNvSpPr txBox="1"/>
              <p:nvPr/>
            </p:nvSpPr>
            <p:spPr>
              <a:xfrm>
                <a:off x="824891" y="4490588"/>
                <a:ext cx="249176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14300" algn="ctr"/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1F1F1F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>
                    <a:solidFill>
                      <a:srgbClr val="1F1F1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training sample</a:t>
                </a:r>
              </a:p>
              <a:p>
                <a:pPr marL="114300" algn="ctr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1F1F1F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>
                    <a:solidFill>
                      <a:srgbClr val="1F1F1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label</a:t>
                </a:r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2E536613-D23E-907A-43C8-B7AFB7FF36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891" y="4490588"/>
                <a:ext cx="2491766" cy="523220"/>
              </a:xfrm>
              <a:prstGeom prst="rect">
                <a:avLst/>
              </a:prstGeom>
              <a:blipFill>
                <a:blip r:embed="rId13"/>
                <a:stretch>
                  <a:fillRect t="-2353" b="-11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Callout: Bent Line with No Border 66">
            <a:extLst>
              <a:ext uri="{FF2B5EF4-FFF2-40B4-BE49-F238E27FC236}">
                <a16:creationId xmlns:a16="http://schemas.microsoft.com/office/drawing/2014/main" id="{1872337C-B6C2-8CB9-EA5B-466965257097}"/>
              </a:ext>
            </a:extLst>
          </p:cNvPr>
          <p:cNvSpPr/>
          <p:nvPr/>
        </p:nvSpPr>
        <p:spPr>
          <a:xfrm>
            <a:off x="9204090" y="1748075"/>
            <a:ext cx="386550" cy="423793"/>
          </a:xfrm>
          <a:prstGeom prst="callout2">
            <a:avLst>
              <a:gd name="adj1" fmla="val 89313"/>
              <a:gd name="adj2" fmla="val -1417289"/>
              <a:gd name="adj3" fmla="val 232357"/>
              <a:gd name="adj4" fmla="val -490020"/>
              <a:gd name="adj5" fmla="val 447058"/>
              <a:gd name="adj6" fmla="val -488043"/>
            </a:avLst>
          </a:prstGeom>
          <a:noFill/>
          <a:ln w="2857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8EF8EAF-3B5F-BF72-C6F5-DC7AFCD41385}"/>
              </a:ext>
            </a:extLst>
          </p:cNvPr>
          <p:cNvSpPr txBox="1"/>
          <p:nvPr/>
        </p:nvSpPr>
        <p:spPr>
          <a:xfrm>
            <a:off x="6257852" y="3636015"/>
            <a:ext cx="1533398" cy="384721"/>
          </a:xfrm>
          <a:prstGeom prst="rect">
            <a:avLst/>
          </a:prstGeom>
          <a:noFill/>
          <a:ln w="2857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 rtlCol="0">
            <a:spAutoFit/>
          </a:bodyPr>
          <a:lstStyle/>
          <a:p>
            <a:pPr marL="114300"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algn="ctr"/>
            <a:endParaRPr lang="en-US" sz="5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5BFF28F0-8769-6453-671A-141F18C26233}"/>
                  </a:ext>
                </a:extLst>
              </p:cNvPr>
              <p:cNvSpPr txBox="1"/>
              <p:nvPr/>
            </p:nvSpPr>
            <p:spPr>
              <a:xfrm>
                <a:off x="6344328" y="4663217"/>
                <a:ext cx="249176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14300" algn="ctr"/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1F1F1F"/>
                        </a:solidFill>
                        <a:latin typeface="Cambria Math" panose="02040503050406030204" pitchFamily="18" charset="0"/>
                      </a:rPr>
                      <m:t>𝒛</m:t>
                    </m:r>
                  </m:oMath>
                </a14:m>
                <a:r>
                  <a:rPr lang="en-US" dirty="0">
                    <a:solidFill>
                      <a:srgbClr val="1F1F1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intermediate data</a:t>
                </a: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5BFF28F0-8769-6453-671A-141F18C262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4328" y="4663217"/>
                <a:ext cx="2491766" cy="307777"/>
              </a:xfrm>
              <a:prstGeom prst="rect">
                <a:avLst/>
              </a:prstGeom>
              <a:blipFill>
                <a:blip r:embed="rId14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" name="TextBox 73">
            <a:extLst>
              <a:ext uri="{FF2B5EF4-FFF2-40B4-BE49-F238E27FC236}">
                <a16:creationId xmlns:a16="http://schemas.microsoft.com/office/drawing/2014/main" id="{58B1FA83-E9EB-D5B9-7E5B-B364A540E922}"/>
              </a:ext>
            </a:extLst>
          </p:cNvPr>
          <p:cNvSpPr txBox="1"/>
          <p:nvPr/>
        </p:nvSpPr>
        <p:spPr>
          <a:xfrm>
            <a:off x="7328063" y="4149369"/>
            <a:ext cx="520502" cy="384721"/>
          </a:xfrm>
          <a:prstGeom prst="rect">
            <a:avLst/>
          </a:prstGeom>
          <a:noFill/>
          <a:ln w="2857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 rtlCol="0">
            <a:spAutoFit/>
          </a:bodyPr>
          <a:lstStyle/>
          <a:p>
            <a:pPr marL="114300"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algn="ctr"/>
            <a:endParaRPr lang="en-US" sz="5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33B731BB-81C7-8AF0-0CC7-FD4D31BE03EA}"/>
              </a:ext>
            </a:extLst>
          </p:cNvPr>
          <p:cNvSpPr/>
          <p:nvPr/>
        </p:nvSpPr>
        <p:spPr>
          <a:xfrm>
            <a:off x="2110192" y="3747440"/>
            <a:ext cx="4365060" cy="78628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14300" algn="ctr"/>
            <a:r>
              <a:rPr lang="en-US" sz="24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Goal: Minimize training time</a:t>
            </a:r>
            <a:endParaRPr lang="en-US" sz="2400" dirty="0">
              <a:solidFill>
                <a:srgbClr val="1F1F1F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10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62" grpId="0" animBg="1"/>
      <p:bldP spid="63" grpId="0"/>
      <p:bldP spid="64" grpId="0" animBg="1"/>
      <p:bldP spid="65" grpId="0"/>
      <p:bldP spid="67" grpId="0" animBg="1"/>
      <p:bldP spid="68" grpId="0" animBg="1"/>
      <p:bldP spid="72" grpId="0"/>
      <p:bldP spid="74" grpId="0" animBg="1"/>
      <p:bldP spid="7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99BA2-656E-FDBC-8774-E763606C4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Training Time of DML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785A0F-FA97-A0F4-81CF-8591A6711E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Wingdings" panose="05000000000000000000" pitchFamily="2" charset="2"/>
              <a:buChar char="Ø"/>
            </a:pPr>
            <a:endParaRPr lang="en-US" b="0" i="0">
              <a:solidFill>
                <a:srgbClr val="1F1F1F"/>
              </a:solidFill>
              <a:effectLst/>
              <a:highlight>
                <a:srgbClr val="FFFFFF"/>
              </a:highlight>
              <a:latin typeface="Google San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EF4DD2-77DB-674C-27F7-8A4C072BE9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9966" y="2723515"/>
            <a:ext cx="3261491" cy="9029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822D288-6928-E09A-5C56-91188554E8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4934" y="3722017"/>
            <a:ext cx="3779744" cy="56388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B8352CE9-B85A-0FB6-5E97-2A6BF318C728}"/>
              </a:ext>
            </a:extLst>
          </p:cNvPr>
          <p:cNvGrpSpPr/>
          <p:nvPr/>
        </p:nvGrpSpPr>
        <p:grpSpPr>
          <a:xfrm>
            <a:off x="1295470" y="3877175"/>
            <a:ext cx="2246572" cy="812146"/>
            <a:chOff x="1295470" y="3910767"/>
            <a:chExt cx="2246572" cy="81214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68DEE9A6-FD1F-FF84-B69F-F7CF3812C366}"/>
                </a:ext>
              </a:extLst>
            </p:cNvPr>
            <p:cNvSpPr/>
            <p:nvPr/>
          </p:nvSpPr>
          <p:spPr>
            <a:xfrm>
              <a:off x="3074934" y="3962400"/>
              <a:ext cx="420538" cy="312664"/>
            </a:xfrm>
            <a:prstGeom prst="roundRect">
              <a:avLst/>
            </a:prstGeom>
            <a:noFill/>
            <a:ln w="28575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5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AA3E81B1-AB3D-8A15-7CA3-648287E905C3}"/>
                </a:ext>
              </a:extLst>
            </p:cNvPr>
            <p:cNvGrpSpPr/>
            <p:nvPr/>
          </p:nvGrpSpPr>
          <p:grpSpPr>
            <a:xfrm>
              <a:off x="1295470" y="3910767"/>
              <a:ext cx="2246572" cy="812146"/>
              <a:chOff x="1295470" y="3910767"/>
              <a:chExt cx="2246572" cy="812146"/>
            </a:xfrm>
          </p:grpSpPr>
          <p:sp>
            <p:nvSpPr>
              <p:cNvPr id="8" name="Callout: Bent Line with No Border 7">
                <a:extLst>
                  <a:ext uri="{FF2B5EF4-FFF2-40B4-BE49-F238E27FC236}">
                    <a16:creationId xmlns:a16="http://schemas.microsoft.com/office/drawing/2014/main" id="{0B8A2D26-7805-D756-7D37-060EE051EE82}"/>
                  </a:ext>
                </a:extLst>
              </p:cNvPr>
              <p:cNvSpPr/>
              <p:nvPr/>
            </p:nvSpPr>
            <p:spPr>
              <a:xfrm>
                <a:off x="3074933" y="3910767"/>
                <a:ext cx="467109" cy="423793"/>
              </a:xfrm>
              <a:prstGeom prst="callout2">
                <a:avLst>
                  <a:gd name="adj1" fmla="val 47825"/>
                  <a:gd name="adj2" fmla="val 1385"/>
                  <a:gd name="adj3" fmla="val 50885"/>
                  <a:gd name="adj4" fmla="val -58317"/>
                  <a:gd name="adj5" fmla="val 136984"/>
                  <a:gd name="adj6" fmla="val -153570"/>
                </a:avLst>
              </a:prstGeom>
              <a:noFill/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5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E290A22-A91B-2E1D-1DD9-4158F3C33FB3}"/>
                  </a:ext>
                </a:extLst>
              </p:cNvPr>
              <p:cNvSpPr txBox="1"/>
              <p:nvPr/>
            </p:nvSpPr>
            <p:spPr>
              <a:xfrm>
                <a:off x="1295470" y="4199693"/>
                <a:ext cx="1058624" cy="523220"/>
              </a:xfrm>
              <a:prstGeom prst="rect">
                <a:avLst/>
              </a:prstGeom>
              <a:noFill/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5"/>
              </a:fontRef>
            </p:style>
            <p:txBody>
              <a:bodyPr wrap="square" rtlCol="0">
                <a:spAutoFit/>
              </a:bodyPr>
              <a:lstStyle/>
              <a:p>
                <a:pPr marL="114300" algn="ctr"/>
                <a:r>
                  <a:rPr lang="en-US">
                    <a:solidFill>
                      <a:srgbClr val="1F1F1F"/>
                    </a:solidFill>
                    <a:highlight>
                      <a:srgbClr val="FFFFFF"/>
                    </a:highligh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Pairing strategy</a:t>
                </a:r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9C706F3-AF80-0C82-3CBC-9132C274F724}"/>
              </a:ext>
            </a:extLst>
          </p:cNvPr>
          <p:cNvGrpSpPr/>
          <p:nvPr/>
        </p:nvGrpSpPr>
        <p:grpSpPr>
          <a:xfrm>
            <a:off x="3542042" y="3931087"/>
            <a:ext cx="2059918" cy="945341"/>
            <a:chOff x="423501" y="3820463"/>
            <a:chExt cx="2059918" cy="945341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D0383E52-D41F-C9D8-EE0B-1CD7C7FB23A8}"/>
                </a:ext>
              </a:extLst>
            </p:cNvPr>
            <p:cNvSpPr/>
            <p:nvPr/>
          </p:nvSpPr>
          <p:spPr>
            <a:xfrm>
              <a:off x="423501" y="3820463"/>
              <a:ext cx="420538" cy="312664"/>
            </a:xfrm>
            <a:prstGeom prst="roundRect">
              <a:avLst/>
            </a:prstGeom>
            <a:noFill/>
            <a:ln w="28575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5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9B1C2E2-1E2D-A067-7857-F3302DEC9C8D}"/>
                </a:ext>
              </a:extLst>
            </p:cNvPr>
            <p:cNvGrpSpPr/>
            <p:nvPr/>
          </p:nvGrpSpPr>
          <p:grpSpPr>
            <a:xfrm>
              <a:off x="986350" y="4030687"/>
              <a:ext cx="1497069" cy="735117"/>
              <a:chOff x="986350" y="4030687"/>
              <a:chExt cx="1497069" cy="735117"/>
            </a:xfrm>
          </p:grpSpPr>
          <p:sp>
            <p:nvSpPr>
              <p:cNvPr id="15" name="Callout: Bent Line with No Border 14">
                <a:extLst>
                  <a:ext uri="{FF2B5EF4-FFF2-40B4-BE49-F238E27FC236}">
                    <a16:creationId xmlns:a16="http://schemas.microsoft.com/office/drawing/2014/main" id="{3F7E0142-AB82-E38E-5F53-3678256B7432}"/>
                  </a:ext>
                </a:extLst>
              </p:cNvPr>
              <p:cNvSpPr/>
              <p:nvPr/>
            </p:nvSpPr>
            <p:spPr>
              <a:xfrm>
                <a:off x="986350" y="4342011"/>
                <a:ext cx="467109" cy="423793"/>
              </a:xfrm>
              <a:prstGeom prst="callout2">
                <a:avLst>
                  <a:gd name="adj1" fmla="val -83777"/>
                  <a:gd name="adj2" fmla="val -29159"/>
                  <a:gd name="adj3" fmla="val -82247"/>
                  <a:gd name="adj4" fmla="val 33314"/>
                  <a:gd name="adj5" fmla="val -14511"/>
                  <a:gd name="adj6" fmla="val 86614"/>
                </a:avLst>
              </a:prstGeom>
              <a:noFill/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5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392AA16-E033-1D44-A679-FEE5D20B76E8}"/>
                  </a:ext>
                </a:extLst>
              </p:cNvPr>
              <p:cNvSpPr txBox="1"/>
              <p:nvPr/>
            </p:nvSpPr>
            <p:spPr>
              <a:xfrm>
                <a:off x="1407268" y="4030687"/>
                <a:ext cx="1076151" cy="523220"/>
              </a:xfrm>
              <a:prstGeom prst="rect">
                <a:avLst/>
              </a:prstGeom>
              <a:noFill/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5"/>
              </a:fontRef>
            </p:style>
            <p:txBody>
              <a:bodyPr wrap="square" rtlCol="0">
                <a:spAutoFit/>
              </a:bodyPr>
              <a:lstStyle/>
              <a:p>
                <a:pPr marL="114300" algn="ctr"/>
                <a:r>
                  <a:rPr lang="en-US">
                    <a:solidFill>
                      <a:srgbClr val="1F1F1F"/>
                    </a:solidFill>
                    <a:highlight>
                      <a:srgbClr val="FFFFFF"/>
                    </a:highligh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Workload split</a:t>
                </a:r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841F3A48-29F8-DB3A-9E6C-49648D9745B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30</a:t>
            </a:fld>
            <a:endParaRPr lang="en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B6C028B6-03BB-C751-C484-CFFA1224C97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52347" r="26544" b="24498"/>
          <a:stretch/>
        </p:blipFill>
        <p:spPr>
          <a:xfrm>
            <a:off x="2998299" y="1511298"/>
            <a:ext cx="2948276" cy="862596"/>
          </a:xfrm>
          <a:prstGeom prst="rect">
            <a:avLst/>
          </a:prstGeom>
        </p:spPr>
      </p:pic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F506D51-A1F8-0506-0A5E-F5D4BCC5C7D0}"/>
              </a:ext>
            </a:extLst>
          </p:cNvPr>
          <p:cNvCxnSpPr>
            <a:cxnSpLocks/>
            <a:endCxn id="30" idx="0"/>
          </p:cNvCxnSpPr>
          <p:nvPr/>
        </p:nvCxnSpPr>
        <p:spPr>
          <a:xfrm flipH="1">
            <a:off x="4132656" y="2419985"/>
            <a:ext cx="166970" cy="414006"/>
          </a:xfrm>
          <a:prstGeom prst="straightConnector1">
            <a:avLst/>
          </a:prstGeom>
          <a:ln w="19050">
            <a:prstDash val="dash"/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CF1454A6-D659-EB81-439C-6B95678DCD0E}"/>
              </a:ext>
            </a:extLst>
          </p:cNvPr>
          <p:cNvSpPr/>
          <p:nvPr/>
        </p:nvSpPr>
        <p:spPr>
          <a:xfrm>
            <a:off x="3962580" y="2833991"/>
            <a:ext cx="340152" cy="251839"/>
          </a:xfrm>
          <a:prstGeom prst="roundRect">
            <a:avLst/>
          </a:prstGeom>
          <a:noFill/>
          <a:ln w="2857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F59E6F4A-C8CE-5BA2-FB50-D7DE0C9E11DE}"/>
              </a:ext>
            </a:extLst>
          </p:cNvPr>
          <p:cNvCxnSpPr>
            <a:cxnSpLocks/>
            <a:endCxn id="34" idx="0"/>
          </p:cNvCxnSpPr>
          <p:nvPr/>
        </p:nvCxnSpPr>
        <p:spPr>
          <a:xfrm>
            <a:off x="5105469" y="2373894"/>
            <a:ext cx="0" cy="444534"/>
          </a:xfrm>
          <a:prstGeom prst="straightConnector1">
            <a:avLst/>
          </a:prstGeom>
          <a:ln w="19050">
            <a:prstDash val="dash"/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BA49A7B9-DDCA-E953-8B4A-9B4A4F6D8C54}"/>
              </a:ext>
            </a:extLst>
          </p:cNvPr>
          <p:cNvSpPr/>
          <p:nvPr/>
        </p:nvSpPr>
        <p:spPr>
          <a:xfrm>
            <a:off x="4841270" y="2818428"/>
            <a:ext cx="528398" cy="251839"/>
          </a:xfrm>
          <a:prstGeom prst="roundRect">
            <a:avLst/>
          </a:prstGeom>
          <a:noFill/>
          <a:ln w="2857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B756ECDE-1155-1701-4AB4-BDF0757E238A}"/>
              </a:ext>
            </a:extLst>
          </p:cNvPr>
          <p:cNvCxnSpPr>
            <a:cxnSpLocks/>
            <a:endCxn id="37" idx="0"/>
          </p:cNvCxnSpPr>
          <p:nvPr/>
        </p:nvCxnSpPr>
        <p:spPr>
          <a:xfrm>
            <a:off x="5674468" y="2373894"/>
            <a:ext cx="68949" cy="460097"/>
          </a:xfrm>
          <a:prstGeom prst="straightConnector1">
            <a:avLst/>
          </a:prstGeom>
          <a:ln w="19050">
            <a:prstDash val="dash"/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AABD9834-9C10-02CA-189B-3E666F16647A}"/>
              </a:ext>
            </a:extLst>
          </p:cNvPr>
          <p:cNvSpPr/>
          <p:nvPr/>
        </p:nvSpPr>
        <p:spPr>
          <a:xfrm>
            <a:off x="5479218" y="2833991"/>
            <a:ext cx="528398" cy="251839"/>
          </a:xfrm>
          <a:prstGeom prst="roundRect">
            <a:avLst/>
          </a:prstGeom>
          <a:noFill/>
          <a:ln w="2857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F04F4DB1-64B4-EFFF-4422-2843C9C9B2E8}"/>
              </a:ext>
            </a:extLst>
          </p:cNvPr>
          <p:cNvSpPr/>
          <p:nvPr/>
        </p:nvSpPr>
        <p:spPr>
          <a:xfrm>
            <a:off x="6546154" y="3952766"/>
            <a:ext cx="2356898" cy="78628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14300" algn="ctr"/>
            <a:r>
              <a:rPr lang="en-US" sz="240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Integer programming</a:t>
            </a:r>
            <a:endParaRPr lang="en-US" sz="2400">
              <a:solidFill>
                <a:srgbClr val="1F1F1F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5DDB010-AD87-F203-FD2B-17D955756E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9411" y="2755365"/>
            <a:ext cx="1164220" cy="1164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265216A-FC44-3FE9-BBEF-D699F50CAF35}"/>
              </a:ext>
            </a:extLst>
          </p:cNvPr>
          <p:cNvSpPr/>
          <p:nvPr/>
        </p:nvSpPr>
        <p:spPr>
          <a:xfrm>
            <a:off x="4770710" y="3184167"/>
            <a:ext cx="528397" cy="228399"/>
          </a:xfrm>
          <a:prstGeom prst="roundRect">
            <a:avLst/>
          </a:prstGeom>
          <a:noFill/>
          <a:ln w="2857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804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4" grpId="0" animBg="1"/>
      <p:bldP spid="37" grpId="0" animBg="1"/>
      <p:bldP spid="18" grpId="0" animBg="1"/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C7DBC-70E3-76D0-4D4D-B38335AF3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DML Training Challenges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1A1B18-6E36-5608-E1DF-D6F53CEA5E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i="0">
                <a:solidFill>
                  <a:srgbClr val="1F1F1F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Pairing strategy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202EC2-0888-CDA3-9AB1-C1181E06C1E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31</a:t>
            </a:fld>
            <a:endParaRPr lang="en"/>
          </a:p>
        </p:txBody>
      </p:sp>
      <p:pic>
        <p:nvPicPr>
          <p:cNvPr id="5" name="Graphic 4" descr="Laptop">
            <a:extLst>
              <a:ext uri="{FF2B5EF4-FFF2-40B4-BE49-F238E27FC236}">
                <a16:creationId xmlns:a16="http://schemas.microsoft.com/office/drawing/2014/main" id="{230AC80A-AAD8-5CAA-05AF-C14C7B28F4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13953" y="1323579"/>
            <a:ext cx="520700" cy="520700"/>
          </a:xfrm>
          <a:prstGeom prst="rect">
            <a:avLst/>
          </a:prstGeom>
        </p:spPr>
      </p:pic>
      <p:pic>
        <p:nvPicPr>
          <p:cNvPr id="8" name="Graphic 7" descr="Smart Phone">
            <a:extLst>
              <a:ext uri="{FF2B5EF4-FFF2-40B4-BE49-F238E27FC236}">
                <a16:creationId xmlns:a16="http://schemas.microsoft.com/office/drawing/2014/main" id="{50D3DBA4-AF79-8CE1-DBF8-55A64927B29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70395" y="2697008"/>
            <a:ext cx="390525" cy="390525"/>
          </a:xfrm>
          <a:prstGeom prst="rect">
            <a:avLst/>
          </a:prstGeom>
        </p:spPr>
      </p:pic>
      <p:pic>
        <p:nvPicPr>
          <p:cNvPr id="10" name="Graphic 9" descr="Laptop">
            <a:extLst>
              <a:ext uri="{FF2B5EF4-FFF2-40B4-BE49-F238E27FC236}">
                <a16:creationId xmlns:a16="http://schemas.microsoft.com/office/drawing/2014/main" id="{DB1F4B28-354A-9EB4-4B35-4DFE787C4E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83081" y="2631921"/>
            <a:ext cx="520700" cy="5207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9996F8E-8075-D459-E5EA-32F719315901}"/>
              </a:ext>
            </a:extLst>
          </p:cNvPr>
          <p:cNvSpPr txBox="1"/>
          <p:nvPr/>
        </p:nvSpPr>
        <p:spPr>
          <a:xfrm>
            <a:off x="3113390" y="2787133"/>
            <a:ext cx="123256" cy="153888"/>
          </a:xfrm>
          <a:prstGeom prst="rect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1</a:t>
            </a:r>
          </a:p>
        </p:txBody>
      </p:sp>
      <p:pic>
        <p:nvPicPr>
          <p:cNvPr id="15" name="Graphic 14" descr="Smart Phone">
            <a:extLst>
              <a:ext uri="{FF2B5EF4-FFF2-40B4-BE49-F238E27FC236}">
                <a16:creationId xmlns:a16="http://schemas.microsoft.com/office/drawing/2014/main" id="{0BBA723E-CA7A-7559-7011-1AB89DE5B17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13953" y="4067707"/>
            <a:ext cx="390525" cy="39052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673A764-5E18-9902-EA03-5E8765C113FE}"/>
              </a:ext>
            </a:extLst>
          </p:cNvPr>
          <p:cNvSpPr txBox="1"/>
          <p:nvPr/>
        </p:nvSpPr>
        <p:spPr>
          <a:xfrm>
            <a:off x="5051825" y="4100765"/>
            <a:ext cx="123256" cy="153888"/>
          </a:xfrm>
          <a:prstGeom prst="rect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308C9C7-045D-9950-84C7-C9AC03E0D5E1}"/>
              </a:ext>
            </a:extLst>
          </p:cNvPr>
          <p:cNvSpPr txBox="1"/>
          <p:nvPr/>
        </p:nvSpPr>
        <p:spPr>
          <a:xfrm>
            <a:off x="5982993" y="2767213"/>
            <a:ext cx="123256" cy="153888"/>
          </a:xfrm>
          <a:prstGeom prst="rect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0DE9C24-2373-76DB-62B4-0B2C327F0791}"/>
              </a:ext>
            </a:extLst>
          </p:cNvPr>
          <p:cNvSpPr txBox="1"/>
          <p:nvPr/>
        </p:nvSpPr>
        <p:spPr>
          <a:xfrm>
            <a:off x="5234653" y="1433550"/>
            <a:ext cx="123256" cy="153888"/>
          </a:xfrm>
          <a:prstGeom prst="rect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4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275E4AE-73FA-9D23-6BBC-33546115FD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608" y="2945150"/>
            <a:ext cx="230136" cy="230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5E5C3D0-63EC-EDA2-8150-DB89DE32DC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793" y="4314054"/>
            <a:ext cx="230137" cy="230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84E0C4C-8BFA-8471-1BED-41B5B8EE46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9841" y="1646839"/>
            <a:ext cx="230136" cy="230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E30CF937-40D3-DAE4-14BF-166374F652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9066" y="3054921"/>
            <a:ext cx="230137" cy="230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3F1AF9D-41ED-2DA4-64A5-2762B3EF6718}"/>
              </a:ext>
            </a:extLst>
          </p:cNvPr>
          <p:cNvCxnSpPr>
            <a:cxnSpLocks/>
            <a:stCxn id="8" idx="3"/>
            <a:endCxn id="5" idx="2"/>
          </p:cNvCxnSpPr>
          <p:nvPr/>
        </p:nvCxnSpPr>
        <p:spPr>
          <a:xfrm flipV="1">
            <a:off x="3660920" y="1844279"/>
            <a:ext cx="1313383" cy="1047992"/>
          </a:xfrm>
          <a:prstGeom prst="straightConnector1">
            <a:avLst/>
          </a:prstGeom>
          <a:ln>
            <a:solidFill>
              <a:srgbClr val="00000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5AFF6025-AF5E-044E-A251-56178E0C7B23}"/>
              </a:ext>
            </a:extLst>
          </p:cNvPr>
          <p:cNvCxnSpPr>
            <a:cxnSpLocks/>
            <a:stCxn id="8" idx="3"/>
            <a:endCxn id="10" idx="1"/>
          </p:cNvCxnSpPr>
          <p:nvPr/>
        </p:nvCxnSpPr>
        <p:spPr>
          <a:xfrm>
            <a:off x="3660920" y="2892271"/>
            <a:ext cx="1822161" cy="0"/>
          </a:xfrm>
          <a:prstGeom prst="straightConnector1">
            <a:avLst/>
          </a:prstGeom>
          <a:ln>
            <a:solidFill>
              <a:srgbClr val="00000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99B6260-7752-8F3F-34C6-794782BEB2E4}"/>
              </a:ext>
            </a:extLst>
          </p:cNvPr>
          <p:cNvCxnSpPr>
            <a:cxnSpLocks/>
            <a:stCxn id="8" idx="3"/>
            <a:endCxn id="15" idx="0"/>
          </p:cNvCxnSpPr>
          <p:nvPr/>
        </p:nvCxnSpPr>
        <p:spPr>
          <a:xfrm>
            <a:off x="3660920" y="2892271"/>
            <a:ext cx="1248296" cy="1175436"/>
          </a:xfrm>
          <a:prstGeom prst="straightConnector1">
            <a:avLst/>
          </a:prstGeom>
          <a:ln>
            <a:solidFill>
              <a:srgbClr val="00000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Picture 10">
            <a:extLst>
              <a:ext uri="{FF2B5EF4-FFF2-40B4-BE49-F238E27FC236}">
                <a16:creationId xmlns:a16="http://schemas.microsoft.com/office/drawing/2014/main" id="{7B11ACD1-BC1F-09DF-354E-6F4B4546EE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9299" y="1837931"/>
            <a:ext cx="283910" cy="283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4">
            <a:extLst>
              <a:ext uri="{FF2B5EF4-FFF2-40B4-BE49-F238E27FC236}">
                <a16:creationId xmlns:a16="http://schemas.microsoft.com/office/drawing/2014/main" id="{6C8FF383-95F9-EBE7-3BD5-748479C854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8283" y="2574958"/>
            <a:ext cx="265244" cy="265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3" name="Group 62">
            <a:extLst>
              <a:ext uri="{FF2B5EF4-FFF2-40B4-BE49-F238E27FC236}">
                <a16:creationId xmlns:a16="http://schemas.microsoft.com/office/drawing/2014/main" id="{5B191EAA-9BEB-1FC5-C54B-AE5FDB3890C4}"/>
              </a:ext>
            </a:extLst>
          </p:cNvPr>
          <p:cNvGrpSpPr/>
          <p:nvPr/>
        </p:nvGrpSpPr>
        <p:grpSpPr>
          <a:xfrm>
            <a:off x="4747888" y="4491396"/>
            <a:ext cx="338905" cy="312327"/>
            <a:chOff x="2395299" y="4073821"/>
            <a:chExt cx="677809" cy="624654"/>
          </a:xfrm>
        </p:grpSpPr>
        <p:pic>
          <p:nvPicPr>
            <p:cNvPr id="64" name="Picture 10">
              <a:extLst>
                <a:ext uri="{FF2B5EF4-FFF2-40B4-BE49-F238E27FC236}">
                  <a16:creationId xmlns:a16="http://schemas.microsoft.com/office/drawing/2014/main" id="{82BE055A-A890-DB7B-6EE1-825CB0838A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893" y="4073821"/>
              <a:ext cx="557215" cy="5572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5" name="Picture 10">
              <a:extLst>
                <a:ext uri="{FF2B5EF4-FFF2-40B4-BE49-F238E27FC236}">
                  <a16:creationId xmlns:a16="http://schemas.microsoft.com/office/drawing/2014/main" id="{81FF61A4-0AB0-30EF-BAC6-6C2FAF871F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5299" y="4141260"/>
              <a:ext cx="557215" cy="5572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93268089-9F13-5A45-83B4-4375C259C31C}"/>
              </a:ext>
            </a:extLst>
          </p:cNvPr>
          <p:cNvGrpSpPr/>
          <p:nvPr/>
        </p:nvGrpSpPr>
        <p:grpSpPr>
          <a:xfrm>
            <a:off x="5660088" y="3119611"/>
            <a:ext cx="322905" cy="267000"/>
            <a:chOff x="2268536" y="2557704"/>
            <a:chExt cx="804572" cy="665276"/>
          </a:xfrm>
        </p:grpSpPr>
        <p:pic>
          <p:nvPicPr>
            <p:cNvPr id="67" name="Picture 10">
              <a:extLst>
                <a:ext uri="{FF2B5EF4-FFF2-40B4-BE49-F238E27FC236}">
                  <a16:creationId xmlns:a16="http://schemas.microsoft.com/office/drawing/2014/main" id="{5ED2595F-7DB0-CCB4-0045-A281749DD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893" y="2557704"/>
              <a:ext cx="557215" cy="5572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8" name="Picture 10">
              <a:extLst>
                <a:ext uri="{FF2B5EF4-FFF2-40B4-BE49-F238E27FC236}">
                  <a16:creationId xmlns:a16="http://schemas.microsoft.com/office/drawing/2014/main" id="{55E5967F-F81C-8533-9723-40C30D62A8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8970" y="2607665"/>
              <a:ext cx="557215" cy="5572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" name="Picture 10">
              <a:extLst>
                <a:ext uri="{FF2B5EF4-FFF2-40B4-BE49-F238E27FC236}">
                  <a16:creationId xmlns:a16="http://schemas.microsoft.com/office/drawing/2014/main" id="{F890BB58-2E4F-2639-EA82-555CF3B476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8536" y="2665765"/>
              <a:ext cx="557215" cy="5572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2" name="Picture 6">
            <a:extLst>
              <a:ext uri="{FF2B5EF4-FFF2-40B4-BE49-F238E27FC236}">
                <a16:creationId xmlns:a16="http://schemas.microsoft.com/office/drawing/2014/main" id="{9FE9161C-390C-C505-8BDE-E4267ED024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591" y="3597171"/>
            <a:ext cx="266953" cy="266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8">
            <a:extLst>
              <a:ext uri="{FF2B5EF4-FFF2-40B4-BE49-F238E27FC236}">
                <a16:creationId xmlns:a16="http://schemas.microsoft.com/office/drawing/2014/main" id="{5B5E0545-CFE2-E186-14DC-D3AE74AC4C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9400" y="1918468"/>
            <a:ext cx="333379" cy="333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2">
            <a:extLst>
              <a:ext uri="{FF2B5EF4-FFF2-40B4-BE49-F238E27FC236}">
                <a16:creationId xmlns:a16="http://schemas.microsoft.com/office/drawing/2014/main" id="{CC416058-777B-1C4D-6C45-5D62D29986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8416" y="1920621"/>
            <a:ext cx="1528726" cy="152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DBBEBB18-917E-ABB5-C1C1-4EEA9FB73BC3}"/>
              </a:ext>
            </a:extLst>
          </p:cNvPr>
          <p:cNvSpPr/>
          <p:nvPr/>
        </p:nvSpPr>
        <p:spPr>
          <a:xfrm>
            <a:off x="3509608" y="3461213"/>
            <a:ext cx="2083418" cy="556600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14300" algn="ctr"/>
            <a:r>
              <a:rPr lang="en-US" sz="180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to pair agents?</a:t>
            </a:r>
            <a:endParaRPr lang="en-US" sz="1800">
              <a:solidFill>
                <a:srgbClr val="1F1F1F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238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53">
            <a:extLst>
              <a:ext uri="{FF2B5EF4-FFF2-40B4-BE49-F238E27FC236}">
                <a16:creationId xmlns:a16="http://schemas.microsoft.com/office/drawing/2014/main" id="{BFEE5D82-998D-865C-7331-87E88F149255}"/>
              </a:ext>
            </a:extLst>
          </p:cNvPr>
          <p:cNvGrpSpPr/>
          <p:nvPr/>
        </p:nvGrpSpPr>
        <p:grpSpPr>
          <a:xfrm>
            <a:off x="4370321" y="2229736"/>
            <a:ext cx="517950" cy="268875"/>
            <a:chOff x="4396950" y="2593931"/>
            <a:chExt cx="517950" cy="268875"/>
          </a:xfrm>
        </p:grpSpPr>
        <p:sp>
          <p:nvSpPr>
            <p:cNvPr id="55" name="Google Shape;312;p36">
              <a:extLst>
                <a:ext uri="{FF2B5EF4-FFF2-40B4-BE49-F238E27FC236}">
                  <a16:creationId xmlns:a16="http://schemas.microsoft.com/office/drawing/2014/main" id="{871B06E0-246F-56C6-49A7-8F078841D47A}"/>
                </a:ext>
              </a:extLst>
            </p:cNvPr>
            <p:cNvSpPr/>
            <p:nvPr/>
          </p:nvSpPr>
          <p:spPr>
            <a:xfrm>
              <a:off x="4396950" y="2593931"/>
              <a:ext cx="517950" cy="268875"/>
            </a:xfrm>
            <a:prstGeom prst="rect">
              <a:avLst/>
            </a:pr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56" name="Google Shape;313;p36">
              <a:extLst>
                <a:ext uri="{FF2B5EF4-FFF2-40B4-BE49-F238E27FC236}">
                  <a16:creationId xmlns:a16="http://schemas.microsoft.com/office/drawing/2014/main" id="{9EC73AE9-907B-3E65-79F1-1B666D1887DB}"/>
                </a:ext>
              </a:extLst>
            </p:cNvPr>
            <p:cNvSpPr/>
            <p:nvPr/>
          </p:nvSpPr>
          <p:spPr>
            <a:xfrm>
              <a:off x="4665286" y="2612393"/>
              <a:ext cx="64008" cy="228600"/>
            </a:xfrm>
            <a:prstGeom prst="rect">
              <a:avLst/>
            </a:prstGeom>
            <a:solidFill>
              <a:srgbClr val="0070C0"/>
            </a:solidFill>
            <a:ln w="1270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314;p36">
              <a:extLst>
                <a:ext uri="{FF2B5EF4-FFF2-40B4-BE49-F238E27FC236}">
                  <a16:creationId xmlns:a16="http://schemas.microsoft.com/office/drawing/2014/main" id="{B2C77E30-A637-6DB1-864C-5A40B3EDA5BE}"/>
                </a:ext>
              </a:extLst>
            </p:cNvPr>
            <p:cNvSpPr/>
            <p:nvPr/>
          </p:nvSpPr>
          <p:spPr>
            <a:xfrm>
              <a:off x="4787902" y="2612393"/>
              <a:ext cx="64008" cy="228600"/>
            </a:xfrm>
            <a:prstGeom prst="rect">
              <a:avLst/>
            </a:prstGeom>
            <a:solidFill>
              <a:srgbClr val="BF9C00"/>
            </a:solidFill>
            <a:ln w="1270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316;p36">
              <a:extLst>
                <a:ext uri="{FF2B5EF4-FFF2-40B4-BE49-F238E27FC236}">
                  <a16:creationId xmlns:a16="http://schemas.microsoft.com/office/drawing/2014/main" id="{12409793-9E08-2EA7-6DE2-25934AC44B96}"/>
                </a:ext>
              </a:extLst>
            </p:cNvPr>
            <p:cNvSpPr/>
            <p:nvPr/>
          </p:nvSpPr>
          <p:spPr>
            <a:xfrm>
              <a:off x="4541647" y="2612393"/>
              <a:ext cx="64008" cy="228600"/>
            </a:xfrm>
            <a:prstGeom prst="rect">
              <a:avLst/>
            </a:prstGeom>
            <a:solidFill>
              <a:srgbClr val="548135"/>
            </a:solidFill>
            <a:ln w="1270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E94FCB8-8787-0F90-7F92-2651BC3EDA4D}"/>
              </a:ext>
            </a:extLst>
          </p:cNvPr>
          <p:cNvGrpSpPr/>
          <p:nvPr/>
        </p:nvGrpSpPr>
        <p:grpSpPr>
          <a:xfrm>
            <a:off x="4371954" y="2227458"/>
            <a:ext cx="517950" cy="268875"/>
            <a:chOff x="3414907" y="3216062"/>
            <a:chExt cx="517950" cy="268875"/>
          </a:xfrm>
        </p:grpSpPr>
        <p:sp>
          <p:nvSpPr>
            <p:cNvPr id="52" name="Google Shape;312;p36">
              <a:extLst>
                <a:ext uri="{FF2B5EF4-FFF2-40B4-BE49-F238E27FC236}">
                  <a16:creationId xmlns:a16="http://schemas.microsoft.com/office/drawing/2014/main" id="{E5F6E7CD-1620-9329-2DC6-23DDDB76BB2A}"/>
                </a:ext>
              </a:extLst>
            </p:cNvPr>
            <p:cNvSpPr/>
            <p:nvPr/>
          </p:nvSpPr>
          <p:spPr>
            <a:xfrm>
              <a:off x="3414907" y="3216062"/>
              <a:ext cx="517950" cy="268875"/>
            </a:xfrm>
            <a:prstGeom prst="rect">
              <a:avLst/>
            </a:pr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53" name="Google Shape;315;p36">
              <a:extLst>
                <a:ext uri="{FF2B5EF4-FFF2-40B4-BE49-F238E27FC236}">
                  <a16:creationId xmlns:a16="http://schemas.microsoft.com/office/drawing/2014/main" id="{18A6BDE2-13BF-FC9F-FEA3-BDF3288F7337}"/>
                </a:ext>
              </a:extLst>
            </p:cNvPr>
            <p:cNvSpPr/>
            <p:nvPr/>
          </p:nvSpPr>
          <p:spPr>
            <a:xfrm>
              <a:off x="3441747" y="3234678"/>
              <a:ext cx="64008" cy="228600"/>
            </a:xfrm>
            <a:prstGeom prst="rect">
              <a:avLst/>
            </a:prstGeom>
            <a:solidFill>
              <a:srgbClr val="00833C"/>
            </a:solidFill>
            <a:ln w="1270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73C7DBC-70E3-76D0-4D4D-B38335AF3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DML Training Challenges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1A1B18-6E36-5608-E1DF-D6F53CEA5E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i="0">
                <a:solidFill>
                  <a:srgbClr val="1F1F1F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Workload split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FADF0B5F-C65B-1BEA-060E-75F3F5263A5D}"/>
                  </a:ext>
                </a:extLst>
              </p:cNvPr>
              <p:cNvSpPr txBox="1"/>
              <p:nvPr/>
            </p:nvSpPr>
            <p:spPr>
              <a:xfrm>
                <a:off x="4020533" y="2159522"/>
                <a:ext cx="358719" cy="3028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dirty="0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baseline="30000"/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FADF0B5F-C65B-1BEA-060E-75F3F5263A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0533" y="2159522"/>
                <a:ext cx="358719" cy="30284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22D5F22D-7406-654E-BC58-1C1F10A402FD}"/>
                  </a:ext>
                </a:extLst>
              </p:cNvPr>
              <p:cNvSpPr txBox="1"/>
              <p:nvPr/>
            </p:nvSpPr>
            <p:spPr>
              <a:xfrm>
                <a:off x="4975698" y="2159522"/>
                <a:ext cx="358719" cy="3028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baseline="30000"/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22D5F22D-7406-654E-BC58-1C1F10A402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5698" y="2159522"/>
                <a:ext cx="358719" cy="302840"/>
              </a:xfrm>
              <a:prstGeom prst="rect">
                <a:avLst/>
              </a:prstGeom>
              <a:blipFill>
                <a:blip r:embed="rId4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Google Shape;322;p36">
            <a:extLst>
              <a:ext uri="{FF2B5EF4-FFF2-40B4-BE49-F238E27FC236}">
                <a16:creationId xmlns:a16="http://schemas.microsoft.com/office/drawing/2014/main" id="{456ACA4D-C2C5-9BF6-57AF-3448BBFC4CAE}"/>
              </a:ext>
            </a:extLst>
          </p:cNvPr>
          <p:cNvCxnSpPr>
            <a:cxnSpLocks/>
          </p:cNvCxnSpPr>
          <p:nvPr/>
        </p:nvCxnSpPr>
        <p:spPr>
          <a:xfrm>
            <a:off x="4638657" y="2662382"/>
            <a:ext cx="0" cy="1505477"/>
          </a:xfrm>
          <a:prstGeom prst="straightConnector1">
            <a:avLst/>
          </a:prstGeom>
          <a:noFill/>
          <a:ln w="19050" cap="flat" cmpd="sng">
            <a:solidFill>
              <a:srgbClr val="004874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34" name="Google Shape;317;p36">
            <a:extLst>
              <a:ext uri="{FF2B5EF4-FFF2-40B4-BE49-F238E27FC236}">
                <a16:creationId xmlns:a16="http://schemas.microsoft.com/office/drawing/2014/main" id="{FC4AA630-FD21-440B-AB87-CEFF1C0D8078}"/>
              </a:ext>
            </a:extLst>
          </p:cNvPr>
          <p:cNvCxnSpPr>
            <a:cxnSpLocks/>
          </p:cNvCxnSpPr>
          <p:nvPr/>
        </p:nvCxnSpPr>
        <p:spPr>
          <a:xfrm>
            <a:off x="3389507" y="2999473"/>
            <a:ext cx="2608068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9" name="Google Shape;317;p36">
            <a:extLst>
              <a:ext uri="{FF2B5EF4-FFF2-40B4-BE49-F238E27FC236}">
                <a16:creationId xmlns:a16="http://schemas.microsoft.com/office/drawing/2014/main" id="{F8B222C3-D56A-7738-2260-03FD91D08574}"/>
              </a:ext>
            </a:extLst>
          </p:cNvPr>
          <p:cNvCxnSpPr>
            <a:cxnSpLocks/>
          </p:cNvCxnSpPr>
          <p:nvPr/>
        </p:nvCxnSpPr>
        <p:spPr>
          <a:xfrm flipH="1">
            <a:off x="3312160" y="3051916"/>
            <a:ext cx="2600960" cy="0"/>
          </a:xfrm>
          <a:prstGeom prst="straightConnector1">
            <a:avLst/>
          </a:prstGeom>
          <a:noFill/>
          <a:ln w="19050" cap="flat" cmpd="sng">
            <a:solidFill>
              <a:srgbClr val="7030A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69316D92-C306-FBF5-9BDB-34CF42EFCBD7}"/>
              </a:ext>
            </a:extLst>
          </p:cNvPr>
          <p:cNvGrpSpPr/>
          <p:nvPr/>
        </p:nvGrpSpPr>
        <p:grpSpPr>
          <a:xfrm>
            <a:off x="4368688" y="2224259"/>
            <a:ext cx="517950" cy="268875"/>
            <a:chOff x="4396950" y="2593931"/>
            <a:chExt cx="517950" cy="268875"/>
          </a:xfrm>
        </p:grpSpPr>
        <p:sp>
          <p:nvSpPr>
            <p:cNvPr id="110" name="Google Shape;312;p36">
              <a:extLst>
                <a:ext uri="{FF2B5EF4-FFF2-40B4-BE49-F238E27FC236}">
                  <a16:creationId xmlns:a16="http://schemas.microsoft.com/office/drawing/2014/main" id="{7F7DBA17-A806-DA0B-8C2B-FA2190BF2E2A}"/>
                </a:ext>
              </a:extLst>
            </p:cNvPr>
            <p:cNvSpPr/>
            <p:nvPr/>
          </p:nvSpPr>
          <p:spPr>
            <a:xfrm>
              <a:off x="4396950" y="2593931"/>
              <a:ext cx="517950" cy="268875"/>
            </a:xfrm>
            <a:prstGeom prst="rect">
              <a:avLst/>
            </a:pr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3" name="Google Shape;315;p36">
              <a:extLst>
                <a:ext uri="{FF2B5EF4-FFF2-40B4-BE49-F238E27FC236}">
                  <a16:creationId xmlns:a16="http://schemas.microsoft.com/office/drawing/2014/main" id="{82832919-4875-4332-EF96-1F6A1FA02031}"/>
                </a:ext>
              </a:extLst>
            </p:cNvPr>
            <p:cNvSpPr/>
            <p:nvPr/>
          </p:nvSpPr>
          <p:spPr>
            <a:xfrm>
              <a:off x="4423790" y="2612547"/>
              <a:ext cx="64008" cy="228600"/>
            </a:xfrm>
            <a:prstGeom prst="rect">
              <a:avLst/>
            </a:prstGeom>
            <a:solidFill>
              <a:srgbClr val="00833C"/>
            </a:solidFill>
            <a:ln w="1270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316;p36">
              <a:extLst>
                <a:ext uri="{FF2B5EF4-FFF2-40B4-BE49-F238E27FC236}">
                  <a16:creationId xmlns:a16="http://schemas.microsoft.com/office/drawing/2014/main" id="{32CB4958-A51D-3A08-6F14-58CCF549737B}"/>
                </a:ext>
              </a:extLst>
            </p:cNvPr>
            <p:cNvSpPr/>
            <p:nvPr/>
          </p:nvSpPr>
          <p:spPr>
            <a:xfrm>
              <a:off x="4541647" y="2612393"/>
              <a:ext cx="64008" cy="228600"/>
            </a:xfrm>
            <a:prstGeom prst="rect">
              <a:avLst/>
            </a:prstGeom>
            <a:solidFill>
              <a:srgbClr val="548135"/>
            </a:solidFill>
            <a:ln w="1270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A0D0D953-EE1E-31DA-8AFA-F5C5EAAE48FE}"/>
              </a:ext>
            </a:extLst>
          </p:cNvPr>
          <p:cNvGrpSpPr/>
          <p:nvPr/>
        </p:nvGrpSpPr>
        <p:grpSpPr>
          <a:xfrm>
            <a:off x="4371954" y="2228996"/>
            <a:ext cx="517950" cy="268875"/>
            <a:chOff x="4396950" y="2593931"/>
            <a:chExt cx="517950" cy="268875"/>
          </a:xfrm>
        </p:grpSpPr>
        <p:sp>
          <p:nvSpPr>
            <p:cNvPr id="117" name="Google Shape;312;p36">
              <a:extLst>
                <a:ext uri="{FF2B5EF4-FFF2-40B4-BE49-F238E27FC236}">
                  <a16:creationId xmlns:a16="http://schemas.microsoft.com/office/drawing/2014/main" id="{E4E10668-4E67-0C57-BA6A-23F7458C9B97}"/>
                </a:ext>
              </a:extLst>
            </p:cNvPr>
            <p:cNvSpPr/>
            <p:nvPr/>
          </p:nvSpPr>
          <p:spPr>
            <a:xfrm>
              <a:off x="4396950" y="2593931"/>
              <a:ext cx="517950" cy="268875"/>
            </a:xfrm>
            <a:prstGeom prst="rect">
              <a:avLst/>
            </a:pr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8" name="Google Shape;313;p36">
              <a:extLst>
                <a:ext uri="{FF2B5EF4-FFF2-40B4-BE49-F238E27FC236}">
                  <a16:creationId xmlns:a16="http://schemas.microsoft.com/office/drawing/2014/main" id="{1AAAB063-6386-85C8-375B-122426EFD163}"/>
                </a:ext>
              </a:extLst>
            </p:cNvPr>
            <p:cNvSpPr/>
            <p:nvPr/>
          </p:nvSpPr>
          <p:spPr>
            <a:xfrm>
              <a:off x="4665286" y="2612393"/>
              <a:ext cx="64008" cy="228600"/>
            </a:xfrm>
            <a:prstGeom prst="rect">
              <a:avLst/>
            </a:prstGeom>
            <a:solidFill>
              <a:srgbClr val="0070C0"/>
            </a:solidFill>
            <a:ln w="1270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314;p36">
              <a:extLst>
                <a:ext uri="{FF2B5EF4-FFF2-40B4-BE49-F238E27FC236}">
                  <a16:creationId xmlns:a16="http://schemas.microsoft.com/office/drawing/2014/main" id="{E583D0A4-A423-D579-B30B-F027175E1D3F}"/>
                </a:ext>
              </a:extLst>
            </p:cNvPr>
            <p:cNvSpPr/>
            <p:nvPr/>
          </p:nvSpPr>
          <p:spPr>
            <a:xfrm>
              <a:off x="4787902" y="2612393"/>
              <a:ext cx="64008" cy="228600"/>
            </a:xfrm>
            <a:prstGeom prst="rect">
              <a:avLst/>
            </a:prstGeom>
            <a:solidFill>
              <a:srgbClr val="BF9C00"/>
            </a:solidFill>
            <a:ln w="1270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123" name="Google Shape;317;p36">
            <a:extLst>
              <a:ext uri="{FF2B5EF4-FFF2-40B4-BE49-F238E27FC236}">
                <a16:creationId xmlns:a16="http://schemas.microsoft.com/office/drawing/2014/main" id="{7F772E28-0A2E-B6B0-78D6-B7294F742C07}"/>
              </a:ext>
            </a:extLst>
          </p:cNvPr>
          <p:cNvCxnSpPr>
            <a:cxnSpLocks/>
          </p:cNvCxnSpPr>
          <p:nvPr/>
        </p:nvCxnSpPr>
        <p:spPr>
          <a:xfrm>
            <a:off x="3389507" y="3487758"/>
            <a:ext cx="2608068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24" name="Google Shape;317;p36">
            <a:extLst>
              <a:ext uri="{FF2B5EF4-FFF2-40B4-BE49-F238E27FC236}">
                <a16:creationId xmlns:a16="http://schemas.microsoft.com/office/drawing/2014/main" id="{C7741B0A-DA9A-4793-CFB2-54D99854A844}"/>
              </a:ext>
            </a:extLst>
          </p:cNvPr>
          <p:cNvCxnSpPr>
            <a:cxnSpLocks/>
          </p:cNvCxnSpPr>
          <p:nvPr/>
        </p:nvCxnSpPr>
        <p:spPr>
          <a:xfrm flipH="1">
            <a:off x="3312160" y="3546888"/>
            <a:ext cx="2600960" cy="0"/>
          </a:xfrm>
          <a:prstGeom prst="straightConnector1">
            <a:avLst/>
          </a:prstGeom>
          <a:noFill/>
          <a:ln w="19050" cap="flat" cmpd="sng">
            <a:solidFill>
              <a:srgbClr val="7030A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399A327F-A701-DFD3-FE94-AEB2F9A38962}"/>
              </a:ext>
            </a:extLst>
          </p:cNvPr>
          <p:cNvGrpSpPr/>
          <p:nvPr/>
        </p:nvGrpSpPr>
        <p:grpSpPr>
          <a:xfrm>
            <a:off x="4371954" y="2223816"/>
            <a:ext cx="517950" cy="268875"/>
            <a:chOff x="4396950" y="2593931"/>
            <a:chExt cx="517950" cy="268875"/>
          </a:xfrm>
        </p:grpSpPr>
        <p:sp>
          <p:nvSpPr>
            <p:cNvPr id="135" name="Google Shape;312;p36">
              <a:extLst>
                <a:ext uri="{FF2B5EF4-FFF2-40B4-BE49-F238E27FC236}">
                  <a16:creationId xmlns:a16="http://schemas.microsoft.com/office/drawing/2014/main" id="{EA4CD7F6-0E56-AA29-E3F3-0E58540C1FC4}"/>
                </a:ext>
              </a:extLst>
            </p:cNvPr>
            <p:cNvSpPr/>
            <p:nvPr/>
          </p:nvSpPr>
          <p:spPr>
            <a:xfrm>
              <a:off x="4396950" y="2593931"/>
              <a:ext cx="517950" cy="268875"/>
            </a:xfrm>
            <a:prstGeom prst="rect">
              <a:avLst/>
            </a:pr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6" name="Google Shape;313;p36">
              <a:extLst>
                <a:ext uri="{FF2B5EF4-FFF2-40B4-BE49-F238E27FC236}">
                  <a16:creationId xmlns:a16="http://schemas.microsoft.com/office/drawing/2014/main" id="{7C5004DC-F234-A543-236D-928EC4B1AC07}"/>
                </a:ext>
              </a:extLst>
            </p:cNvPr>
            <p:cNvSpPr/>
            <p:nvPr/>
          </p:nvSpPr>
          <p:spPr>
            <a:xfrm>
              <a:off x="4665286" y="2612393"/>
              <a:ext cx="64008" cy="228600"/>
            </a:xfrm>
            <a:prstGeom prst="rect">
              <a:avLst/>
            </a:prstGeom>
            <a:solidFill>
              <a:srgbClr val="0070C0"/>
            </a:solidFill>
            <a:ln w="1270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315;p36">
              <a:extLst>
                <a:ext uri="{FF2B5EF4-FFF2-40B4-BE49-F238E27FC236}">
                  <a16:creationId xmlns:a16="http://schemas.microsoft.com/office/drawing/2014/main" id="{470560BB-84F1-45E6-C63C-E0443A61E82D}"/>
                </a:ext>
              </a:extLst>
            </p:cNvPr>
            <p:cNvSpPr/>
            <p:nvPr/>
          </p:nvSpPr>
          <p:spPr>
            <a:xfrm>
              <a:off x="4423790" y="2612547"/>
              <a:ext cx="64008" cy="228600"/>
            </a:xfrm>
            <a:prstGeom prst="rect">
              <a:avLst/>
            </a:prstGeom>
            <a:solidFill>
              <a:srgbClr val="00833C"/>
            </a:solidFill>
            <a:ln w="1270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316;p36">
              <a:extLst>
                <a:ext uri="{FF2B5EF4-FFF2-40B4-BE49-F238E27FC236}">
                  <a16:creationId xmlns:a16="http://schemas.microsoft.com/office/drawing/2014/main" id="{52204329-A064-F798-9203-DED71E69FDE6}"/>
                </a:ext>
              </a:extLst>
            </p:cNvPr>
            <p:cNvSpPr/>
            <p:nvPr/>
          </p:nvSpPr>
          <p:spPr>
            <a:xfrm>
              <a:off x="4541647" y="2612393"/>
              <a:ext cx="64008" cy="228600"/>
            </a:xfrm>
            <a:prstGeom prst="rect">
              <a:avLst/>
            </a:prstGeom>
            <a:solidFill>
              <a:srgbClr val="548135"/>
            </a:solidFill>
            <a:ln w="1270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71D6A6E0-F609-4D3B-8CF4-3B49E9B99B9B}"/>
              </a:ext>
            </a:extLst>
          </p:cNvPr>
          <p:cNvGrpSpPr/>
          <p:nvPr/>
        </p:nvGrpSpPr>
        <p:grpSpPr>
          <a:xfrm>
            <a:off x="4366983" y="2226373"/>
            <a:ext cx="517950" cy="268875"/>
            <a:chOff x="4396950" y="2593931"/>
            <a:chExt cx="517950" cy="268875"/>
          </a:xfrm>
        </p:grpSpPr>
        <p:sp>
          <p:nvSpPr>
            <p:cNvPr id="128" name="Google Shape;312;p36">
              <a:extLst>
                <a:ext uri="{FF2B5EF4-FFF2-40B4-BE49-F238E27FC236}">
                  <a16:creationId xmlns:a16="http://schemas.microsoft.com/office/drawing/2014/main" id="{0B777C76-E498-DA47-00DF-4E1CA0F2A6AC}"/>
                </a:ext>
              </a:extLst>
            </p:cNvPr>
            <p:cNvSpPr/>
            <p:nvPr/>
          </p:nvSpPr>
          <p:spPr>
            <a:xfrm>
              <a:off x="4396950" y="2593931"/>
              <a:ext cx="517950" cy="268875"/>
            </a:xfrm>
            <a:prstGeom prst="rect">
              <a:avLst/>
            </a:pr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0" name="Google Shape;314;p36">
              <a:extLst>
                <a:ext uri="{FF2B5EF4-FFF2-40B4-BE49-F238E27FC236}">
                  <a16:creationId xmlns:a16="http://schemas.microsoft.com/office/drawing/2014/main" id="{35003B9C-A874-29AB-226D-872C8BF2198B}"/>
                </a:ext>
              </a:extLst>
            </p:cNvPr>
            <p:cNvSpPr/>
            <p:nvPr/>
          </p:nvSpPr>
          <p:spPr>
            <a:xfrm>
              <a:off x="4787902" y="2612393"/>
              <a:ext cx="64008" cy="228600"/>
            </a:xfrm>
            <a:prstGeom prst="rect">
              <a:avLst/>
            </a:prstGeom>
            <a:solidFill>
              <a:srgbClr val="BF9C00"/>
            </a:solidFill>
            <a:ln w="1270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141" name="Google Shape;317;p36">
            <a:extLst>
              <a:ext uri="{FF2B5EF4-FFF2-40B4-BE49-F238E27FC236}">
                <a16:creationId xmlns:a16="http://schemas.microsoft.com/office/drawing/2014/main" id="{87D83BD7-5AA1-4B4B-71E7-BF6D90A95601}"/>
              </a:ext>
            </a:extLst>
          </p:cNvPr>
          <p:cNvCxnSpPr>
            <a:cxnSpLocks/>
          </p:cNvCxnSpPr>
          <p:nvPr/>
        </p:nvCxnSpPr>
        <p:spPr>
          <a:xfrm>
            <a:off x="3389507" y="4008458"/>
            <a:ext cx="2608068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42" name="Google Shape;317;p36">
            <a:extLst>
              <a:ext uri="{FF2B5EF4-FFF2-40B4-BE49-F238E27FC236}">
                <a16:creationId xmlns:a16="http://schemas.microsoft.com/office/drawing/2014/main" id="{D1A95820-3114-3C89-DAAE-D8CB3F554861}"/>
              </a:ext>
            </a:extLst>
          </p:cNvPr>
          <p:cNvCxnSpPr>
            <a:cxnSpLocks/>
          </p:cNvCxnSpPr>
          <p:nvPr/>
        </p:nvCxnSpPr>
        <p:spPr>
          <a:xfrm flipH="1">
            <a:off x="3312160" y="4067588"/>
            <a:ext cx="2600960" cy="0"/>
          </a:xfrm>
          <a:prstGeom prst="straightConnector1">
            <a:avLst/>
          </a:prstGeom>
          <a:noFill/>
          <a:ln w="19050" cap="flat" cmpd="sng">
            <a:solidFill>
              <a:srgbClr val="7030A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3B5A5A8-74EC-264F-4342-2419239CE5E7}"/>
              </a:ext>
            </a:extLst>
          </p:cNvPr>
          <p:cNvGrpSpPr/>
          <p:nvPr/>
        </p:nvGrpSpPr>
        <p:grpSpPr>
          <a:xfrm>
            <a:off x="4366983" y="2224407"/>
            <a:ext cx="599592" cy="268875"/>
            <a:chOff x="4392636" y="2593931"/>
            <a:chExt cx="599592" cy="268875"/>
          </a:xfrm>
        </p:grpSpPr>
        <p:sp>
          <p:nvSpPr>
            <p:cNvPr id="40" name="Google Shape;312;p36">
              <a:extLst>
                <a:ext uri="{FF2B5EF4-FFF2-40B4-BE49-F238E27FC236}">
                  <a16:creationId xmlns:a16="http://schemas.microsoft.com/office/drawing/2014/main" id="{B5CEC913-4AA9-F7BD-CD15-C826941B7A70}"/>
                </a:ext>
              </a:extLst>
            </p:cNvPr>
            <p:cNvSpPr/>
            <p:nvPr/>
          </p:nvSpPr>
          <p:spPr>
            <a:xfrm>
              <a:off x="4396950" y="2593931"/>
              <a:ext cx="517950" cy="268875"/>
            </a:xfrm>
            <a:prstGeom prst="rect">
              <a:avLst/>
            </a:pr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1" name="Google Shape;313;p36">
              <a:extLst>
                <a:ext uri="{FF2B5EF4-FFF2-40B4-BE49-F238E27FC236}">
                  <a16:creationId xmlns:a16="http://schemas.microsoft.com/office/drawing/2014/main" id="{6DEECA34-2581-A80C-62B3-EC2EDF8B225E}"/>
                </a:ext>
              </a:extLst>
            </p:cNvPr>
            <p:cNvSpPr/>
            <p:nvPr/>
          </p:nvSpPr>
          <p:spPr>
            <a:xfrm>
              <a:off x="4665286" y="2612393"/>
              <a:ext cx="64008" cy="228600"/>
            </a:xfrm>
            <a:prstGeom prst="rect">
              <a:avLst/>
            </a:prstGeom>
            <a:solidFill>
              <a:srgbClr val="0070C0"/>
            </a:solidFill>
            <a:ln w="1270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314;p36">
              <a:extLst>
                <a:ext uri="{FF2B5EF4-FFF2-40B4-BE49-F238E27FC236}">
                  <a16:creationId xmlns:a16="http://schemas.microsoft.com/office/drawing/2014/main" id="{919CE5D6-404E-EA53-E13A-6ED602DC7AC5}"/>
                </a:ext>
              </a:extLst>
            </p:cNvPr>
            <p:cNvSpPr/>
            <p:nvPr/>
          </p:nvSpPr>
          <p:spPr>
            <a:xfrm>
              <a:off x="4787902" y="2612393"/>
              <a:ext cx="64008" cy="228600"/>
            </a:xfrm>
            <a:prstGeom prst="rect">
              <a:avLst/>
            </a:prstGeom>
            <a:solidFill>
              <a:srgbClr val="BF9C00"/>
            </a:solidFill>
            <a:ln w="1270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315;p36">
              <a:extLst>
                <a:ext uri="{FF2B5EF4-FFF2-40B4-BE49-F238E27FC236}">
                  <a16:creationId xmlns:a16="http://schemas.microsoft.com/office/drawing/2014/main" id="{223A7686-9228-EA10-72FC-42DB45A17788}"/>
                </a:ext>
              </a:extLst>
            </p:cNvPr>
            <p:cNvSpPr/>
            <p:nvPr/>
          </p:nvSpPr>
          <p:spPr>
            <a:xfrm>
              <a:off x="4423790" y="2612547"/>
              <a:ext cx="64008" cy="228600"/>
            </a:xfrm>
            <a:prstGeom prst="rect">
              <a:avLst/>
            </a:prstGeom>
            <a:solidFill>
              <a:srgbClr val="00833C"/>
            </a:solidFill>
            <a:ln w="1270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316;p36">
              <a:extLst>
                <a:ext uri="{FF2B5EF4-FFF2-40B4-BE49-F238E27FC236}">
                  <a16:creationId xmlns:a16="http://schemas.microsoft.com/office/drawing/2014/main" id="{33242959-CB13-8D7B-DD7F-966BA3CFF305}"/>
                </a:ext>
              </a:extLst>
            </p:cNvPr>
            <p:cNvSpPr/>
            <p:nvPr/>
          </p:nvSpPr>
          <p:spPr>
            <a:xfrm>
              <a:off x="4541647" y="2612393"/>
              <a:ext cx="64008" cy="228600"/>
            </a:xfrm>
            <a:prstGeom prst="rect">
              <a:avLst/>
            </a:prstGeom>
            <a:solidFill>
              <a:srgbClr val="548135"/>
            </a:solidFill>
            <a:ln w="1270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44" name="Google Shape;317;p36">
              <a:extLst>
                <a:ext uri="{FF2B5EF4-FFF2-40B4-BE49-F238E27FC236}">
                  <a16:creationId xmlns:a16="http://schemas.microsoft.com/office/drawing/2014/main" id="{4AAC94B6-3325-DA3C-8B1B-766F3C7BDC72}"/>
                </a:ext>
              </a:extLst>
            </p:cNvPr>
            <p:cNvCxnSpPr>
              <a:cxnSpLocks/>
            </p:cNvCxnSpPr>
            <p:nvPr/>
          </p:nvCxnSpPr>
          <p:spPr>
            <a:xfrm>
              <a:off x="4392636" y="2725170"/>
              <a:ext cx="599592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</p:grpSp>
      <p:cxnSp>
        <p:nvCxnSpPr>
          <p:cNvPr id="6" name="Google Shape;317;p36">
            <a:extLst>
              <a:ext uri="{FF2B5EF4-FFF2-40B4-BE49-F238E27FC236}">
                <a16:creationId xmlns:a16="http://schemas.microsoft.com/office/drawing/2014/main" id="{11B701C4-9452-4048-090D-A954C533E478}"/>
              </a:ext>
            </a:extLst>
          </p:cNvPr>
          <p:cNvCxnSpPr>
            <a:cxnSpLocks/>
          </p:cNvCxnSpPr>
          <p:nvPr/>
        </p:nvCxnSpPr>
        <p:spPr>
          <a:xfrm flipH="1">
            <a:off x="4289908" y="2409297"/>
            <a:ext cx="599592" cy="0"/>
          </a:xfrm>
          <a:prstGeom prst="straightConnector1">
            <a:avLst/>
          </a:prstGeom>
          <a:noFill/>
          <a:ln w="19050" cap="flat" cmpd="sng">
            <a:solidFill>
              <a:srgbClr val="7030A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43" name="Rectangle: Rounded Corners 142">
            <a:extLst>
              <a:ext uri="{FF2B5EF4-FFF2-40B4-BE49-F238E27FC236}">
                <a16:creationId xmlns:a16="http://schemas.microsoft.com/office/drawing/2014/main" id="{D7A9AC07-B10F-0FB6-9F0A-6699A0CE060D}"/>
              </a:ext>
            </a:extLst>
          </p:cNvPr>
          <p:cNvSpPr/>
          <p:nvPr/>
        </p:nvSpPr>
        <p:spPr>
          <a:xfrm>
            <a:off x="3794339" y="3727505"/>
            <a:ext cx="1755317" cy="604123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 synchronization </a:t>
            </a:r>
          </a:p>
        </p:txBody>
      </p:sp>
      <p:pic>
        <p:nvPicPr>
          <p:cNvPr id="144" name="Picture 4">
            <a:extLst>
              <a:ext uri="{FF2B5EF4-FFF2-40B4-BE49-F238E27FC236}">
                <a16:creationId xmlns:a16="http://schemas.microsoft.com/office/drawing/2014/main" id="{57C9EBAD-0A33-588F-BFBD-303CC8EE58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1495" y="2725375"/>
            <a:ext cx="962290" cy="962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2" name="Connector: Elbow 151">
            <a:extLst>
              <a:ext uri="{FF2B5EF4-FFF2-40B4-BE49-F238E27FC236}">
                <a16:creationId xmlns:a16="http://schemas.microsoft.com/office/drawing/2014/main" id="{03E2E5F2-17E2-C962-04E8-2DF4BDB043F1}"/>
              </a:ext>
            </a:extLst>
          </p:cNvPr>
          <p:cNvCxnSpPr>
            <a:cxnSpLocks/>
          </p:cNvCxnSpPr>
          <p:nvPr/>
        </p:nvCxnSpPr>
        <p:spPr>
          <a:xfrm rot="10800000" flipV="1">
            <a:off x="5469467" y="2997370"/>
            <a:ext cx="468594" cy="54546"/>
          </a:xfrm>
          <a:prstGeom prst="bentConnector3">
            <a:avLst>
              <a:gd name="adj1" fmla="val -12335"/>
            </a:avLst>
          </a:prstGeom>
          <a:noFill/>
          <a:ln w="19050" cap="flat" cmpd="sng" algn="ctr">
            <a:solidFill>
              <a:srgbClr val="7030A0"/>
            </a:solidFill>
            <a:prstDash val="solid"/>
            <a:tailEnd type="triangle" w="sm" len="sm"/>
          </a:ln>
          <a:effectLst/>
        </p:spPr>
      </p:cxnSp>
      <p:cxnSp>
        <p:nvCxnSpPr>
          <p:cNvPr id="157" name="Connector: Elbow 156">
            <a:extLst>
              <a:ext uri="{FF2B5EF4-FFF2-40B4-BE49-F238E27FC236}">
                <a16:creationId xmlns:a16="http://schemas.microsoft.com/office/drawing/2014/main" id="{F9F0C7A8-C200-F2D9-5EED-F2D6267E254E}"/>
              </a:ext>
            </a:extLst>
          </p:cNvPr>
          <p:cNvCxnSpPr>
            <a:cxnSpLocks/>
          </p:cNvCxnSpPr>
          <p:nvPr/>
        </p:nvCxnSpPr>
        <p:spPr>
          <a:xfrm rot="10800000" flipV="1">
            <a:off x="5465094" y="4012064"/>
            <a:ext cx="468594" cy="54546"/>
          </a:xfrm>
          <a:prstGeom prst="bentConnector3">
            <a:avLst>
              <a:gd name="adj1" fmla="val -12335"/>
            </a:avLst>
          </a:prstGeom>
          <a:noFill/>
          <a:ln w="19050" cap="flat" cmpd="sng" algn="ctr">
            <a:solidFill>
              <a:srgbClr val="7030A0"/>
            </a:solidFill>
            <a:prstDash val="solid"/>
            <a:tailEnd type="triangle" w="sm" len="sm"/>
          </a:ln>
          <a:effectLst/>
        </p:spPr>
      </p:cxnSp>
      <p:cxnSp>
        <p:nvCxnSpPr>
          <p:cNvPr id="158" name="Connector: Elbow 157">
            <a:extLst>
              <a:ext uri="{FF2B5EF4-FFF2-40B4-BE49-F238E27FC236}">
                <a16:creationId xmlns:a16="http://schemas.microsoft.com/office/drawing/2014/main" id="{A0347C02-38DF-CEA4-1652-4838A98260EE}"/>
              </a:ext>
            </a:extLst>
          </p:cNvPr>
          <p:cNvCxnSpPr>
            <a:cxnSpLocks/>
          </p:cNvCxnSpPr>
          <p:nvPr/>
        </p:nvCxnSpPr>
        <p:spPr>
          <a:xfrm rot="10800000" flipV="1">
            <a:off x="5454556" y="3494044"/>
            <a:ext cx="468594" cy="54546"/>
          </a:xfrm>
          <a:prstGeom prst="bentConnector3">
            <a:avLst>
              <a:gd name="adj1" fmla="val -12335"/>
            </a:avLst>
          </a:prstGeom>
          <a:noFill/>
          <a:ln w="19050" cap="flat" cmpd="sng" algn="ctr">
            <a:solidFill>
              <a:srgbClr val="7030A0"/>
            </a:solidFill>
            <a:prstDash val="solid"/>
            <a:tailEnd type="triangle" w="sm" len="sm"/>
          </a:ln>
          <a:effectLst/>
        </p:spPr>
      </p:cxnSp>
      <p:cxnSp>
        <p:nvCxnSpPr>
          <p:cNvPr id="159" name="Connector: Elbow 158">
            <a:extLst>
              <a:ext uri="{FF2B5EF4-FFF2-40B4-BE49-F238E27FC236}">
                <a16:creationId xmlns:a16="http://schemas.microsoft.com/office/drawing/2014/main" id="{01E8AE51-4C6A-E424-112A-F4F989E4B85D}"/>
              </a:ext>
            </a:extLst>
          </p:cNvPr>
          <p:cNvCxnSpPr>
            <a:cxnSpLocks/>
          </p:cNvCxnSpPr>
          <p:nvPr/>
        </p:nvCxnSpPr>
        <p:spPr>
          <a:xfrm rot="10800000" flipV="1">
            <a:off x="3424811" y="2997371"/>
            <a:ext cx="468594" cy="54546"/>
          </a:xfrm>
          <a:prstGeom prst="bentConnector3">
            <a:avLst>
              <a:gd name="adj1" fmla="val -12335"/>
            </a:avLst>
          </a:prstGeom>
          <a:noFill/>
          <a:ln w="19050" cap="flat" cmpd="sng" algn="ctr">
            <a:solidFill>
              <a:srgbClr val="7030A0"/>
            </a:solidFill>
            <a:prstDash val="solid"/>
            <a:tailEnd type="triangle" w="sm" len="sm"/>
          </a:ln>
          <a:effectLst/>
        </p:spPr>
      </p:cxnSp>
      <p:cxnSp>
        <p:nvCxnSpPr>
          <p:cNvPr id="160" name="Connector: Elbow 159">
            <a:extLst>
              <a:ext uri="{FF2B5EF4-FFF2-40B4-BE49-F238E27FC236}">
                <a16:creationId xmlns:a16="http://schemas.microsoft.com/office/drawing/2014/main" id="{C3545B35-D5D2-C157-F6D0-9B84DF46AEDC}"/>
              </a:ext>
            </a:extLst>
          </p:cNvPr>
          <p:cNvCxnSpPr>
            <a:cxnSpLocks/>
          </p:cNvCxnSpPr>
          <p:nvPr/>
        </p:nvCxnSpPr>
        <p:spPr>
          <a:xfrm rot="10800000" flipV="1">
            <a:off x="3420438" y="4012065"/>
            <a:ext cx="468594" cy="54546"/>
          </a:xfrm>
          <a:prstGeom prst="bentConnector3">
            <a:avLst>
              <a:gd name="adj1" fmla="val -12335"/>
            </a:avLst>
          </a:prstGeom>
          <a:noFill/>
          <a:ln w="19050" cap="flat" cmpd="sng" algn="ctr">
            <a:solidFill>
              <a:srgbClr val="7030A0"/>
            </a:solidFill>
            <a:prstDash val="solid"/>
            <a:tailEnd type="triangle" w="sm" len="sm"/>
          </a:ln>
          <a:effectLst/>
        </p:spPr>
      </p:cxnSp>
      <p:cxnSp>
        <p:nvCxnSpPr>
          <p:cNvPr id="161" name="Connector: Elbow 160">
            <a:extLst>
              <a:ext uri="{FF2B5EF4-FFF2-40B4-BE49-F238E27FC236}">
                <a16:creationId xmlns:a16="http://schemas.microsoft.com/office/drawing/2014/main" id="{4A57D8A9-74DB-4229-C73D-7AE96D9260E3}"/>
              </a:ext>
            </a:extLst>
          </p:cNvPr>
          <p:cNvCxnSpPr>
            <a:cxnSpLocks/>
          </p:cNvCxnSpPr>
          <p:nvPr/>
        </p:nvCxnSpPr>
        <p:spPr>
          <a:xfrm rot="10800000" flipV="1">
            <a:off x="3409900" y="3494045"/>
            <a:ext cx="468594" cy="54546"/>
          </a:xfrm>
          <a:prstGeom prst="bentConnector3">
            <a:avLst>
              <a:gd name="adj1" fmla="val -12335"/>
            </a:avLst>
          </a:prstGeom>
          <a:noFill/>
          <a:ln w="19050" cap="flat" cmpd="sng" algn="ctr">
            <a:solidFill>
              <a:srgbClr val="7030A0"/>
            </a:solidFill>
            <a:prstDash val="solid"/>
            <a:tailEnd type="triangle" w="sm" len="sm"/>
          </a:ln>
          <a:effectLst/>
        </p:spPr>
      </p:cxnSp>
      <p:pic>
        <p:nvPicPr>
          <p:cNvPr id="162" name="Picture 2">
            <a:extLst>
              <a:ext uri="{FF2B5EF4-FFF2-40B4-BE49-F238E27FC236}">
                <a16:creationId xmlns:a16="http://schemas.microsoft.com/office/drawing/2014/main" id="{462622C2-BBD2-7F60-EAB3-0C38649445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516" y="2428187"/>
            <a:ext cx="1528726" cy="152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" name="Rectangle: Rounded Corners 162">
            <a:extLst>
              <a:ext uri="{FF2B5EF4-FFF2-40B4-BE49-F238E27FC236}">
                <a16:creationId xmlns:a16="http://schemas.microsoft.com/office/drawing/2014/main" id="{525FF0A9-F6F1-0B27-34B7-48B2D58A577D}"/>
              </a:ext>
            </a:extLst>
          </p:cNvPr>
          <p:cNvSpPr/>
          <p:nvPr/>
        </p:nvSpPr>
        <p:spPr>
          <a:xfrm>
            <a:off x="3610170" y="4012425"/>
            <a:ext cx="2083418" cy="556600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14300" algn="ctr"/>
            <a:r>
              <a:rPr lang="en-US" sz="180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to split workload?</a:t>
            </a:r>
            <a:endParaRPr lang="en-US" sz="1800">
              <a:solidFill>
                <a:srgbClr val="1F1F1F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202EC2-0888-CDA3-9AB1-C1181E06C1E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32</a:t>
            </a:fld>
            <a:endParaRPr lang="en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4FB3115-9637-122B-91F6-F42219030148}"/>
              </a:ext>
            </a:extLst>
          </p:cNvPr>
          <p:cNvGrpSpPr/>
          <p:nvPr/>
        </p:nvGrpSpPr>
        <p:grpSpPr>
          <a:xfrm>
            <a:off x="6359663" y="3255122"/>
            <a:ext cx="776694" cy="521902"/>
            <a:chOff x="6359663" y="3255122"/>
            <a:chExt cx="776694" cy="521902"/>
          </a:xfrm>
        </p:grpSpPr>
        <p:pic>
          <p:nvPicPr>
            <p:cNvPr id="7" name="Graphic 6" descr="Laptop">
              <a:extLst>
                <a:ext uri="{FF2B5EF4-FFF2-40B4-BE49-F238E27FC236}">
                  <a16:creationId xmlns:a16="http://schemas.microsoft.com/office/drawing/2014/main" id="{2EBB60AD-702C-CA93-B316-89262F0DC07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359663" y="3255122"/>
              <a:ext cx="520700" cy="52070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FFDB881-D43C-47B9-9A10-6E24F42F91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06221" y="3546888"/>
              <a:ext cx="230136" cy="2301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F3E670B-F5E0-C547-AEA0-445B7A59D06F}"/>
              </a:ext>
            </a:extLst>
          </p:cNvPr>
          <p:cNvGrpSpPr/>
          <p:nvPr/>
        </p:nvGrpSpPr>
        <p:grpSpPr>
          <a:xfrm>
            <a:off x="2374944" y="3336981"/>
            <a:ext cx="531854" cy="588050"/>
            <a:chOff x="2374944" y="3336981"/>
            <a:chExt cx="531854" cy="588050"/>
          </a:xfrm>
        </p:grpSpPr>
        <p:pic>
          <p:nvPicPr>
            <p:cNvPr id="5" name="Graphic 4" descr="Smart Phone">
              <a:extLst>
                <a:ext uri="{FF2B5EF4-FFF2-40B4-BE49-F238E27FC236}">
                  <a16:creationId xmlns:a16="http://schemas.microsoft.com/office/drawing/2014/main" id="{C844E946-92F6-D5F3-C5EA-FF8D20442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2516273" y="3336981"/>
              <a:ext cx="390525" cy="390525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E4D119A-DEA5-EF77-66D8-4D1AA4BCB6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4944" y="3694894"/>
              <a:ext cx="230137" cy="230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44993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6.17284E-7 L -0.05364 -6.17284E-7 C -0.07777 -6.17284E-7 -0.10711 0.03333 -0.10711 0.0608 L -0.10711 0.12161 " pathEditMode="relative" rAng="0" ptsTypes="AAAA">
                                      <p:cBhvr>
                                        <p:cTn id="14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65" y="608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09877E-6 L 0.05625 2.09877E-6 C 0.0816 2.09877E-6 0.11267 0.03333 0.11267 0.06049 L 0.11267 0.12129 " pathEditMode="relative" rAng="0" ptsTypes="AAAA">
                                      <p:cBhvr>
                                        <p:cTn id="16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25" y="6049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-3.33333E-6 L -0.05348 -3.33333E-6 C -0.07761 -3.33333E-6 -0.10677 0.05895 -0.10677 0.1071 L -0.10677 0.21636 " pathEditMode="relative" rAng="0" ptsTypes="AAAA">
                                      <p:cBhvr>
                                        <p:cTn id="31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65" y="10802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7.40741E-7 L 0.05608 7.40741E-7 C 0.08125 7.40741E-7 0.11233 0.05957 0.11233 0.10772 L 0.11233 0.21636 " pathEditMode="relative" rAng="0" ptsTypes="AAAA">
                                      <p:cBhvr>
                                        <p:cTn id="33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08" y="10802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33333E-6 L -0.05399 -3.33333E-6 C -0.07812 -3.33333E-6 -0.10764 0.08858 -0.10764 0.16019 L -0.10764 0.32068 " pathEditMode="relative" rAng="0" ptsTypes="AAAA">
                                      <p:cBhvr>
                                        <p:cTn id="42" dur="2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82" y="16019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-6.17284E-7 L 0.05625 -6.17284E-7 C 0.08177 -6.17284E-7 0.11354 0.08765 0.11354 0.15926 L 0.11354 0.31883 " pathEditMode="relative" rAng="0" ptsTypes="AAAA">
                                      <p:cBhvr>
                                        <p:cTn id="44" dur="2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94" y="15926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" grpId="0" animBg="1"/>
      <p:bldP spid="143" grpId="1" animBg="1"/>
      <p:bldP spid="16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99BA2-656E-FDBC-8774-E763606C4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Key Observation - Heterogeneity Impacts on Training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9B257529-2705-BD41-F659-5497C3C79C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2857981"/>
              </p:ext>
            </p:extLst>
          </p:nvPr>
        </p:nvGraphicFramePr>
        <p:xfrm>
          <a:off x="582929" y="2301110"/>
          <a:ext cx="4000340" cy="21793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AC9B9A0-34BA-28C3-29BD-B9617771E4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</p:spPr>
        <p:txBody>
          <a:bodyPr/>
          <a:lstStyle/>
          <a:p>
            <a:pPr marL="0" indent="0" algn="ctr">
              <a:buNone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Factors: communication, processing, model splitting</a:t>
            </a:r>
          </a:p>
          <a:p>
            <a:pPr marL="0" indent="0" algn="ctr">
              <a:buNone/>
            </a:pPr>
            <a:r>
              <a:rPr lang="en-US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Trade-off: less compute, more transfer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7F0E7437-0886-44E2-8CA6-31D11CF72E6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0415367"/>
              </p:ext>
            </p:extLst>
          </p:nvPr>
        </p:nvGraphicFramePr>
        <p:xfrm>
          <a:off x="4831961" y="2301110"/>
          <a:ext cx="4000339" cy="21793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C1C109E-CCC7-B5DD-316C-4EB89163B0CF}"/>
              </a:ext>
            </a:extLst>
          </p:cNvPr>
          <p:cNvSpPr/>
          <p:nvPr/>
        </p:nvSpPr>
        <p:spPr>
          <a:xfrm>
            <a:off x="1455447" y="3286738"/>
            <a:ext cx="6410904" cy="421503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14300" algn="ctr"/>
            <a:r>
              <a:rPr lang="en-US" sz="180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Dynamic offloading is the key for optimal training time</a:t>
            </a:r>
            <a:endParaRPr lang="en-US" sz="1800">
              <a:solidFill>
                <a:srgbClr val="1F1F1F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904E7D-6CA1-BFAC-7A52-DB3FA6AE252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33</a:t>
            </a:fld>
            <a:endParaRPr lang="en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35C8FCD-1E11-8FA1-C283-C49E34F3962A}"/>
              </a:ext>
            </a:extLst>
          </p:cNvPr>
          <p:cNvSpPr/>
          <p:nvPr/>
        </p:nvSpPr>
        <p:spPr>
          <a:xfrm>
            <a:off x="3518319" y="4663217"/>
            <a:ext cx="2440419" cy="40325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800">
                <a:solidFill>
                  <a:srgbClr val="1F1F1F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Minimum training time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F349F1E-3B0D-B715-5352-67EB6D5CF7D6}"/>
              </a:ext>
            </a:extLst>
          </p:cNvPr>
          <p:cNvGrpSpPr/>
          <p:nvPr/>
        </p:nvGrpSpPr>
        <p:grpSpPr>
          <a:xfrm>
            <a:off x="2700811" y="3972494"/>
            <a:ext cx="4947449" cy="690724"/>
            <a:chOff x="-5282643" y="1594229"/>
            <a:chExt cx="16069050" cy="742005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6C73AEF0-6ED1-DB66-02C3-3EB44242F66B}"/>
                </a:ext>
              </a:extLst>
            </p:cNvPr>
            <p:cNvCxnSpPr>
              <a:cxnSpLocks/>
              <a:stCxn id="11" idx="0"/>
            </p:cNvCxnSpPr>
            <p:nvPr/>
          </p:nvCxnSpPr>
          <p:spPr>
            <a:xfrm flipH="1" flipV="1">
              <a:off x="-5282643" y="1594229"/>
              <a:ext cx="6618399" cy="742005"/>
            </a:xfrm>
            <a:prstGeom prst="straightConnector1">
              <a:avLst/>
            </a:prstGeom>
            <a:ln w="19050">
              <a:solidFill>
                <a:schemeClr val="accent1">
                  <a:lumMod val="75000"/>
                </a:schemeClr>
              </a:solidFill>
              <a:prstDash val="dash"/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3365124C-0F18-7965-3BEB-99E203210CC5}"/>
                </a:ext>
              </a:extLst>
            </p:cNvPr>
            <p:cNvCxnSpPr>
              <a:cxnSpLocks/>
              <a:stCxn id="11" idx="0"/>
            </p:cNvCxnSpPr>
            <p:nvPr/>
          </p:nvCxnSpPr>
          <p:spPr>
            <a:xfrm flipV="1">
              <a:off x="1335756" y="1639764"/>
              <a:ext cx="9450651" cy="696469"/>
            </a:xfrm>
            <a:prstGeom prst="straightConnector1">
              <a:avLst/>
            </a:prstGeom>
            <a:ln w="19050">
              <a:solidFill>
                <a:schemeClr val="accent1">
                  <a:lumMod val="75000"/>
                </a:schemeClr>
              </a:solidFill>
              <a:prstDash val="dash"/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52060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99BA2-656E-FDBC-8774-E763606C4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>
                <a:effectLst/>
              </a:rPr>
              <a:t>SplitPair</a:t>
            </a:r>
            <a:r>
              <a:rPr lang="en-US" dirty="0">
                <a:effectLst/>
              </a:rPr>
              <a:t> </a:t>
            </a:r>
            <a:r>
              <a:rPr lang="en-US" dirty="0"/>
              <a:t>Training Workflow</a:t>
            </a:r>
          </a:p>
        </p:txBody>
      </p:sp>
      <p:pic>
        <p:nvPicPr>
          <p:cNvPr id="213" name="Graphic 212" descr="Laptop">
            <a:extLst>
              <a:ext uri="{FF2B5EF4-FFF2-40B4-BE49-F238E27FC236}">
                <a16:creationId xmlns:a16="http://schemas.microsoft.com/office/drawing/2014/main" id="{CAD16767-5A70-2CC9-7778-0C95267ACB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20607" y="1482283"/>
            <a:ext cx="520700" cy="520700"/>
          </a:xfrm>
          <a:prstGeom prst="rect">
            <a:avLst/>
          </a:prstGeom>
        </p:spPr>
      </p:pic>
      <p:sp>
        <p:nvSpPr>
          <p:cNvPr id="215" name="Rectangle: Rounded Corners 214">
            <a:extLst>
              <a:ext uri="{FF2B5EF4-FFF2-40B4-BE49-F238E27FC236}">
                <a16:creationId xmlns:a16="http://schemas.microsoft.com/office/drawing/2014/main" id="{B5B1A069-6770-C120-6D38-09D31C867457}"/>
              </a:ext>
            </a:extLst>
          </p:cNvPr>
          <p:cNvSpPr/>
          <p:nvPr/>
        </p:nvSpPr>
        <p:spPr>
          <a:xfrm>
            <a:off x="7144057" y="1568639"/>
            <a:ext cx="838200" cy="846643"/>
          </a:xfrm>
          <a:prstGeom prst="roundRect">
            <a:avLst/>
          </a:prstGeom>
          <a:noFill/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16" name="Graphic 215" descr="Smart Phone">
            <a:extLst>
              <a:ext uri="{FF2B5EF4-FFF2-40B4-BE49-F238E27FC236}">
                <a16:creationId xmlns:a16="http://schemas.microsoft.com/office/drawing/2014/main" id="{7B0FD414-A38A-2D1B-FF41-1F78B99F1FE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13058" y="1632206"/>
            <a:ext cx="390525" cy="390525"/>
          </a:xfrm>
          <a:prstGeom prst="rect">
            <a:avLst/>
          </a:prstGeom>
        </p:spPr>
      </p:pic>
      <p:sp>
        <p:nvSpPr>
          <p:cNvPr id="217" name="Rectangle: Rounded Corners 216">
            <a:extLst>
              <a:ext uri="{FF2B5EF4-FFF2-40B4-BE49-F238E27FC236}">
                <a16:creationId xmlns:a16="http://schemas.microsoft.com/office/drawing/2014/main" id="{93C52FAF-1310-63FE-11FC-5C8F09FB7D5E}"/>
              </a:ext>
            </a:extLst>
          </p:cNvPr>
          <p:cNvSpPr/>
          <p:nvPr/>
        </p:nvSpPr>
        <p:spPr>
          <a:xfrm>
            <a:off x="4569612" y="1571822"/>
            <a:ext cx="838200" cy="846643"/>
          </a:xfrm>
          <a:prstGeom prst="roundRect">
            <a:avLst/>
          </a:prstGeom>
          <a:noFill/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33" name="Graphic 232" descr="Smart Phone">
            <a:extLst>
              <a:ext uri="{FF2B5EF4-FFF2-40B4-BE49-F238E27FC236}">
                <a16:creationId xmlns:a16="http://schemas.microsoft.com/office/drawing/2014/main" id="{96654D46-83B0-470F-7343-E089E378A7B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89472" y="3645410"/>
            <a:ext cx="390525" cy="390525"/>
          </a:xfrm>
          <a:prstGeom prst="rect">
            <a:avLst/>
          </a:prstGeom>
        </p:spPr>
      </p:pic>
      <p:sp>
        <p:nvSpPr>
          <p:cNvPr id="234" name="Rectangle: Rounded Corners 233">
            <a:extLst>
              <a:ext uri="{FF2B5EF4-FFF2-40B4-BE49-F238E27FC236}">
                <a16:creationId xmlns:a16="http://schemas.microsoft.com/office/drawing/2014/main" id="{710C26E9-D511-78D1-0DEF-420049B022C2}"/>
              </a:ext>
            </a:extLst>
          </p:cNvPr>
          <p:cNvSpPr/>
          <p:nvPr/>
        </p:nvSpPr>
        <p:spPr>
          <a:xfrm>
            <a:off x="5846026" y="3615883"/>
            <a:ext cx="838200" cy="846643"/>
          </a:xfrm>
          <a:prstGeom prst="roundRect">
            <a:avLst/>
          </a:prstGeom>
          <a:noFill/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48" name="Graphic 247" descr="Laptop">
            <a:extLst>
              <a:ext uri="{FF2B5EF4-FFF2-40B4-BE49-F238E27FC236}">
                <a16:creationId xmlns:a16="http://schemas.microsoft.com/office/drawing/2014/main" id="{D1469B78-62E2-7AD3-62A8-955EFF2D8D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14083" y="2544464"/>
            <a:ext cx="520700" cy="520700"/>
          </a:xfrm>
          <a:prstGeom prst="rect">
            <a:avLst/>
          </a:prstGeom>
        </p:spPr>
      </p:pic>
      <p:pic>
        <p:nvPicPr>
          <p:cNvPr id="249" name="Graphic 248" descr="Smart Phone">
            <a:extLst>
              <a:ext uri="{FF2B5EF4-FFF2-40B4-BE49-F238E27FC236}">
                <a16:creationId xmlns:a16="http://schemas.microsoft.com/office/drawing/2014/main" id="{DF82EA61-E666-9354-D67F-57B35C798D8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09063" y="2694210"/>
            <a:ext cx="390525" cy="390525"/>
          </a:xfrm>
          <a:prstGeom prst="rect">
            <a:avLst/>
          </a:prstGeom>
        </p:spPr>
      </p:pic>
      <p:sp>
        <p:nvSpPr>
          <p:cNvPr id="251" name="Rectangle: Rounded Corners 250">
            <a:extLst>
              <a:ext uri="{FF2B5EF4-FFF2-40B4-BE49-F238E27FC236}">
                <a16:creationId xmlns:a16="http://schemas.microsoft.com/office/drawing/2014/main" id="{388DF290-39ED-512E-34EA-523F8F075383}"/>
              </a:ext>
            </a:extLst>
          </p:cNvPr>
          <p:cNvSpPr/>
          <p:nvPr/>
        </p:nvSpPr>
        <p:spPr>
          <a:xfrm>
            <a:off x="7137533" y="2630820"/>
            <a:ext cx="838200" cy="846643"/>
          </a:xfrm>
          <a:prstGeom prst="roundRect">
            <a:avLst/>
          </a:prstGeom>
          <a:noFill/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2" name="Rectangle: Rounded Corners 251">
            <a:extLst>
              <a:ext uri="{FF2B5EF4-FFF2-40B4-BE49-F238E27FC236}">
                <a16:creationId xmlns:a16="http://schemas.microsoft.com/office/drawing/2014/main" id="{1885C371-99D7-F81F-70AF-2EB2D8DA8B68}"/>
              </a:ext>
            </a:extLst>
          </p:cNvPr>
          <p:cNvSpPr/>
          <p:nvPr/>
        </p:nvSpPr>
        <p:spPr>
          <a:xfrm>
            <a:off x="4565617" y="2633826"/>
            <a:ext cx="838200" cy="846643"/>
          </a:xfrm>
          <a:prstGeom prst="roundRect">
            <a:avLst/>
          </a:prstGeom>
          <a:noFill/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9" name="Oval 278">
            <a:extLst>
              <a:ext uri="{FF2B5EF4-FFF2-40B4-BE49-F238E27FC236}">
                <a16:creationId xmlns:a16="http://schemas.microsoft.com/office/drawing/2014/main" id="{27937C14-9189-1B96-6863-73738662B005}"/>
              </a:ext>
            </a:extLst>
          </p:cNvPr>
          <p:cNvSpPr/>
          <p:nvPr/>
        </p:nvSpPr>
        <p:spPr>
          <a:xfrm>
            <a:off x="673557" y="3551299"/>
            <a:ext cx="129167" cy="129167"/>
          </a:xfrm>
          <a:prstGeom prst="ellips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88" name="Oval 287">
            <a:extLst>
              <a:ext uri="{FF2B5EF4-FFF2-40B4-BE49-F238E27FC236}">
                <a16:creationId xmlns:a16="http://schemas.microsoft.com/office/drawing/2014/main" id="{1C09C8DF-868E-BAEA-D96A-33527BCC1418}"/>
              </a:ext>
            </a:extLst>
          </p:cNvPr>
          <p:cNvSpPr/>
          <p:nvPr/>
        </p:nvSpPr>
        <p:spPr>
          <a:xfrm>
            <a:off x="673555" y="2919288"/>
            <a:ext cx="129167" cy="129167"/>
          </a:xfrm>
          <a:prstGeom prst="ellips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95" name="TextBox 294">
            <a:extLst>
              <a:ext uri="{FF2B5EF4-FFF2-40B4-BE49-F238E27FC236}">
                <a16:creationId xmlns:a16="http://schemas.microsoft.com/office/drawing/2014/main" id="{A81E61F6-C5B5-ACE9-15FA-657D10B6A096}"/>
              </a:ext>
            </a:extLst>
          </p:cNvPr>
          <p:cNvSpPr txBox="1"/>
          <p:nvPr/>
        </p:nvSpPr>
        <p:spPr>
          <a:xfrm>
            <a:off x="4655906" y="1632206"/>
            <a:ext cx="195893" cy="246221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96" name="TextBox 295">
            <a:extLst>
              <a:ext uri="{FF2B5EF4-FFF2-40B4-BE49-F238E27FC236}">
                <a16:creationId xmlns:a16="http://schemas.microsoft.com/office/drawing/2014/main" id="{5D6DC8EA-0905-ABE0-C4C7-4A0E5425B83D}"/>
              </a:ext>
            </a:extLst>
          </p:cNvPr>
          <p:cNvSpPr txBox="1"/>
          <p:nvPr/>
        </p:nvSpPr>
        <p:spPr>
          <a:xfrm>
            <a:off x="4713341" y="1679272"/>
            <a:ext cx="123256" cy="164592"/>
          </a:xfrm>
          <a:prstGeom prst="rect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7" name="TextBox 296">
            <a:extLst>
              <a:ext uri="{FF2B5EF4-FFF2-40B4-BE49-F238E27FC236}">
                <a16:creationId xmlns:a16="http://schemas.microsoft.com/office/drawing/2014/main" id="{187C39E0-0B92-4DC3-D6FD-17D028F1932D}"/>
              </a:ext>
            </a:extLst>
          </p:cNvPr>
          <p:cNvSpPr txBox="1"/>
          <p:nvPr/>
        </p:nvSpPr>
        <p:spPr>
          <a:xfrm>
            <a:off x="4662241" y="2702626"/>
            <a:ext cx="195893" cy="246221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98" name="TextBox 297">
            <a:extLst>
              <a:ext uri="{FF2B5EF4-FFF2-40B4-BE49-F238E27FC236}">
                <a16:creationId xmlns:a16="http://schemas.microsoft.com/office/drawing/2014/main" id="{8296E35D-4E9B-EAC7-1115-DB5024E5FFB6}"/>
              </a:ext>
            </a:extLst>
          </p:cNvPr>
          <p:cNvSpPr txBox="1"/>
          <p:nvPr/>
        </p:nvSpPr>
        <p:spPr>
          <a:xfrm>
            <a:off x="4719676" y="2749692"/>
            <a:ext cx="123256" cy="164592"/>
          </a:xfrm>
          <a:prstGeom prst="rect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0FA1D987-82B8-B660-4C5B-5DDCD3242100}"/>
              </a:ext>
            </a:extLst>
          </p:cNvPr>
          <p:cNvSpPr txBox="1"/>
          <p:nvPr/>
        </p:nvSpPr>
        <p:spPr>
          <a:xfrm>
            <a:off x="5944498" y="3642511"/>
            <a:ext cx="195893" cy="246221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00" name="TextBox 299">
            <a:extLst>
              <a:ext uri="{FF2B5EF4-FFF2-40B4-BE49-F238E27FC236}">
                <a16:creationId xmlns:a16="http://schemas.microsoft.com/office/drawing/2014/main" id="{528880F6-90B3-19D0-2A63-78EEE4309C42}"/>
              </a:ext>
            </a:extLst>
          </p:cNvPr>
          <p:cNvSpPr txBox="1"/>
          <p:nvPr/>
        </p:nvSpPr>
        <p:spPr>
          <a:xfrm>
            <a:off x="6001933" y="3689577"/>
            <a:ext cx="123256" cy="164592"/>
          </a:xfrm>
          <a:prstGeom prst="rect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DB3D9242-D732-6A25-BC98-3DA019A151B7}"/>
              </a:ext>
            </a:extLst>
          </p:cNvPr>
          <p:cNvSpPr txBox="1"/>
          <p:nvPr/>
        </p:nvSpPr>
        <p:spPr>
          <a:xfrm>
            <a:off x="7151160" y="2666007"/>
            <a:ext cx="195893" cy="246221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CB74BFA6-ECA1-BA70-51F8-FC1B3176F02D}"/>
              </a:ext>
            </a:extLst>
          </p:cNvPr>
          <p:cNvSpPr txBox="1"/>
          <p:nvPr/>
        </p:nvSpPr>
        <p:spPr>
          <a:xfrm>
            <a:off x="7211556" y="2708591"/>
            <a:ext cx="123256" cy="164592"/>
          </a:xfrm>
          <a:prstGeom prst="rect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3" name="TextBox 302">
            <a:extLst>
              <a:ext uri="{FF2B5EF4-FFF2-40B4-BE49-F238E27FC236}">
                <a16:creationId xmlns:a16="http://schemas.microsoft.com/office/drawing/2014/main" id="{5F919FBB-40B8-1108-4201-ACB86D37B7D7}"/>
              </a:ext>
            </a:extLst>
          </p:cNvPr>
          <p:cNvSpPr txBox="1"/>
          <p:nvPr/>
        </p:nvSpPr>
        <p:spPr>
          <a:xfrm>
            <a:off x="7154862" y="1592453"/>
            <a:ext cx="195893" cy="246221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304" name="TextBox 303">
            <a:extLst>
              <a:ext uri="{FF2B5EF4-FFF2-40B4-BE49-F238E27FC236}">
                <a16:creationId xmlns:a16="http://schemas.microsoft.com/office/drawing/2014/main" id="{3671B75C-843A-2559-4920-5D348A69A341}"/>
              </a:ext>
            </a:extLst>
          </p:cNvPr>
          <p:cNvSpPr txBox="1"/>
          <p:nvPr/>
        </p:nvSpPr>
        <p:spPr>
          <a:xfrm>
            <a:off x="7211556" y="1634683"/>
            <a:ext cx="123256" cy="164592"/>
          </a:xfrm>
          <a:prstGeom prst="rect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6878A4-BA1F-CC2B-8B67-6BAD27578BE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34</a:t>
            </a:fld>
            <a:endParaRPr lang="en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FF465930-7377-4375-BFDF-16D639154163}"/>
              </a:ext>
            </a:extLst>
          </p:cNvPr>
          <p:cNvSpPr/>
          <p:nvPr/>
        </p:nvSpPr>
        <p:spPr>
          <a:xfrm>
            <a:off x="673555" y="2287278"/>
            <a:ext cx="129167" cy="129167"/>
          </a:xfrm>
          <a:prstGeom prst="ellips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572633-7F90-4E5E-B90D-134EA5A110FD}"/>
              </a:ext>
            </a:extLst>
          </p:cNvPr>
          <p:cNvSpPr txBox="1"/>
          <p:nvPr/>
        </p:nvSpPr>
        <p:spPr>
          <a:xfrm>
            <a:off x="934104" y="2158728"/>
            <a:ext cx="1473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Agent Pairing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FC1C5999-11BA-4E94-A8D6-96BF9A5B9366}"/>
              </a:ext>
            </a:extLst>
          </p:cNvPr>
          <p:cNvSpPr txBox="1"/>
          <p:nvPr/>
        </p:nvSpPr>
        <p:spPr>
          <a:xfrm>
            <a:off x="899346" y="2825736"/>
            <a:ext cx="2095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Local Model Update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5670DF2-AA15-4413-BD34-76E5E8E593C1}"/>
              </a:ext>
            </a:extLst>
          </p:cNvPr>
          <p:cNvSpPr txBox="1"/>
          <p:nvPr/>
        </p:nvSpPr>
        <p:spPr>
          <a:xfrm>
            <a:off x="890263" y="3431216"/>
            <a:ext cx="1999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Model Aggregation</a:t>
            </a:r>
          </a:p>
        </p:txBody>
      </p:sp>
    </p:spTree>
    <p:extLst>
      <p:ext uri="{BB962C8B-B14F-4D97-AF65-F5344CB8AC3E}">
        <p14:creationId xmlns:p14="http://schemas.microsoft.com/office/powerpoint/2010/main" val="156585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" grpId="0" animBg="1"/>
      <p:bldP spid="288" grpId="0" animBg="1"/>
      <p:bldP spid="77" grpId="0" animBg="1"/>
      <p:bldP spid="3" grpId="0"/>
      <p:bldP spid="79" grpId="0"/>
      <p:bldP spid="8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CB803B1C-218A-3F98-F394-FD3DB7E8E730}"/>
              </a:ext>
            </a:extLst>
          </p:cNvPr>
          <p:cNvCxnSpPr>
            <a:cxnSpLocks/>
            <a:stCxn id="51" idx="3"/>
            <a:endCxn id="50" idx="1"/>
          </p:cNvCxnSpPr>
          <p:nvPr/>
        </p:nvCxnSpPr>
        <p:spPr>
          <a:xfrm flipV="1">
            <a:off x="2181605" y="3099539"/>
            <a:ext cx="2220035" cy="2899"/>
          </a:xfrm>
          <a:prstGeom prst="straightConnector1">
            <a:avLst/>
          </a:prstGeom>
          <a:ln>
            <a:solidFill>
              <a:srgbClr val="00000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E699BA2-656E-FDBC-8774-E763606C4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Training Workflow - </a:t>
            </a:r>
            <a:r>
              <a:rPr lang="en-US" dirty="0">
                <a:effectLst/>
              </a:rPr>
              <a:t>Agent Pairing</a:t>
            </a:r>
            <a:endParaRPr lang="en-US" dirty="0"/>
          </a:p>
        </p:txBody>
      </p:sp>
      <p:pic>
        <p:nvPicPr>
          <p:cNvPr id="15" name="Graphic 14" descr="Laptop">
            <a:extLst>
              <a:ext uri="{FF2B5EF4-FFF2-40B4-BE49-F238E27FC236}">
                <a16:creationId xmlns:a16="http://schemas.microsoft.com/office/drawing/2014/main" id="{81300FB4-79B0-C487-9B75-DF18D87E39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87207" y="1760212"/>
            <a:ext cx="520700" cy="520700"/>
          </a:xfrm>
          <a:prstGeom prst="rect">
            <a:avLst/>
          </a:prstGeom>
        </p:spPr>
      </p:pic>
      <p:pic>
        <p:nvPicPr>
          <p:cNvPr id="18" name="Graphic 17" descr="Smart Phone">
            <a:extLst>
              <a:ext uri="{FF2B5EF4-FFF2-40B4-BE49-F238E27FC236}">
                <a16:creationId xmlns:a16="http://schemas.microsoft.com/office/drawing/2014/main" id="{B2366225-BB5F-C9D6-E898-A5813A262F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18614" y="1817525"/>
            <a:ext cx="390525" cy="390525"/>
          </a:xfrm>
          <a:prstGeom prst="rect">
            <a:avLst/>
          </a:prstGeom>
        </p:spPr>
      </p:pic>
      <p:pic>
        <p:nvPicPr>
          <p:cNvPr id="35" name="Graphic 34" descr="Smart Phone">
            <a:extLst>
              <a:ext uri="{FF2B5EF4-FFF2-40B4-BE49-F238E27FC236}">
                <a16:creationId xmlns:a16="http://schemas.microsoft.com/office/drawing/2014/main" id="{8CCE6691-8E60-4FCD-0ED4-8931D8ADD2E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09312" y="3885820"/>
            <a:ext cx="390525" cy="363080"/>
          </a:xfrm>
          <a:prstGeom prst="rect">
            <a:avLst/>
          </a:prstGeom>
        </p:spPr>
      </p:pic>
      <p:pic>
        <p:nvPicPr>
          <p:cNvPr id="50" name="Graphic 49" descr="Laptop">
            <a:extLst>
              <a:ext uri="{FF2B5EF4-FFF2-40B4-BE49-F238E27FC236}">
                <a16:creationId xmlns:a16="http://schemas.microsoft.com/office/drawing/2014/main" id="{84E817FF-69D6-FE78-6F0B-29C20939C2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01640" y="2839189"/>
            <a:ext cx="520700" cy="520700"/>
          </a:xfrm>
          <a:prstGeom prst="rect">
            <a:avLst/>
          </a:prstGeom>
        </p:spPr>
      </p:pic>
      <p:pic>
        <p:nvPicPr>
          <p:cNvPr id="51" name="Graphic 50" descr="Smart Phone">
            <a:extLst>
              <a:ext uri="{FF2B5EF4-FFF2-40B4-BE49-F238E27FC236}">
                <a16:creationId xmlns:a16="http://schemas.microsoft.com/office/drawing/2014/main" id="{CE8628C1-9410-4C7A-4904-8DD61853812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91080" y="2907175"/>
            <a:ext cx="390525" cy="390525"/>
          </a:xfrm>
          <a:prstGeom prst="rect">
            <a:avLst/>
          </a:prstGeom>
        </p:spPr>
      </p:pic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2328500D-813D-E7CA-4173-22C4C2F85D7F}"/>
              </a:ext>
            </a:extLst>
          </p:cNvPr>
          <p:cNvCxnSpPr>
            <a:cxnSpLocks/>
          </p:cNvCxnSpPr>
          <p:nvPr/>
        </p:nvCxnSpPr>
        <p:spPr>
          <a:xfrm>
            <a:off x="2236673" y="2016675"/>
            <a:ext cx="2118453" cy="6786"/>
          </a:xfrm>
          <a:prstGeom prst="line">
            <a:avLst/>
          </a:prstGeom>
          <a:noFill/>
          <a:ln w="9525" cap="sq" cmpd="sng" algn="ctr">
            <a:solidFill>
              <a:srgbClr val="1F497D">
                <a:lumMod val="60000"/>
                <a:lumOff val="40000"/>
              </a:srgbClr>
            </a:solidFill>
            <a:prstDash val="lgDashDot"/>
            <a:miter lim="800000"/>
          </a:ln>
          <a:effectLst/>
        </p:spPr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67481E51-7945-FC37-51FE-43355975969B}"/>
              </a:ext>
            </a:extLst>
          </p:cNvPr>
          <p:cNvCxnSpPr>
            <a:cxnSpLocks/>
          </p:cNvCxnSpPr>
          <p:nvPr/>
        </p:nvCxnSpPr>
        <p:spPr>
          <a:xfrm>
            <a:off x="2166403" y="3099539"/>
            <a:ext cx="2220804" cy="3725"/>
          </a:xfrm>
          <a:prstGeom prst="line">
            <a:avLst/>
          </a:prstGeom>
          <a:noFill/>
          <a:ln w="9525" cap="sq" cmpd="sng" algn="ctr">
            <a:solidFill>
              <a:srgbClr val="1F497D">
                <a:lumMod val="60000"/>
                <a:lumOff val="40000"/>
              </a:srgbClr>
            </a:solidFill>
            <a:prstDash val="lgDashDot"/>
            <a:miter lim="800000"/>
          </a:ln>
          <a:effectLst/>
        </p:spPr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DBE1AA8-BD65-8812-BB11-FC37C9230570}"/>
              </a:ext>
            </a:extLst>
          </p:cNvPr>
          <p:cNvGrpSpPr/>
          <p:nvPr/>
        </p:nvGrpSpPr>
        <p:grpSpPr>
          <a:xfrm>
            <a:off x="1637923" y="1845171"/>
            <a:ext cx="195893" cy="246221"/>
            <a:chOff x="3183470" y="1827513"/>
            <a:chExt cx="195893" cy="246221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B2770F2F-4FFF-D8DD-2990-E7BF0309FE85}"/>
                </a:ext>
              </a:extLst>
            </p:cNvPr>
            <p:cNvSpPr txBox="1"/>
            <p:nvPr/>
          </p:nvSpPr>
          <p:spPr>
            <a:xfrm>
              <a:off x="3183470" y="1827513"/>
              <a:ext cx="195893" cy="246221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DA1709A6-A6C3-E2D8-4338-42BAF1523ADF}"/>
                </a:ext>
              </a:extLst>
            </p:cNvPr>
            <p:cNvSpPr txBox="1"/>
            <p:nvPr/>
          </p:nvSpPr>
          <p:spPr>
            <a:xfrm>
              <a:off x="3240905" y="1874579"/>
              <a:ext cx="123256" cy="164592"/>
            </a:xfrm>
            <a:prstGeom prst="rect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8CA1785-88DB-CB81-1B66-AA9126F42B8D}"/>
              </a:ext>
            </a:extLst>
          </p:cNvPr>
          <p:cNvGrpSpPr/>
          <p:nvPr/>
        </p:nvGrpSpPr>
        <p:grpSpPr>
          <a:xfrm>
            <a:off x="1644258" y="2915591"/>
            <a:ext cx="195893" cy="246221"/>
            <a:chOff x="3189805" y="2897933"/>
            <a:chExt cx="195893" cy="246221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A3F8179A-F9F0-A5E3-CF8E-09C748FBCE74}"/>
                </a:ext>
              </a:extLst>
            </p:cNvPr>
            <p:cNvSpPr txBox="1"/>
            <p:nvPr/>
          </p:nvSpPr>
          <p:spPr>
            <a:xfrm>
              <a:off x="3189805" y="2897933"/>
              <a:ext cx="195893" cy="246221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3A323E9E-D7FD-C189-4F31-36AD6B83B1CE}"/>
                </a:ext>
              </a:extLst>
            </p:cNvPr>
            <p:cNvSpPr txBox="1"/>
            <p:nvPr/>
          </p:nvSpPr>
          <p:spPr>
            <a:xfrm>
              <a:off x="3247240" y="2944999"/>
              <a:ext cx="123256" cy="164592"/>
            </a:xfrm>
            <a:prstGeom prst="rect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2359F6E-5106-CB6E-3055-C32895ED4C00}"/>
              </a:ext>
            </a:extLst>
          </p:cNvPr>
          <p:cNvGrpSpPr/>
          <p:nvPr/>
        </p:nvGrpSpPr>
        <p:grpSpPr>
          <a:xfrm>
            <a:off x="2921116" y="4089608"/>
            <a:ext cx="195893" cy="246221"/>
            <a:chOff x="4472062" y="3837818"/>
            <a:chExt cx="195893" cy="246221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4C1A9996-847F-CF6C-4A7B-7630E4DC770A}"/>
                </a:ext>
              </a:extLst>
            </p:cNvPr>
            <p:cNvSpPr txBox="1"/>
            <p:nvPr/>
          </p:nvSpPr>
          <p:spPr>
            <a:xfrm>
              <a:off x="4472062" y="3837818"/>
              <a:ext cx="195893" cy="246221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E83F7842-C6DC-257B-A2ED-7E6B0AC7B520}"/>
                </a:ext>
              </a:extLst>
            </p:cNvPr>
            <p:cNvSpPr txBox="1"/>
            <p:nvPr/>
          </p:nvSpPr>
          <p:spPr>
            <a:xfrm>
              <a:off x="4529497" y="3884884"/>
              <a:ext cx="123256" cy="164592"/>
            </a:xfrm>
            <a:prstGeom prst="rect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9451CBD-2079-70EB-6C9A-2AECB54DCAD5}"/>
              </a:ext>
            </a:extLst>
          </p:cNvPr>
          <p:cNvGrpSpPr/>
          <p:nvPr/>
        </p:nvGrpSpPr>
        <p:grpSpPr>
          <a:xfrm>
            <a:off x="4824393" y="2853318"/>
            <a:ext cx="195893" cy="246221"/>
            <a:chOff x="7578860" y="2804404"/>
            <a:chExt cx="195893" cy="246221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52EDB420-0591-9E23-D6E3-91FE28C40B06}"/>
                </a:ext>
              </a:extLst>
            </p:cNvPr>
            <p:cNvSpPr txBox="1"/>
            <p:nvPr/>
          </p:nvSpPr>
          <p:spPr>
            <a:xfrm>
              <a:off x="7578860" y="2804404"/>
              <a:ext cx="195893" cy="246221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56650AB0-B8ED-F2B1-18E4-CC190FD440A0}"/>
                </a:ext>
              </a:extLst>
            </p:cNvPr>
            <p:cNvSpPr txBox="1"/>
            <p:nvPr/>
          </p:nvSpPr>
          <p:spPr>
            <a:xfrm>
              <a:off x="7639256" y="2846988"/>
              <a:ext cx="123256" cy="164592"/>
            </a:xfrm>
            <a:prstGeom prst="rect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E3728D4-4DB2-11F9-D29D-8743B6DF939B}"/>
              </a:ext>
            </a:extLst>
          </p:cNvPr>
          <p:cNvGrpSpPr/>
          <p:nvPr/>
        </p:nvGrpSpPr>
        <p:grpSpPr>
          <a:xfrm>
            <a:off x="4816318" y="1772844"/>
            <a:ext cx="195893" cy="246221"/>
            <a:chOff x="7582562" y="1730850"/>
            <a:chExt cx="195893" cy="246221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156B692A-4CB1-D2EA-3BFF-ECA3405D0AC8}"/>
                </a:ext>
              </a:extLst>
            </p:cNvPr>
            <p:cNvSpPr txBox="1"/>
            <p:nvPr/>
          </p:nvSpPr>
          <p:spPr>
            <a:xfrm>
              <a:off x="7582562" y="1730850"/>
              <a:ext cx="195893" cy="246221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AADEFFD8-0D20-470F-9BDC-CF443B9D33B1}"/>
                </a:ext>
              </a:extLst>
            </p:cNvPr>
            <p:cNvSpPr txBox="1"/>
            <p:nvPr/>
          </p:nvSpPr>
          <p:spPr>
            <a:xfrm>
              <a:off x="7639256" y="1773080"/>
              <a:ext cx="123256" cy="164592"/>
            </a:xfrm>
            <a:prstGeom prst="rect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436BB42E-4B7C-96F6-1657-4C8A5F0C5525}"/>
              </a:ext>
            </a:extLst>
          </p:cNvPr>
          <p:cNvCxnSpPr>
            <a:cxnSpLocks/>
            <a:stCxn id="18" idx="3"/>
            <a:endCxn id="15" idx="1"/>
          </p:cNvCxnSpPr>
          <p:nvPr/>
        </p:nvCxnSpPr>
        <p:spPr>
          <a:xfrm>
            <a:off x="2209139" y="2012788"/>
            <a:ext cx="2178068" cy="7774"/>
          </a:xfrm>
          <a:prstGeom prst="straightConnector1">
            <a:avLst/>
          </a:prstGeom>
          <a:ln>
            <a:solidFill>
              <a:srgbClr val="00000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D288B1D8-3670-6009-0294-8012A246253D}"/>
              </a:ext>
            </a:extLst>
          </p:cNvPr>
          <p:cNvCxnSpPr>
            <a:cxnSpLocks/>
            <a:stCxn id="18" idx="3"/>
            <a:endCxn id="50" idx="1"/>
          </p:cNvCxnSpPr>
          <p:nvPr/>
        </p:nvCxnSpPr>
        <p:spPr>
          <a:xfrm>
            <a:off x="2209139" y="2012788"/>
            <a:ext cx="2192501" cy="1086751"/>
          </a:xfrm>
          <a:prstGeom prst="straightConnector1">
            <a:avLst/>
          </a:prstGeom>
          <a:ln>
            <a:solidFill>
              <a:srgbClr val="00000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8E64FBFF-159B-7EAC-E650-8513E5BD549B}"/>
              </a:ext>
            </a:extLst>
          </p:cNvPr>
          <p:cNvCxnSpPr>
            <a:cxnSpLocks/>
            <a:stCxn id="51" idx="3"/>
            <a:endCxn id="35" idx="1"/>
          </p:cNvCxnSpPr>
          <p:nvPr/>
        </p:nvCxnSpPr>
        <p:spPr>
          <a:xfrm>
            <a:off x="2181605" y="3102438"/>
            <a:ext cx="927707" cy="964922"/>
          </a:xfrm>
          <a:prstGeom prst="straightConnector1">
            <a:avLst/>
          </a:prstGeom>
          <a:ln>
            <a:solidFill>
              <a:srgbClr val="00000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CC530220-3F7A-8347-213E-CA77E73F72AE}"/>
              </a:ext>
            </a:extLst>
          </p:cNvPr>
          <p:cNvCxnSpPr>
            <a:cxnSpLocks/>
            <a:stCxn id="35" idx="3"/>
            <a:endCxn id="50" idx="1"/>
          </p:cNvCxnSpPr>
          <p:nvPr/>
        </p:nvCxnSpPr>
        <p:spPr>
          <a:xfrm flipV="1">
            <a:off x="3499837" y="3099539"/>
            <a:ext cx="901803" cy="967821"/>
          </a:xfrm>
          <a:prstGeom prst="straightConnector1">
            <a:avLst/>
          </a:prstGeom>
          <a:ln>
            <a:solidFill>
              <a:srgbClr val="00000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377591DB-194C-9539-A9F6-15E24EE0FC43}"/>
              </a:ext>
            </a:extLst>
          </p:cNvPr>
          <p:cNvCxnSpPr>
            <a:cxnSpLocks/>
            <a:stCxn id="50" idx="0"/>
            <a:endCxn id="15" idx="2"/>
          </p:cNvCxnSpPr>
          <p:nvPr/>
        </p:nvCxnSpPr>
        <p:spPr>
          <a:xfrm flipH="1" flipV="1">
            <a:off x="4647557" y="2280912"/>
            <a:ext cx="14433" cy="558277"/>
          </a:xfrm>
          <a:prstGeom prst="straightConnector1">
            <a:avLst/>
          </a:prstGeom>
          <a:ln>
            <a:solidFill>
              <a:srgbClr val="00000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D4EA07A5-B1EB-F89A-17F1-0DFBA86D38CA}"/>
              </a:ext>
            </a:extLst>
          </p:cNvPr>
          <p:cNvCxnSpPr>
            <a:cxnSpLocks/>
          </p:cNvCxnSpPr>
          <p:nvPr/>
        </p:nvCxnSpPr>
        <p:spPr>
          <a:xfrm flipV="1">
            <a:off x="1992899" y="2230350"/>
            <a:ext cx="0" cy="676825"/>
          </a:xfrm>
          <a:prstGeom prst="straightConnector1">
            <a:avLst/>
          </a:prstGeom>
          <a:ln>
            <a:solidFill>
              <a:srgbClr val="00000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8" name="Picture 12">
            <a:extLst>
              <a:ext uri="{FF2B5EF4-FFF2-40B4-BE49-F238E27FC236}">
                <a16:creationId xmlns:a16="http://schemas.microsoft.com/office/drawing/2014/main" id="{69A13C64-B2F3-C04F-1872-21C37CFE71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867" y="1679941"/>
            <a:ext cx="170259" cy="170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9" name="Picture 12">
            <a:extLst>
              <a:ext uri="{FF2B5EF4-FFF2-40B4-BE49-F238E27FC236}">
                <a16:creationId xmlns:a16="http://schemas.microsoft.com/office/drawing/2014/main" id="{37DE0911-0451-DB81-F99B-7F72C726FE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8915" y="2784005"/>
            <a:ext cx="170259" cy="170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0" name="Picture 12">
            <a:extLst>
              <a:ext uri="{FF2B5EF4-FFF2-40B4-BE49-F238E27FC236}">
                <a16:creationId xmlns:a16="http://schemas.microsoft.com/office/drawing/2014/main" id="{11DBE265-C0DA-2169-9D9E-19B60941D6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274" y="2786829"/>
            <a:ext cx="170259" cy="170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89E1E250-D396-01C7-C6BA-E353B39FB177}"/>
              </a:ext>
            </a:extLst>
          </p:cNvPr>
          <p:cNvGrpSpPr/>
          <p:nvPr/>
        </p:nvGrpSpPr>
        <p:grpSpPr>
          <a:xfrm>
            <a:off x="1818614" y="1652152"/>
            <a:ext cx="381007" cy="175855"/>
            <a:chOff x="5264297" y="1577584"/>
            <a:chExt cx="381007" cy="175855"/>
          </a:xfrm>
        </p:grpSpPr>
        <p:pic>
          <p:nvPicPr>
            <p:cNvPr id="45" name="Picture 8">
              <a:extLst>
                <a:ext uri="{FF2B5EF4-FFF2-40B4-BE49-F238E27FC236}">
                  <a16:creationId xmlns:a16="http://schemas.microsoft.com/office/drawing/2014/main" id="{EF4A2542-BA7D-70CF-1EF2-C70E18E785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5476" y="1595598"/>
              <a:ext cx="139828" cy="1398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Picture 4">
              <a:extLst>
                <a:ext uri="{FF2B5EF4-FFF2-40B4-BE49-F238E27FC236}">
                  <a16:creationId xmlns:a16="http://schemas.microsoft.com/office/drawing/2014/main" id="{259ECC94-EA28-F24D-B386-59FCE8FD68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4297" y="1577584"/>
              <a:ext cx="175855" cy="1758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8357B0DA-EEA4-3A96-651C-06A787880946}"/>
              </a:ext>
            </a:extLst>
          </p:cNvPr>
          <p:cNvGrpSpPr/>
          <p:nvPr/>
        </p:nvGrpSpPr>
        <p:grpSpPr>
          <a:xfrm>
            <a:off x="1818614" y="1652152"/>
            <a:ext cx="381007" cy="175855"/>
            <a:chOff x="5264297" y="1577584"/>
            <a:chExt cx="381007" cy="175855"/>
          </a:xfrm>
        </p:grpSpPr>
        <p:pic>
          <p:nvPicPr>
            <p:cNvPr id="48" name="Picture 8">
              <a:extLst>
                <a:ext uri="{FF2B5EF4-FFF2-40B4-BE49-F238E27FC236}">
                  <a16:creationId xmlns:a16="http://schemas.microsoft.com/office/drawing/2014/main" id="{C8406466-A040-5DFD-E6E5-8881D97148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5476" y="1595598"/>
              <a:ext cx="139828" cy="1398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" name="Picture 4">
              <a:extLst>
                <a:ext uri="{FF2B5EF4-FFF2-40B4-BE49-F238E27FC236}">
                  <a16:creationId xmlns:a16="http://schemas.microsoft.com/office/drawing/2014/main" id="{3240A46D-6F0D-B643-28E0-53C20AECF9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4297" y="1577584"/>
              <a:ext cx="175855" cy="1758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F37C65D-CC2E-83D6-60E6-C5B04982C538}"/>
              </a:ext>
            </a:extLst>
          </p:cNvPr>
          <p:cNvGrpSpPr/>
          <p:nvPr/>
        </p:nvGrpSpPr>
        <p:grpSpPr>
          <a:xfrm>
            <a:off x="1818614" y="1648373"/>
            <a:ext cx="381007" cy="175855"/>
            <a:chOff x="5264297" y="1577584"/>
            <a:chExt cx="381007" cy="175855"/>
          </a:xfrm>
        </p:grpSpPr>
        <p:pic>
          <p:nvPicPr>
            <p:cNvPr id="55" name="Picture 8">
              <a:extLst>
                <a:ext uri="{FF2B5EF4-FFF2-40B4-BE49-F238E27FC236}">
                  <a16:creationId xmlns:a16="http://schemas.microsoft.com/office/drawing/2014/main" id="{7B1649E9-9F66-C536-36CA-98344DFED4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5476" y="1595598"/>
              <a:ext cx="139828" cy="1398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" name="Picture 4">
              <a:extLst>
                <a:ext uri="{FF2B5EF4-FFF2-40B4-BE49-F238E27FC236}">
                  <a16:creationId xmlns:a16="http://schemas.microsoft.com/office/drawing/2014/main" id="{90AC111B-7114-006D-8E62-1C826511A1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4297" y="1577584"/>
              <a:ext cx="175855" cy="1758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85E1F3-A8DE-3118-63C0-ECEE4181E66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35</a:t>
            </a:fld>
            <a:endParaRPr lang="e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564235-B6B7-60CB-E8BA-0EC2511481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478" y="2097768"/>
            <a:ext cx="230137" cy="230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31802AF-CE1E-70CF-430E-474345E90F66}"/>
              </a:ext>
            </a:extLst>
          </p:cNvPr>
          <p:cNvSpPr/>
          <p:nvPr/>
        </p:nvSpPr>
        <p:spPr>
          <a:xfrm>
            <a:off x="5317647" y="1686134"/>
            <a:ext cx="3757460" cy="264969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Agents share processing speed and training time (slowest first).</a:t>
            </a:r>
          </a:p>
          <a:p>
            <a:pPr marL="342900" indent="-342900" algn="ctr">
              <a:buAutoNum type="arabicPeriod"/>
            </a:pPr>
            <a:r>
              <a:rPr 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Each agent observes connection speed, estimates paired training time, sends back estimated time and split layer</a:t>
            </a:r>
          </a:p>
          <a:p>
            <a:pPr marL="342900" indent="-342900" algn="ctr">
              <a:buAutoNum type="arabicPeriod"/>
            </a:pPr>
            <a:r>
              <a:rPr lang="en-US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Each agent chooses a neighbor minimizing training time.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C72C6DF-32CD-2CDD-BC4B-4085E863C471}"/>
                  </a:ext>
                </a:extLst>
              </p:cNvPr>
              <p:cNvSpPr txBox="1"/>
              <p:nvPr/>
            </p:nvSpPr>
            <p:spPr>
              <a:xfrm>
                <a:off x="1449075" y="3250686"/>
                <a:ext cx="10665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30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C72C6DF-32CD-2CDD-BC4B-4085E863C4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9075" y="3250686"/>
                <a:ext cx="1066574" cy="307777"/>
              </a:xfrm>
              <a:prstGeom prst="rect">
                <a:avLst/>
              </a:prstGeom>
              <a:blipFill>
                <a:blip r:embed="rId11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F1B4933-7F18-55B8-D842-B1CA5ABD3CA8}"/>
                  </a:ext>
                </a:extLst>
              </p:cNvPr>
              <p:cNvSpPr txBox="1"/>
              <p:nvPr/>
            </p:nvSpPr>
            <p:spPr>
              <a:xfrm>
                <a:off x="4190355" y="1417674"/>
                <a:ext cx="10665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F1B4933-7F18-55B8-D842-B1CA5ABD3C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0355" y="1417674"/>
                <a:ext cx="1066574" cy="307777"/>
              </a:xfrm>
              <a:prstGeom prst="rect">
                <a:avLst/>
              </a:prstGeom>
              <a:blipFill>
                <a:blip r:embed="rId12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CCBCF36-EF5E-80E6-36C3-6FB10C1A03DF}"/>
                  </a:ext>
                </a:extLst>
              </p:cNvPr>
              <p:cNvSpPr txBox="1"/>
              <p:nvPr/>
            </p:nvSpPr>
            <p:spPr>
              <a:xfrm>
                <a:off x="4184867" y="3219010"/>
                <a:ext cx="10665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20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CCBCF36-EF5E-80E6-36C3-6FB10C1A03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4867" y="3219010"/>
                <a:ext cx="1066574" cy="307777"/>
              </a:xfrm>
              <a:prstGeom prst="rect">
                <a:avLst/>
              </a:prstGeom>
              <a:blipFill>
                <a:blip r:embed="rId13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2AEDBB75-9AC6-CC8C-3C71-146B058F9E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7304768"/>
              </p:ext>
            </p:extLst>
          </p:nvPr>
        </p:nvGraphicFramePr>
        <p:xfrm>
          <a:off x="68893" y="1174169"/>
          <a:ext cx="1554480" cy="179832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664489">
                  <a:extLst>
                    <a:ext uri="{9D8B030D-6E8A-4147-A177-3AD203B41FA5}">
                      <a16:colId xmlns:a16="http://schemas.microsoft.com/office/drawing/2014/main" val="1708145107"/>
                    </a:ext>
                  </a:extLst>
                </a:gridCol>
                <a:gridCol w="889991">
                  <a:extLst>
                    <a:ext uri="{9D8B030D-6E8A-4147-A177-3AD203B41FA5}">
                      <a16:colId xmlns:a16="http://schemas.microsoft.com/office/drawing/2014/main" val="835836961"/>
                    </a:ext>
                  </a:extLst>
                </a:gridCol>
              </a:tblGrid>
              <a:tr h="383296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Agent</a:t>
                      </a:r>
                      <a:endParaRPr lang="en-US" sz="110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Estimated time (s)</a:t>
                      </a:r>
                      <a:endParaRPr lang="en-US" sz="110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395404"/>
                  </a:ext>
                </a:extLst>
              </a:tr>
              <a:tr h="234237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20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052498"/>
                  </a:ext>
                </a:extLst>
              </a:tr>
              <a:tr h="234237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2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30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7503169"/>
                  </a:ext>
                </a:extLst>
              </a:tr>
              <a:tr h="234237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3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∞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055623"/>
                  </a:ext>
                </a:extLst>
              </a:tr>
              <a:tr h="234237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4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20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53822"/>
                  </a:ext>
                </a:extLst>
              </a:tr>
              <a:tr h="234237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5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10</a:t>
                      </a:r>
                      <a:endParaRPr lang="en-US" sz="120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8539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1652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1.60494E-6 L -1.66667E-6 0.21513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741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1.60494E-6 L 0.28125 0.00371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63" y="185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32099E-6 L 0.28854 0.21605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27" y="10802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96296E-6 L -0.08472 -0.22346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36" y="-111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500"/>
                            </p:stCondLst>
                            <p:childTnLst>
                              <p:par>
                                <p:cTn id="88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19753E-6 L -0.3835 -0.28364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184" y="-141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500"/>
                            </p:stCondLst>
                            <p:childTnLst>
                              <p:par>
                                <p:cTn id="91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4.44444E-6 L -0.38281 0.00123 " pathEditMode="relative" rAng="0" ptsTypes="AA">
                                      <p:cBhvr>
                                        <p:cTn id="9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149" y="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500"/>
                            </p:stCondLst>
                            <p:childTnLst>
                              <p:par>
                                <p:cTn id="94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7000"/>
                            </p:stCondLst>
                            <p:childTnLst>
                              <p:par>
                                <p:cTn id="10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00"/>
                            </p:stCondLst>
                            <p:childTnLst>
                              <p:par>
                                <p:cTn id="12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000"/>
                            </p:stCondLst>
                            <p:childTnLst>
                              <p:par>
                                <p:cTn id="1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/>
      <p:bldP spid="14" grpId="1"/>
      <p:bldP spid="14" grpId="2"/>
      <p:bldP spid="16" grpId="0"/>
      <p:bldP spid="16" grpId="1"/>
      <p:bldP spid="16" grpId="2"/>
      <p:bldP spid="17" grpId="0"/>
      <p:bldP spid="17" grpId="1"/>
      <p:bldP spid="17" grpId="2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99BA2-656E-FDBC-8774-E763606C4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Training Workflow - </a:t>
            </a:r>
            <a:r>
              <a:rPr lang="en-US" dirty="0">
                <a:effectLst/>
              </a:rPr>
              <a:t>Local Model Update</a:t>
            </a:r>
            <a:endParaRPr lang="en-US" dirty="0"/>
          </a:p>
        </p:txBody>
      </p: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F3597EB9-DB73-8A81-B8EB-4614691CEF6F}"/>
              </a:ext>
            </a:extLst>
          </p:cNvPr>
          <p:cNvGrpSpPr/>
          <p:nvPr/>
        </p:nvGrpSpPr>
        <p:grpSpPr>
          <a:xfrm>
            <a:off x="3004431" y="2286825"/>
            <a:ext cx="390525" cy="153861"/>
            <a:chOff x="520700" y="1066800"/>
            <a:chExt cx="685800" cy="304800"/>
          </a:xfrm>
        </p:grpSpPr>
        <p:sp>
          <p:nvSpPr>
            <p:cNvPr id="229" name="Rectangle 228">
              <a:extLst>
                <a:ext uri="{FF2B5EF4-FFF2-40B4-BE49-F238E27FC236}">
                  <a16:creationId xmlns:a16="http://schemas.microsoft.com/office/drawing/2014/main" id="{4CF137B3-0830-18A6-EEDF-A60916C0A1FE}"/>
                </a:ext>
              </a:extLst>
            </p:cNvPr>
            <p:cNvSpPr/>
            <p:nvPr/>
          </p:nvSpPr>
          <p:spPr>
            <a:xfrm>
              <a:off x="520700" y="1066800"/>
              <a:ext cx="685800" cy="3048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0" name="Rectangle 229">
              <a:extLst>
                <a:ext uri="{FF2B5EF4-FFF2-40B4-BE49-F238E27FC236}">
                  <a16:creationId xmlns:a16="http://schemas.microsoft.com/office/drawing/2014/main" id="{AC62F6FA-F9FA-85D6-424F-BDAFA572388D}"/>
                </a:ext>
              </a:extLst>
            </p:cNvPr>
            <p:cNvSpPr/>
            <p:nvPr/>
          </p:nvSpPr>
          <p:spPr>
            <a:xfrm>
              <a:off x="596900" y="1104900"/>
              <a:ext cx="76200" cy="228600"/>
            </a:xfrm>
            <a:prstGeom prst="rect">
              <a:avLst/>
            </a:prstGeom>
            <a:solidFill>
              <a:srgbClr val="1F497D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cxnSp>
        <p:nvCxnSpPr>
          <p:cNvPr id="209" name="Connector: Elbow 208">
            <a:extLst>
              <a:ext uri="{FF2B5EF4-FFF2-40B4-BE49-F238E27FC236}">
                <a16:creationId xmlns:a16="http://schemas.microsoft.com/office/drawing/2014/main" id="{A4CEEBA9-8E99-D556-1437-9E4BF0F11212}"/>
              </a:ext>
            </a:extLst>
          </p:cNvPr>
          <p:cNvCxnSpPr>
            <a:cxnSpLocks/>
          </p:cNvCxnSpPr>
          <p:nvPr/>
        </p:nvCxnSpPr>
        <p:spPr>
          <a:xfrm flipH="1">
            <a:off x="5652901" y="2118278"/>
            <a:ext cx="347134" cy="113195"/>
          </a:xfrm>
          <a:prstGeom prst="bentConnector3">
            <a:avLst>
              <a:gd name="adj1" fmla="val -14635"/>
            </a:avLst>
          </a:prstGeom>
          <a:noFill/>
          <a:ln w="6350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  <a:tailEnd type="triangle" w="sm" len="sm"/>
          </a:ln>
          <a:effectLst/>
        </p:spPr>
      </p:cxnSp>
      <p:pic>
        <p:nvPicPr>
          <p:cNvPr id="213" name="Graphic 212" descr="Laptop">
            <a:extLst>
              <a:ext uri="{FF2B5EF4-FFF2-40B4-BE49-F238E27FC236}">
                <a16:creationId xmlns:a16="http://schemas.microsoft.com/office/drawing/2014/main" id="{CAD16767-5A70-2CC9-7778-0C95267ACB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40550" y="1610169"/>
            <a:ext cx="520700" cy="520700"/>
          </a:xfrm>
          <a:prstGeom prst="rect">
            <a:avLst/>
          </a:prstGeom>
        </p:spPr>
      </p:pic>
      <p:grpSp>
        <p:nvGrpSpPr>
          <p:cNvPr id="214" name="Group 213">
            <a:extLst>
              <a:ext uri="{FF2B5EF4-FFF2-40B4-BE49-F238E27FC236}">
                <a16:creationId xmlns:a16="http://schemas.microsoft.com/office/drawing/2014/main" id="{3E368F50-9E5E-D29D-FE0F-4E741484A349}"/>
              </a:ext>
            </a:extLst>
          </p:cNvPr>
          <p:cNvGrpSpPr/>
          <p:nvPr/>
        </p:nvGrpSpPr>
        <p:grpSpPr>
          <a:xfrm>
            <a:off x="5607892" y="2042916"/>
            <a:ext cx="390525" cy="153861"/>
            <a:chOff x="520700" y="1066800"/>
            <a:chExt cx="685800" cy="304800"/>
          </a:xfrm>
        </p:grpSpPr>
        <p:sp>
          <p:nvSpPr>
            <p:cNvPr id="220" name="Rectangle 219">
              <a:extLst>
                <a:ext uri="{FF2B5EF4-FFF2-40B4-BE49-F238E27FC236}">
                  <a16:creationId xmlns:a16="http://schemas.microsoft.com/office/drawing/2014/main" id="{4132519F-A637-5DA7-24B4-0B088F55002A}"/>
                </a:ext>
              </a:extLst>
            </p:cNvPr>
            <p:cNvSpPr/>
            <p:nvPr/>
          </p:nvSpPr>
          <p:spPr>
            <a:xfrm>
              <a:off x="520700" y="1066800"/>
              <a:ext cx="685800" cy="3048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1" name="Rectangle 220">
              <a:extLst>
                <a:ext uri="{FF2B5EF4-FFF2-40B4-BE49-F238E27FC236}">
                  <a16:creationId xmlns:a16="http://schemas.microsoft.com/office/drawing/2014/main" id="{68AE7DF9-070F-E4BA-80C4-639373BF90F5}"/>
                </a:ext>
              </a:extLst>
            </p:cNvPr>
            <p:cNvSpPr/>
            <p:nvPr/>
          </p:nvSpPr>
          <p:spPr>
            <a:xfrm>
              <a:off x="596900" y="1104900"/>
              <a:ext cx="76200" cy="228600"/>
            </a:xfrm>
            <a:prstGeom prst="rect">
              <a:avLst/>
            </a:prstGeom>
            <a:solidFill>
              <a:srgbClr val="1F497D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2" name="Rectangle 221">
              <a:extLst>
                <a:ext uri="{FF2B5EF4-FFF2-40B4-BE49-F238E27FC236}">
                  <a16:creationId xmlns:a16="http://schemas.microsoft.com/office/drawing/2014/main" id="{B5D8972D-8D56-36CA-85DB-DCCAE60FA03F}"/>
                </a:ext>
              </a:extLst>
            </p:cNvPr>
            <p:cNvSpPr/>
            <p:nvPr/>
          </p:nvSpPr>
          <p:spPr>
            <a:xfrm>
              <a:off x="748748" y="1104900"/>
              <a:ext cx="76200" cy="228600"/>
            </a:xfrm>
            <a:prstGeom prst="rect">
              <a:avLst/>
            </a:prstGeom>
            <a:solidFill>
              <a:srgbClr val="F79646">
                <a:lumMod val="75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3" name="Rectangle 222">
              <a:extLst>
                <a:ext uri="{FF2B5EF4-FFF2-40B4-BE49-F238E27FC236}">
                  <a16:creationId xmlns:a16="http://schemas.microsoft.com/office/drawing/2014/main" id="{880CA64E-3B2E-DE43-EF05-3D6693A80491}"/>
                </a:ext>
              </a:extLst>
            </p:cNvPr>
            <p:cNvSpPr/>
            <p:nvPr/>
          </p:nvSpPr>
          <p:spPr>
            <a:xfrm>
              <a:off x="902252" y="1104900"/>
              <a:ext cx="76200" cy="228600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4" name="Rectangle 223">
              <a:extLst>
                <a:ext uri="{FF2B5EF4-FFF2-40B4-BE49-F238E27FC236}">
                  <a16:creationId xmlns:a16="http://schemas.microsoft.com/office/drawing/2014/main" id="{A5F3CAA0-3A08-82D7-5764-B2504FC47EF6}"/>
                </a:ext>
              </a:extLst>
            </p:cNvPr>
            <p:cNvSpPr/>
            <p:nvPr/>
          </p:nvSpPr>
          <p:spPr>
            <a:xfrm>
              <a:off x="1054100" y="1104900"/>
              <a:ext cx="76200" cy="228600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15" name="Rectangle: Rounded Corners 214">
            <a:extLst>
              <a:ext uri="{FF2B5EF4-FFF2-40B4-BE49-F238E27FC236}">
                <a16:creationId xmlns:a16="http://schemas.microsoft.com/office/drawing/2014/main" id="{B5B1A069-6770-C120-6D38-09D31C867457}"/>
              </a:ext>
            </a:extLst>
          </p:cNvPr>
          <p:cNvSpPr/>
          <p:nvPr/>
        </p:nvSpPr>
        <p:spPr>
          <a:xfrm>
            <a:off x="5364000" y="1696525"/>
            <a:ext cx="838200" cy="846643"/>
          </a:xfrm>
          <a:prstGeom prst="roundRect">
            <a:avLst/>
          </a:prstGeom>
          <a:noFill/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16" name="Graphic 215" descr="Smart Phone">
            <a:extLst>
              <a:ext uri="{FF2B5EF4-FFF2-40B4-BE49-F238E27FC236}">
                <a16:creationId xmlns:a16="http://schemas.microsoft.com/office/drawing/2014/main" id="{7B0FD414-A38A-2D1B-FF41-1F78B99F1FE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33001" y="1760092"/>
            <a:ext cx="390525" cy="390525"/>
          </a:xfrm>
          <a:prstGeom prst="rect">
            <a:avLst/>
          </a:prstGeom>
        </p:spPr>
      </p:pic>
      <p:sp>
        <p:nvSpPr>
          <p:cNvPr id="217" name="Rectangle: Rounded Corners 216">
            <a:extLst>
              <a:ext uri="{FF2B5EF4-FFF2-40B4-BE49-F238E27FC236}">
                <a16:creationId xmlns:a16="http://schemas.microsoft.com/office/drawing/2014/main" id="{93C52FAF-1310-63FE-11FC-5C8F09FB7D5E}"/>
              </a:ext>
            </a:extLst>
          </p:cNvPr>
          <p:cNvSpPr/>
          <p:nvPr/>
        </p:nvSpPr>
        <p:spPr>
          <a:xfrm>
            <a:off x="2789555" y="1699708"/>
            <a:ext cx="838200" cy="846643"/>
          </a:xfrm>
          <a:prstGeom prst="roundRect">
            <a:avLst/>
          </a:prstGeom>
          <a:noFill/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18" name="Connector: Elbow 217">
            <a:extLst>
              <a:ext uri="{FF2B5EF4-FFF2-40B4-BE49-F238E27FC236}">
                <a16:creationId xmlns:a16="http://schemas.microsoft.com/office/drawing/2014/main" id="{D67C2ED2-51FA-3520-296A-0E564FA11125}"/>
              </a:ext>
            </a:extLst>
          </p:cNvPr>
          <p:cNvCxnSpPr>
            <a:cxnSpLocks/>
          </p:cNvCxnSpPr>
          <p:nvPr/>
        </p:nvCxnSpPr>
        <p:spPr>
          <a:xfrm flipH="1">
            <a:off x="3049202" y="2381637"/>
            <a:ext cx="347134" cy="113195"/>
          </a:xfrm>
          <a:prstGeom prst="bentConnector3">
            <a:avLst>
              <a:gd name="adj1" fmla="val -14635"/>
            </a:avLst>
          </a:prstGeom>
          <a:noFill/>
          <a:ln w="6350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  <a:tailEnd type="triangle" w="sm" len="sm"/>
          </a:ln>
          <a:effectLst/>
        </p:spPr>
      </p:cxnSp>
      <p:cxnSp>
        <p:nvCxnSpPr>
          <p:cNvPr id="219" name="Connector: Elbow 218">
            <a:extLst>
              <a:ext uri="{FF2B5EF4-FFF2-40B4-BE49-F238E27FC236}">
                <a16:creationId xmlns:a16="http://schemas.microsoft.com/office/drawing/2014/main" id="{5C56E7F6-835C-49D1-1F58-0BA9964FF325}"/>
              </a:ext>
            </a:extLst>
          </p:cNvPr>
          <p:cNvCxnSpPr>
            <a:cxnSpLocks/>
          </p:cNvCxnSpPr>
          <p:nvPr/>
        </p:nvCxnSpPr>
        <p:spPr>
          <a:xfrm flipH="1">
            <a:off x="5657916" y="2360686"/>
            <a:ext cx="347134" cy="113195"/>
          </a:xfrm>
          <a:prstGeom prst="bentConnector3">
            <a:avLst>
              <a:gd name="adj1" fmla="val -14635"/>
            </a:avLst>
          </a:prstGeom>
          <a:noFill/>
          <a:ln w="6350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  <a:tailEnd type="triangle" w="sm" len="sm"/>
          </a:ln>
          <a:effectLst/>
        </p:spPr>
      </p:cxnSp>
      <p:grpSp>
        <p:nvGrpSpPr>
          <p:cNvPr id="232" name="Group 231">
            <a:extLst>
              <a:ext uri="{FF2B5EF4-FFF2-40B4-BE49-F238E27FC236}">
                <a16:creationId xmlns:a16="http://schemas.microsoft.com/office/drawing/2014/main" id="{878641CA-A9C0-0DAD-6395-B48484B52ED8}"/>
              </a:ext>
            </a:extLst>
          </p:cNvPr>
          <p:cNvGrpSpPr/>
          <p:nvPr/>
        </p:nvGrpSpPr>
        <p:grpSpPr>
          <a:xfrm>
            <a:off x="4311816" y="4243467"/>
            <a:ext cx="390525" cy="153861"/>
            <a:chOff x="520700" y="1066800"/>
            <a:chExt cx="685800" cy="304800"/>
          </a:xfrm>
        </p:grpSpPr>
        <p:sp>
          <p:nvSpPr>
            <p:cNvPr id="236" name="Rectangle 235">
              <a:extLst>
                <a:ext uri="{FF2B5EF4-FFF2-40B4-BE49-F238E27FC236}">
                  <a16:creationId xmlns:a16="http://schemas.microsoft.com/office/drawing/2014/main" id="{B17E82F8-253A-0FBF-263C-42BECA013ECE}"/>
                </a:ext>
              </a:extLst>
            </p:cNvPr>
            <p:cNvSpPr/>
            <p:nvPr/>
          </p:nvSpPr>
          <p:spPr>
            <a:xfrm>
              <a:off x="520700" y="1066800"/>
              <a:ext cx="685800" cy="3048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7" name="Rectangle 236">
              <a:extLst>
                <a:ext uri="{FF2B5EF4-FFF2-40B4-BE49-F238E27FC236}">
                  <a16:creationId xmlns:a16="http://schemas.microsoft.com/office/drawing/2014/main" id="{8C3F9224-02E9-BF60-EF23-158BC87A388E}"/>
                </a:ext>
              </a:extLst>
            </p:cNvPr>
            <p:cNvSpPr/>
            <p:nvPr/>
          </p:nvSpPr>
          <p:spPr>
            <a:xfrm>
              <a:off x="596900" y="1104900"/>
              <a:ext cx="76200" cy="228600"/>
            </a:xfrm>
            <a:prstGeom prst="rect">
              <a:avLst/>
            </a:prstGeom>
            <a:solidFill>
              <a:srgbClr val="1F497D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8" name="Rectangle 237">
              <a:extLst>
                <a:ext uri="{FF2B5EF4-FFF2-40B4-BE49-F238E27FC236}">
                  <a16:creationId xmlns:a16="http://schemas.microsoft.com/office/drawing/2014/main" id="{25A89E91-1E83-F2F3-6622-8BEB6AE544EE}"/>
                </a:ext>
              </a:extLst>
            </p:cNvPr>
            <p:cNvSpPr/>
            <p:nvPr/>
          </p:nvSpPr>
          <p:spPr>
            <a:xfrm>
              <a:off x="748748" y="1104900"/>
              <a:ext cx="76200" cy="228600"/>
            </a:xfrm>
            <a:prstGeom prst="rect">
              <a:avLst/>
            </a:prstGeom>
            <a:solidFill>
              <a:srgbClr val="F79646">
                <a:lumMod val="75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9" name="Rectangle 238">
              <a:extLst>
                <a:ext uri="{FF2B5EF4-FFF2-40B4-BE49-F238E27FC236}">
                  <a16:creationId xmlns:a16="http://schemas.microsoft.com/office/drawing/2014/main" id="{1A81C5CC-73FC-0E6C-29EE-B5B0C07F0DE7}"/>
                </a:ext>
              </a:extLst>
            </p:cNvPr>
            <p:cNvSpPr/>
            <p:nvPr/>
          </p:nvSpPr>
          <p:spPr>
            <a:xfrm>
              <a:off x="902252" y="1104900"/>
              <a:ext cx="76200" cy="228600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0" name="Rectangle 239">
              <a:extLst>
                <a:ext uri="{FF2B5EF4-FFF2-40B4-BE49-F238E27FC236}">
                  <a16:creationId xmlns:a16="http://schemas.microsoft.com/office/drawing/2014/main" id="{E467E1D3-95D9-7B5F-49A1-0DE185B09D0B}"/>
                </a:ext>
              </a:extLst>
            </p:cNvPr>
            <p:cNvSpPr/>
            <p:nvPr/>
          </p:nvSpPr>
          <p:spPr>
            <a:xfrm>
              <a:off x="1054100" y="1104900"/>
              <a:ext cx="76200" cy="228600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233" name="Graphic 232" descr="Smart Phone">
            <a:extLst>
              <a:ext uri="{FF2B5EF4-FFF2-40B4-BE49-F238E27FC236}">
                <a16:creationId xmlns:a16="http://schemas.microsoft.com/office/drawing/2014/main" id="{96654D46-83B0-470F-7343-E089E378A7B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09415" y="3773296"/>
            <a:ext cx="390525" cy="390525"/>
          </a:xfrm>
          <a:prstGeom prst="rect">
            <a:avLst/>
          </a:prstGeom>
        </p:spPr>
      </p:pic>
      <p:sp>
        <p:nvSpPr>
          <p:cNvPr id="234" name="Rectangle: Rounded Corners 233">
            <a:extLst>
              <a:ext uri="{FF2B5EF4-FFF2-40B4-BE49-F238E27FC236}">
                <a16:creationId xmlns:a16="http://schemas.microsoft.com/office/drawing/2014/main" id="{710C26E9-D511-78D1-0DEF-420049B022C2}"/>
              </a:ext>
            </a:extLst>
          </p:cNvPr>
          <p:cNvSpPr/>
          <p:nvPr/>
        </p:nvSpPr>
        <p:spPr>
          <a:xfrm>
            <a:off x="4065969" y="3743769"/>
            <a:ext cx="838200" cy="846643"/>
          </a:xfrm>
          <a:prstGeom prst="roundRect">
            <a:avLst/>
          </a:prstGeom>
          <a:noFill/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35" name="Connector: Elbow 234">
            <a:extLst>
              <a:ext uri="{FF2B5EF4-FFF2-40B4-BE49-F238E27FC236}">
                <a16:creationId xmlns:a16="http://schemas.microsoft.com/office/drawing/2014/main" id="{E0E48AF4-2113-6267-8688-8AEF02D61416}"/>
              </a:ext>
            </a:extLst>
          </p:cNvPr>
          <p:cNvCxnSpPr>
            <a:cxnSpLocks/>
          </p:cNvCxnSpPr>
          <p:nvPr/>
        </p:nvCxnSpPr>
        <p:spPr>
          <a:xfrm flipH="1">
            <a:off x="4352806" y="4330592"/>
            <a:ext cx="347134" cy="113195"/>
          </a:xfrm>
          <a:prstGeom prst="bentConnector3">
            <a:avLst>
              <a:gd name="adj1" fmla="val -14635"/>
            </a:avLst>
          </a:prstGeom>
          <a:noFill/>
          <a:ln w="6350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  <a:tailEnd type="triangle" w="sm" len="sm"/>
          </a:ln>
          <a:effectLst/>
        </p:spPr>
      </p:cxnSp>
      <p:cxnSp>
        <p:nvCxnSpPr>
          <p:cNvPr id="242" name="Connector: Elbow 241">
            <a:extLst>
              <a:ext uri="{FF2B5EF4-FFF2-40B4-BE49-F238E27FC236}">
                <a16:creationId xmlns:a16="http://schemas.microsoft.com/office/drawing/2014/main" id="{34255F4F-35A8-1192-5525-F6E3A6659CA4}"/>
              </a:ext>
            </a:extLst>
          </p:cNvPr>
          <p:cNvCxnSpPr>
            <a:cxnSpLocks/>
          </p:cNvCxnSpPr>
          <p:nvPr/>
        </p:nvCxnSpPr>
        <p:spPr>
          <a:xfrm flipH="1">
            <a:off x="5645074" y="3179312"/>
            <a:ext cx="347134" cy="113195"/>
          </a:xfrm>
          <a:prstGeom prst="bentConnector3">
            <a:avLst>
              <a:gd name="adj1" fmla="val -14635"/>
            </a:avLst>
          </a:prstGeom>
          <a:noFill/>
          <a:ln w="6350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  <a:tailEnd type="triangle" w="sm" len="sm"/>
          </a:ln>
          <a:effectLst/>
        </p:spPr>
      </p:cxnSp>
      <p:grpSp>
        <p:nvGrpSpPr>
          <p:cNvPr id="245" name="Group 244">
            <a:extLst>
              <a:ext uri="{FF2B5EF4-FFF2-40B4-BE49-F238E27FC236}">
                <a16:creationId xmlns:a16="http://schemas.microsoft.com/office/drawing/2014/main" id="{98637C47-7CEA-1E02-B36C-1A0B7BC6179A}"/>
              </a:ext>
            </a:extLst>
          </p:cNvPr>
          <p:cNvGrpSpPr/>
          <p:nvPr/>
        </p:nvGrpSpPr>
        <p:grpSpPr>
          <a:xfrm>
            <a:off x="5601368" y="3105097"/>
            <a:ext cx="390525" cy="153861"/>
            <a:chOff x="520700" y="1066800"/>
            <a:chExt cx="685800" cy="304800"/>
          </a:xfrm>
        </p:grpSpPr>
        <p:sp>
          <p:nvSpPr>
            <p:cNvPr id="259" name="Rectangle 258">
              <a:extLst>
                <a:ext uri="{FF2B5EF4-FFF2-40B4-BE49-F238E27FC236}">
                  <a16:creationId xmlns:a16="http://schemas.microsoft.com/office/drawing/2014/main" id="{F746B6E8-4940-69A1-4C10-A91C4DB3BCFD}"/>
                </a:ext>
              </a:extLst>
            </p:cNvPr>
            <p:cNvSpPr/>
            <p:nvPr/>
          </p:nvSpPr>
          <p:spPr>
            <a:xfrm>
              <a:off x="520700" y="1066800"/>
              <a:ext cx="685800" cy="3048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0" name="Rectangle 259">
              <a:extLst>
                <a:ext uri="{FF2B5EF4-FFF2-40B4-BE49-F238E27FC236}">
                  <a16:creationId xmlns:a16="http://schemas.microsoft.com/office/drawing/2014/main" id="{DCD63522-8574-83AC-B16F-C4EC0ADD8FE3}"/>
                </a:ext>
              </a:extLst>
            </p:cNvPr>
            <p:cNvSpPr/>
            <p:nvPr/>
          </p:nvSpPr>
          <p:spPr>
            <a:xfrm>
              <a:off x="596900" y="1104900"/>
              <a:ext cx="76200" cy="228600"/>
            </a:xfrm>
            <a:prstGeom prst="rect">
              <a:avLst/>
            </a:prstGeom>
            <a:solidFill>
              <a:srgbClr val="1F497D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1" name="Rectangle 260">
              <a:extLst>
                <a:ext uri="{FF2B5EF4-FFF2-40B4-BE49-F238E27FC236}">
                  <a16:creationId xmlns:a16="http://schemas.microsoft.com/office/drawing/2014/main" id="{79B9A50D-0433-DDA6-3295-8A53E73757B0}"/>
                </a:ext>
              </a:extLst>
            </p:cNvPr>
            <p:cNvSpPr/>
            <p:nvPr/>
          </p:nvSpPr>
          <p:spPr>
            <a:xfrm>
              <a:off x="748748" y="1104900"/>
              <a:ext cx="76200" cy="228600"/>
            </a:xfrm>
            <a:prstGeom prst="rect">
              <a:avLst/>
            </a:prstGeom>
            <a:solidFill>
              <a:srgbClr val="F79646">
                <a:lumMod val="75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2" name="Rectangle 261">
              <a:extLst>
                <a:ext uri="{FF2B5EF4-FFF2-40B4-BE49-F238E27FC236}">
                  <a16:creationId xmlns:a16="http://schemas.microsoft.com/office/drawing/2014/main" id="{C3A8966B-FCFA-8F36-4DE0-7EDE5290D152}"/>
                </a:ext>
              </a:extLst>
            </p:cNvPr>
            <p:cNvSpPr/>
            <p:nvPr/>
          </p:nvSpPr>
          <p:spPr>
            <a:xfrm>
              <a:off x="902252" y="1104900"/>
              <a:ext cx="76200" cy="228600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3" name="Rectangle 262">
              <a:extLst>
                <a:ext uri="{FF2B5EF4-FFF2-40B4-BE49-F238E27FC236}">
                  <a16:creationId xmlns:a16="http://schemas.microsoft.com/office/drawing/2014/main" id="{CD8E9117-8BEE-A5CF-7131-0626F206D9C2}"/>
                </a:ext>
              </a:extLst>
            </p:cNvPr>
            <p:cNvSpPr/>
            <p:nvPr/>
          </p:nvSpPr>
          <p:spPr>
            <a:xfrm>
              <a:off x="1054100" y="1104900"/>
              <a:ext cx="76200" cy="228600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cxnSp>
        <p:nvCxnSpPr>
          <p:cNvPr id="246" name="Connector: Elbow 245">
            <a:extLst>
              <a:ext uri="{FF2B5EF4-FFF2-40B4-BE49-F238E27FC236}">
                <a16:creationId xmlns:a16="http://schemas.microsoft.com/office/drawing/2014/main" id="{46ACD8C4-D92A-5E85-BBEA-390433C5471D}"/>
              </a:ext>
            </a:extLst>
          </p:cNvPr>
          <p:cNvCxnSpPr>
            <a:cxnSpLocks/>
          </p:cNvCxnSpPr>
          <p:nvPr/>
        </p:nvCxnSpPr>
        <p:spPr>
          <a:xfrm flipH="1">
            <a:off x="5645074" y="3424577"/>
            <a:ext cx="347134" cy="113195"/>
          </a:xfrm>
          <a:prstGeom prst="bentConnector3">
            <a:avLst>
              <a:gd name="adj1" fmla="val -14635"/>
            </a:avLst>
          </a:prstGeom>
          <a:noFill/>
          <a:ln w="6350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  <a:tailEnd type="triangle" w="sm" len="sm"/>
          </a:ln>
          <a:effectLst/>
        </p:spPr>
      </p:cxnSp>
      <p:pic>
        <p:nvPicPr>
          <p:cNvPr id="248" name="Graphic 247" descr="Laptop">
            <a:extLst>
              <a:ext uri="{FF2B5EF4-FFF2-40B4-BE49-F238E27FC236}">
                <a16:creationId xmlns:a16="http://schemas.microsoft.com/office/drawing/2014/main" id="{D1469B78-62E2-7AD3-62A8-955EFF2D8D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34026" y="2672350"/>
            <a:ext cx="520700" cy="520700"/>
          </a:xfrm>
          <a:prstGeom prst="rect">
            <a:avLst/>
          </a:prstGeom>
        </p:spPr>
      </p:pic>
      <p:pic>
        <p:nvPicPr>
          <p:cNvPr id="249" name="Graphic 248" descr="Smart Phone">
            <a:extLst>
              <a:ext uri="{FF2B5EF4-FFF2-40B4-BE49-F238E27FC236}">
                <a16:creationId xmlns:a16="http://schemas.microsoft.com/office/drawing/2014/main" id="{DF82EA61-E666-9354-D67F-57B35C798D8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29006" y="2822096"/>
            <a:ext cx="390525" cy="390525"/>
          </a:xfrm>
          <a:prstGeom prst="rect">
            <a:avLst/>
          </a:prstGeom>
        </p:spPr>
      </p:pic>
      <p:grpSp>
        <p:nvGrpSpPr>
          <p:cNvPr id="250" name="Group 249">
            <a:extLst>
              <a:ext uri="{FF2B5EF4-FFF2-40B4-BE49-F238E27FC236}">
                <a16:creationId xmlns:a16="http://schemas.microsoft.com/office/drawing/2014/main" id="{71A75CD2-192B-B357-7C6A-16E00D4173DE}"/>
              </a:ext>
            </a:extLst>
          </p:cNvPr>
          <p:cNvGrpSpPr/>
          <p:nvPr/>
        </p:nvGrpSpPr>
        <p:grpSpPr>
          <a:xfrm>
            <a:off x="2998997" y="3339489"/>
            <a:ext cx="390525" cy="153861"/>
            <a:chOff x="520700" y="1066800"/>
            <a:chExt cx="685800" cy="304800"/>
          </a:xfrm>
        </p:grpSpPr>
        <p:sp>
          <p:nvSpPr>
            <p:cNvPr id="255" name="Rectangle 254">
              <a:extLst>
                <a:ext uri="{FF2B5EF4-FFF2-40B4-BE49-F238E27FC236}">
                  <a16:creationId xmlns:a16="http://schemas.microsoft.com/office/drawing/2014/main" id="{ACCC0196-E112-98DD-6DF5-395DC2713632}"/>
                </a:ext>
              </a:extLst>
            </p:cNvPr>
            <p:cNvSpPr/>
            <p:nvPr/>
          </p:nvSpPr>
          <p:spPr>
            <a:xfrm>
              <a:off x="520700" y="1066800"/>
              <a:ext cx="685800" cy="3048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6" name="Rectangle 255">
              <a:extLst>
                <a:ext uri="{FF2B5EF4-FFF2-40B4-BE49-F238E27FC236}">
                  <a16:creationId xmlns:a16="http://schemas.microsoft.com/office/drawing/2014/main" id="{BA9467E7-B6E8-C930-808B-111955416953}"/>
                </a:ext>
              </a:extLst>
            </p:cNvPr>
            <p:cNvSpPr/>
            <p:nvPr/>
          </p:nvSpPr>
          <p:spPr>
            <a:xfrm>
              <a:off x="596900" y="1104900"/>
              <a:ext cx="76200" cy="228600"/>
            </a:xfrm>
            <a:prstGeom prst="rect">
              <a:avLst/>
            </a:prstGeom>
            <a:solidFill>
              <a:srgbClr val="1F497D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7" name="Rectangle 256">
              <a:extLst>
                <a:ext uri="{FF2B5EF4-FFF2-40B4-BE49-F238E27FC236}">
                  <a16:creationId xmlns:a16="http://schemas.microsoft.com/office/drawing/2014/main" id="{1EBF60D7-70C8-D80E-1DB0-F848AF72D03A}"/>
                </a:ext>
              </a:extLst>
            </p:cNvPr>
            <p:cNvSpPr/>
            <p:nvPr/>
          </p:nvSpPr>
          <p:spPr>
            <a:xfrm>
              <a:off x="748748" y="1104900"/>
              <a:ext cx="76200" cy="228600"/>
            </a:xfrm>
            <a:prstGeom prst="rect">
              <a:avLst/>
            </a:prstGeom>
            <a:solidFill>
              <a:srgbClr val="F79646">
                <a:lumMod val="75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8" name="Rectangle 257">
              <a:extLst>
                <a:ext uri="{FF2B5EF4-FFF2-40B4-BE49-F238E27FC236}">
                  <a16:creationId xmlns:a16="http://schemas.microsoft.com/office/drawing/2014/main" id="{EB86F6D9-3E20-CC78-0EF7-9881D88B05E1}"/>
                </a:ext>
              </a:extLst>
            </p:cNvPr>
            <p:cNvSpPr/>
            <p:nvPr/>
          </p:nvSpPr>
          <p:spPr>
            <a:xfrm>
              <a:off x="902252" y="1104900"/>
              <a:ext cx="76200" cy="228600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51" name="Rectangle: Rounded Corners 250">
            <a:extLst>
              <a:ext uri="{FF2B5EF4-FFF2-40B4-BE49-F238E27FC236}">
                <a16:creationId xmlns:a16="http://schemas.microsoft.com/office/drawing/2014/main" id="{388DF290-39ED-512E-34EA-523F8F075383}"/>
              </a:ext>
            </a:extLst>
          </p:cNvPr>
          <p:cNvSpPr/>
          <p:nvPr/>
        </p:nvSpPr>
        <p:spPr>
          <a:xfrm>
            <a:off x="5357476" y="2758706"/>
            <a:ext cx="838200" cy="846643"/>
          </a:xfrm>
          <a:prstGeom prst="roundRect">
            <a:avLst/>
          </a:prstGeom>
          <a:noFill/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2" name="Rectangle: Rounded Corners 251">
            <a:extLst>
              <a:ext uri="{FF2B5EF4-FFF2-40B4-BE49-F238E27FC236}">
                <a16:creationId xmlns:a16="http://schemas.microsoft.com/office/drawing/2014/main" id="{1885C371-99D7-F81F-70AF-2EB2D8DA8B68}"/>
              </a:ext>
            </a:extLst>
          </p:cNvPr>
          <p:cNvSpPr/>
          <p:nvPr/>
        </p:nvSpPr>
        <p:spPr>
          <a:xfrm>
            <a:off x="2785560" y="2761712"/>
            <a:ext cx="838200" cy="846643"/>
          </a:xfrm>
          <a:prstGeom prst="roundRect">
            <a:avLst/>
          </a:prstGeom>
          <a:noFill/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53" name="Connector: Elbow 252">
            <a:extLst>
              <a:ext uri="{FF2B5EF4-FFF2-40B4-BE49-F238E27FC236}">
                <a16:creationId xmlns:a16="http://schemas.microsoft.com/office/drawing/2014/main" id="{840954C7-86F2-8615-A123-524B9E9765AD}"/>
              </a:ext>
            </a:extLst>
          </p:cNvPr>
          <p:cNvCxnSpPr>
            <a:cxnSpLocks/>
          </p:cNvCxnSpPr>
          <p:nvPr/>
        </p:nvCxnSpPr>
        <p:spPr>
          <a:xfrm flipH="1">
            <a:off x="3042388" y="3433897"/>
            <a:ext cx="347134" cy="113195"/>
          </a:xfrm>
          <a:prstGeom prst="bentConnector3">
            <a:avLst>
              <a:gd name="adj1" fmla="val -14635"/>
            </a:avLst>
          </a:prstGeom>
          <a:noFill/>
          <a:ln w="6350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  <a:tailEnd type="triangle" w="sm" len="sm"/>
          </a:ln>
          <a:effectLst/>
        </p:spPr>
      </p:cxnSp>
      <p:cxnSp>
        <p:nvCxnSpPr>
          <p:cNvPr id="254" name="Straight Arrow Connector 253">
            <a:extLst>
              <a:ext uri="{FF2B5EF4-FFF2-40B4-BE49-F238E27FC236}">
                <a16:creationId xmlns:a16="http://schemas.microsoft.com/office/drawing/2014/main" id="{09C84968-0E50-BA7C-D49A-E3471845ECD2}"/>
              </a:ext>
            </a:extLst>
          </p:cNvPr>
          <p:cNvCxnSpPr>
            <a:cxnSpLocks/>
            <a:stCxn id="258" idx="3"/>
          </p:cNvCxnSpPr>
          <p:nvPr/>
        </p:nvCxnSpPr>
        <p:spPr>
          <a:xfrm>
            <a:off x="3259662" y="3416420"/>
            <a:ext cx="2651972" cy="0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dash"/>
            <a:tailEnd type="triangle" w="sm" len="med"/>
          </a:ln>
          <a:effectLst/>
        </p:spPr>
      </p:cxnSp>
      <p:cxnSp>
        <p:nvCxnSpPr>
          <p:cNvPr id="272" name="Connector: Elbow 271">
            <a:extLst>
              <a:ext uri="{FF2B5EF4-FFF2-40B4-BE49-F238E27FC236}">
                <a16:creationId xmlns:a16="http://schemas.microsoft.com/office/drawing/2014/main" id="{B7E1FCEF-067C-8E20-8B2E-2AC03E8C6FA6}"/>
              </a:ext>
            </a:extLst>
          </p:cNvPr>
          <p:cNvCxnSpPr>
            <a:cxnSpLocks/>
          </p:cNvCxnSpPr>
          <p:nvPr/>
        </p:nvCxnSpPr>
        <p:spPr>
          <a:xfrm flipH="1">
            <a:off x="6766471" y="4440182"/>
            <a:ext cx="347134" cy="113195"/>
          </a:xfrm>
          <a:prstGeom prst="bentConnector3">
            <a:avLst>
              <a:gd name="adj1" fmla="val -14635"/>
            </a:avLst>
          </a:prstGeom>
          <a:noFill/>
          <a:ln w="6350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  <a:tailEnd type="triangle" w="sm" len="sm"/>
          </a:ln>
          <a:effectLst/>
        </p:spPr>
      </p:cxnSp>
      <p:sp>
        <p:nvSpPr>
          <p:cNvPr id="274" name="TextBox 273">
            <a:extLst>
              <a:ext uri="{FF2B5EF4-FFF2-40B4-BE49-F238E27FC236}">
                <a16:creationId xmlns:a16="http://schemas.microsoft.com/office/drawing/2014/main" id="{40267A01-8CD6-65D7-9732-56283DF4B312}"/>
              </a:ext>
            </a:extLst>
          </p:cNvPr>
          <p:cNvSpPr txBox="1"/>
          <p:nvPr/>
        </p:nvSpPr>
        <p:spPr>
          <a:xfrm>
            <a:off x="7113605" y="4222319"/>
            <a:ext cx="12208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Local-loss training</a:t>
            </a:r>
          </a:p>
        </p:txBody>
      </p:sp>
      <p:sp>
        <p:nvSpPr>
          <p:cNvPr id="288" name="Oval 287">
            <a:extLst>
              <a:ext uri="{FF2B5EF4-FFF2-40B4-BE49-F238E27FC236}">
                <a16:creationId xmlns:a16="http://schemas.microsoft.com/office/drawing/2014/main" id="{1C09C8DF-868E-BAEA-D96A-33527BCC1418}"/>
              </a:ext>
            </a:extLst>
          </p:cNvPr>
          <p:cNvSpPr/>
          <p:nvPr/>
        </p:nvSpPr>
        <p:spPr>
          <a:xfrm>
            <a:off x="4724478" y="4094245"/>
            <a:ext cx="129167" cy="129167"/>
          </a:xfrm>
          <a:prstGeom prst="ellips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95" name="TextBox 294">
            <a:extLst>
              <a:ext uri="{FF2B5EF4-FFF2-40B4-BE49-F238E27FC236}">
                <a16:creationId xmlns:a16="http://schemas.microsoft.com/office/drawing/2014/main" id="{A81E61F6-C5B5-ACE9-15FA-657D10B6A096}"/>
              </a:ext>
            </a:extLst>
          </p:cNvPr>
          <p:cNvSpPr txBox="1"/>
          <p:nvPr/>
        </p:nvSpPr>
        <p:spPr>
          <a:xfrm>
            <a:off x="2875849" y="1760092"/>
            <a:ext cx="195893" cy="246221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96" name="TextBox 295">
            <a:extLst>
              <a:ext uri="{FF2B5EF4-FFF2-40B4-BE49-F238E27FC236}">
                <a16:creationId xmlns:a16="http://schemas.microsoft.com/office/drawing/2014/main" id="{5D6DC8EA-0905-ABE0-C4C7-4A0E5425B83D}"/>
              </a:ext>
            </a:extLst>
          </p:cNvPr>
          <p:cNvSpPr txBox="1"/>
          <p:nvPr/>
        </p:nvSpPr>
        <p:spPr>
          <a:xfrm>
            <a:off x="2933284" y="1807158"/>
            <a:ext cx="123256" cy="164592"/>
          </a:xfrm>
          <a:prstGeom prst="rect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7" name="TextBox 296">
            <a:extLst>
              <a:ext uri="{FF2B5EF4-FFF2-40B4-BE49-F238E27FC236}">
                <a16:creationId xmlns:a16="http://schemas.microsoft.com/office/drawing/2014/main" id="{187C39E0-0B92-4DC3-D6FD-17D028F1932D}"/>
              </a:ext>
            </a:extLst>
          </p:cNvPr>
          <p:cNvSpPr txBox="1"/>
          <p:nvPr/>
        </p:nvSpPr>
        <p:spPr>
          <a:xfrm>
            <a:off x="2882184" y="2830512"/>
            <a:ext cx="195893" cy="246221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98" name="TextBox 297">
            <a:extLst>
              <a:ext uri="{FF2B5EF4-FFF2-40B4-BE49-F238E27FC236}">
                <a16:creationId xmlns:a16="http://schemas.microsoft.com/office/drawing/2014/main" id="{8296E35D-4E9B-EAC7-1115-DB5024E5FFB6}"/>
              </a:ext>
            </a:extLst>
          </p:cNvPr>
          <p:cNvSpPr txBox="1"/>
          <p:nvPr/>
        </p:nvSpPr>
        <p:spPr>
          <a:xfrm>
            <a:off x="2939619" y="2877578"/>
            <a:ext cx="123256" cy="164592"/>
          </a:xfrm>
          <a:prstGeom prst="rect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0FA1D987-82B8-B660-4C5B-5DDCD3242100}"/>
              </a:ext>
            </a:extLst>
          </p:cNvPr>
          <p:cNvSpPr txBox="1"/>
          <p:nvPr/>
        </p:nvSpPr>
        <p:spPr>
          <a:xfrm>
            <a:off x="4164441" y="3770397"/>
            <a:ext cx="195893" cy="246221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00" name="TextBox 299">
            <a:extLst>
              <a:ext uri="{FF2B5EF4-FFF2-40B4-BE49-F238E27FC236}">
                <a16:creationId xmlns:a16="http://schemas.microsoft.com/office/drawing/2014/main" id="{528880F6-90B3-19D0-2A63-78EEE4309C42}"/>
              </a:ext>
            </a:extLst>
          </p:cNvPr>
          <p:cNvSpPr txBox="1"/>
          <p:nvPr/>
        </p:nvSpPr>
        <p:spPr>
          <a:xfrm>
            <a:off x="4221876" y="3817463"/>
            <a:ext cx="123256" cy="164592"/>
          </a:xfrm>
          <a:prstGeom prst="rect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DB3D9242-D732-6A25-BC98-3DA019A151B7}"/>
              </a:ext>
            </a:extLst>
          </p:cNvPr>
          <p:cNvSpPr txBox="1"/>
          <p:nvPr/>
        </p:nvSpPr>
        <p:spPr>
          <a:xfrm>
            <a:off x="5371103" y="2793893"/>
            <a:ext cx="195893" cy="246221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CB74BFA6-ECA1-BA70-51F8-FC1B3176F02D}"/>
              </a:ext>
            </a:extLst>
          </p:cNvPr>
          <p:cNvSpPr txBox="1"/>
          <p:nvPr/>
        </p:nvSpPr>
        <p:spPr>
          <a:xfrm>
            <a:off x="5431499" y="2836477"/>
            <a:ext cx="123256" cy="164592"/>
          </a:xfrm>
          <a:prstGeom prst="rect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3" name="TextBox 302">
            <a:extLst>
              <a:ext uri="{FF2B5EF4-FFF2-40B4-BE49-F238E27FC236}">
                <a16:creationId xmlns:a16="http://schemas.microsoft.com/office/drawing/2014/main" id="{5F919FBB-40B8-1108-4201-ACB86D37B7D7}"/>
              </a:ext>
            </a:extLst>
          </p:cNvPr>
          <p:cNvSpPr txBox="1"/>
          <p:nvPr/>
        </p:nvSpPr>
        <p:spPr>
          <a:xfrm>
            <a:off x="5374805" y="1720339"/>
            <a:ext cx="195893" cy="246221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304" name="TextBox 303">
            <a:extLst>
              <a:ext uri="{FF2B5EF4-FFF2-40B4-BE49-F238E27FC236}">
                <a16:creationId xmlns:a16="http://schemas.microsoft.com/office/drawing/2014/main" id="{3671B75C-843A-2559-4920-5D348A69A341}"/>
              </a:ext>
            </a:extLst>
          </p:cNvPr>
          <p:cNvSpPr txBox="1"/>
          <p:nvPr/>
        </p:nvSpPr>
        <p:spPr>
          <a:xfrm>
            <a:off x="5431499" y="1762569"/>
            <a:ext cx="123256" cy="164592"/>
          </a:xfrm>
          <a:prstGeom prst="rect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EEFECD-A0B8-D0D6-54B9-10690AD5B1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531" y="3432024"/>
            <a:ext cx="230136" cy="230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D194539-3026-72E5-4BEE-C89A9B2AD0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568" y="3432023"/>
            <a:ext cx="230137" cy="230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D8E756A4-9278-23D7-49C7-D6FCDC1323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7081" y="4422663"/>
            <a:ext cx="230136" cy="230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43268E3-4A8E-016C-864E-E6D60079E7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829" y="2381637"/>
            <a:ext cx="230136" cy="230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504FA2B-AA52-92D4-335A-24256D227F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6988" y="2379763"/>
            <a:ext cx="230137" cy="230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0BA60BA-7B6F-7926-06EE-3C7039D2C73B}"/>
              </a:ext>
            </a:extLst>
          </p:cNvPr>
          <p:cNvGrpSpPr/>
          <p:nvPr/>
        </p:nvGrpSpPr>
        <p:grpSpPr>
          <a:xfrm>
            <a:off x="2998997" y="3340551"/>
            <a:ext cx="390525" cy="153861"/>
            <a:chOff x="5349913" y="3376689"/>
            <a:chExt cx="390525" cy="15386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4A1795F-AD06-6363-93C5-D5BDBC1AF28B}"/>
                </a:ext>
              </a:extLst>
            </p:cNvPr>
            <p:cNvSpPr/>
            <p:nvPr/>
          </p:nvSpPr>
          <p:spPr>
            <a:xfrm>
              <a:off x="5349913" y="3376689"/>
              <a:ext cx="390525" cy="153861"/>
            </a:xfrm>
            <a:prstGeom prst="rect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0D45E4-08A2-0C75-318C-B7D741F3D6F6}"/>
                </a:ext>
              </a:extLst>
            </p:cNvPr>
            <p:cNvSpPr/>
            <p:nvPr/>
          </p:nvSpPr>
          <p:spPr>
            <a:xfrm>
              <a:off x="5653655" y="3395922"/>
              <a:ext cx="43392" cy="115396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13D0EC5-FE93-92EE-794B-06E5EA5374CF}"/>
              </a:ext>
            </a:extLst>
          </p:cNvPr>
          <p:cNvGrpSpPr/>
          <p:nvPr/>
        </p:nvGrpSpPr>
        <p:grpSpPr>
          <a:xfrm>
            <a:off x="3003051" y="2288606"/>
            <a:ext cx="390525" cy="153861"/>
            <a:chOff x="520700" y="1066800"/>
            <a:chExt cx="685800" cy="304800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9AB989-F274-EB0D-EB00-FE6DE29D94CA}"/>
                </a:ext>
              </a:extLst>
            </p:cNvPr>
            <p:cNvSpPr/>
            <p:nvPr/>
          </p:nvSpPr>
          <p:spPr>
            <a:xfrm>
              <a:off x="520700" y="1066800"/>
              <a:ext cx="685800" cy="304800"/>
            </a:xfrm>
            <a:prstGeom prst="rect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14E91E3-D0A9-4830-8E4A-50195D627926}"/>
                </a:ext>
              </a:extLst>
            </p:cNvPr>
            <p:cNvSpPr/>
            <p:nvPr/>
          </p:nvSpPr>
          <p:spPr>
            <a:xfrm>
              <a:off x="748748" y="1104900"/>
              <a:ext cx="76200" cy="228600"/>
            </a:xfrm>
            <a:prstGeom prst="rect">
              <a:avLst/>
            </a:prstGeom>
            <a:solidFill>
              <a:srgbClr val="F79646">
                <a:lumMod val="75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6A614C0-C8E5-A127-79F8-C88EC2D5E07B}"/>
                </a:ext>
              </a:extLst>
            </p:cNvPr>
            <p:cNvSpPr/>
            <p:nvPr/>
          </p:nvSpPr>
          <p:spPr>
            <a:xfrm>
              <a:off x="902252" y="1104900"/>
              <a:ext cx="76200" cy="228600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08533CD-AA1A-54D5-645A-479A06724BA3}"/>
                </a:ext>
              </a:extLst>
            </p:cNvPr>
            <p:cNvSpPr/>
            <p:nvPr/>
          </p:nvSpPr>
          <p:spPr>
            <a:xfrm>
              <a:off x="1054100" y="1104900"/>
              <a:ext cx="76200" cy="228600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cxnSp>
        <p:nvCxnSpPr>
          <p:cNvPr id="212" name="Straight Arrow Connector 211">
            <a:extLst>
              <a:ext uri="{FF2B5EF4-FFF2-40B4-BE49-F238E27FC236}">
                <a16:creationId xmlns:a16="http://schemas.microsoft.com/office/drawing/2014/main" id="{98330AA3-38BB-3C32-D5B9-3CC0C01AD8BB}"/>
              </a:ext>
            </a:extLst>
          </p:cNvPr>
          <p:cNvCxnSpPr>
            <a:cxnSpLocks/>
            <a:stCxn id="230" idx="3"/>
          </p:cNvCxnSpPr>
          <p:nvPr/>
        </p:nvCxnSpPr>
        <p:spPr>
          <a:xfrm>
            <a:off x="3091215" y="2363756"/>
            <a:ext cx="2646538" cy="0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dash"/>
            <a:tailEnd type="triangle" w="sm" len="med"/>
          </a:ln>
          <a:effectLst/>
        </p:spPr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83EC999-5910-82CE-8C5C-73FC09EF46F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36</a:t>
            </a:fld>
            <a:endParaRPr lang="en"/>
          </a:p>
        </p:txBody>
      </p:sp>
      <p:grpSp>
        <p:nvGrpSpPr>
          <p:cNvPr id="247" name="Group 246">
            <a:extLst>
              <a:ext uri="{FF2B5EF4-FFF2-40B4-BE49-F238E27FC236}">
                <a16:creationId xmlns:a16="http://schemas.microsoft.com/office/drawing/2014/main" id="{339DDD21-F75A-1C7A-C8DD-A298F1EA6698}"/>
              </a:ext>
            </a:extLst>
          </p:cNvPr>
          <p:cNvGrpSpPr/>
          <p:nvPr/>
        </p:nvGrpSpPr>
        <p:grpSpPr>
          <a:xfrm>
            <a:off x="6061250" y="2093546"/>
            <a:ext cx="2959908" cy="1085766"/>
            <a:chOff x="6061250" y="2093546"/>
            <a:chExt cx="2959908" cy="1085766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7EE0B628-48AD-3C12-82F7-D745D955BDE5}"/>
                </a:ext>
              </a:extLst>
            </p:cNvPr>
            <p:cNvSpPr/>
            <p:nvPr/>
          </p:nvSpPr>
          <p:spPr>
            <a:xfrm>
              <a:off x="6905536" y="2286825"/>
              <a:ext cx="2115622" cy="892487"/>
            </a:xfrm>
            <a:prstGeom prst="roundRect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14300" algn="ctr"/>
              <a:r>
                <a:rPr lang="en-US" sz="1800">
                  <a:solidFill>
                    <a:srgbClr val="1F1F1F"/>
                  </a:solidFill>
                  <a:highlight>
                    <a:srgbClr val="FFFFFF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Fast agents train local models independently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9FE0B258-2503-FD98-5E0D-FD8BBC4A8BB3}"/>
                </a:ext>
              </a:extLst>
            </p:cNvPr>
            <p:cNvCxnSpPr>
              <a:cxnSpLocks/>
              <a:stCxn id="13" idx="1"/>
            </p:cNvCxnSpPr>
            <p:nvPr/>
          </p:nvCxnSpPr>
          <p:spPr>
            <a:xfrm flipH="1" flipV="1">
              <a:off x="6097803" y="2093546"/>
              <a:ext cx="807733" cy="639523"/>
            </a:xfrm>
            <a:prstGeom prst="straightConnector1">
              <a:avLst/>
            </a:prstGeom>
            <a:ln w="19050">
              <a:prstDash val="dash"/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0F306BA5-A74A-B1F0-C634-7C14EE73A5C0}"/>
                </a:ext>
              </a:extLst>
            </p:cNvPr>
            <p:cNvCxnSpPr>
              <a:cxnSpLocks/>
              <a:stCxn id="13" idx="1"/>
            </p:cNvCxnSpPr>
            <p:nvPr/>
          </p:nvCxnSpPr>
          <p:spPr>
            <a:xfrm flipH="1">
              <a:off x="6061250" y="2733069"/>
              <a:ext cx="844286" cy="446243"/>
            </a:xfrm>
            <a:prstGeom prst="straightConnector1">
              <a:avLst/>
            </a:prstGeom>
            <a:ln w="19050">
              <a:prstDash val="dash"/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266" name="Group 265">
            <a:extLst>
              <a:ext uri="{FF2B5EF4-FFF2-40B4-BE49-F238E27FC236}">
                <a16:creationId xmlns:a16="http://schemas.microsoft.com/office/drawing/2014/main" id="{042CA041-58F6-8D2F-6A15-955CE7C38C8B}"/>
              </a:ext>
            </a:extLst>
          </p:cNvPr>
          <p:cNvGrpSpPr/>
          <p:nvPr/>
        </p:nvGrpSpPr>
        <p:grpSpPr>
          <a:xfrm>
            <a:off x="46921" y="2352660"/>
            <a:ext cx="2883404" cy="1042108"/>
            <a:chOff x="46921" y="2352660"/>
            <a:chExt cx="2883404" cy="1042108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015367AD-26F9-5B31-04D3-81EBC276A125}"/>
                </a:ext>
              </a:extLst>
            </p:cNvPr>
            <p:cNvSpPr/>
            <p:nvPr/>
          </p:nvSpPr>
          <p:spPr>
            <a:xfrm>
              <a:off x="46921" y="2473882"/>
              <a:ext cx="2343083" cy="884840"/>
            </a:xfrm>
            <a:prstGeom prst="roundRect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14300" algn="ctr"/>
              <a:r>
                <a:rPr lang="en-US" sz="1800">
                  <a:solidFill>
                    <a:srgbClr val="1F1F1F"/>
                  </a:solidFill>
                  <a:highlight>
                    <a:srgbClr val="FFFFFF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Slow agents train locally &amp; receive fast agent support</a:t>
              </a: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C55DC457-5E12-0DBB-400B-CDCC6991EE9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90004" y="2352660"/>
              <a:ext cx="540321" cy="573022"/>
            </a:xfrm>
            <a:prstGeom prst="straightConnector1">
              <a:avLst/>
            </a:prstGeom>
            <a:ln w="19050">
              <a:prstDash val="dash"/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06994F55-61FE-1FEE-A948-5F3A7A5C4D2A}"/>
                </a:ext>
              </a:extLst>
            </p:cNvPr>
            <p:cNvCxnSpPr>
              <a:cxnSpLocks/>
              <a:stCxn id="26" idx="3"/>
            </p:cNvCxnSpPr>
            <p:nvPr/>
          </p:nvCxnSpPr>
          <p:spPr>
            <a:xfrm>
              <a:off x="2390004" y="2916302"/>
              <a:ext cx="540321" cy="478466"/>
            </a:xfrm>
            <a:prstGeom prst="straightConnector1">
              <a:avLst/>
            </a:prstGeom>
            <a:ln w="19050">
              <a:prstDash val="dash"/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08687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3.45679E-6 L 0.28541 -0.0003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71" y="-3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3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2.46914E-6 L 0.28437 2.46914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19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99BA2-656E-FDBC-8774-E763606C4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Training Workflow - </a:t>
            </a:r>
            <a:r>
              <a:rPr lang="en-US" dirty="0">
                <a:effectLst/>
              </a:rPr>
              <a:t>Model Aggregation</a:t>
            </a:r>
            <a:endParaRPr lang="en-US" dirty="0"/>
          </a:p>
        </p:txBody>
      </p: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7AC9609B-73F1-47C7-4CE9-0DAF5C840550}"/>
              </a:ext>
            </a:extLst>
          </p:cNvPr>
          <p:cNvGrpSpPr/>
          <p:nvPr/>
        </p:nvGrpSpPr>
        <p:grpSpPr>
          <a:xfrm>
            <a:off x="2935546" y="1302945"/>
            <a:ext cx="3412645" cy="936182"/>
            <a:chOff x="255653" y="2018201"/>
            <a:chExt cx="3412645" cy="936182"/>
          </a:xfrm>
        </p:grpSpPr>
        <p:grpSp>
          <p:nvGrpSpPr>
            <p:cNvPr id="207" name="Group 206">
              <a:extLst>
                <a:ext uri="{FF2B5EF4-FFF2-40B4-BE49-F238E27FC236}">
                  <a16:creationId xmlns:a16="http://schemas.microsoft.com/office/drawing/2014/main" id="{F3597EB9-DB73-8A81-B8EB-4614691CEF6F}"/>
                </a:ext>
              </a:extLst>
            </p:cNvPr>
            <p:cNvGrpSpPr/>
            <p:nvPr/>
          </p:nvGrpSpPr>
          <p:grpSpPr>
            <a:xfrm>
              <a:off x="470529" y="2694857"/>
              <a:ext cx="390525" cy="153861"/>
              <a:chOff x="520700" y="1066800"/>
              <a:chExt cx="685800" cy="304800"/>
            </a:xfrm>
          </p:grpSpPr>
          <p:sp>
            <p:nvSpPr>
              <p:cNvPr id="229" name="Rectangle 228">
                <a:extLst>
                  <a:ext uri="{FF2B5EF4-FFF2-40B4-BE49-F238E27FC236}">
                    <a16:creationId xmlns:a16="http://schemas.microsoft.com/office/drawing/2014/main" id="{4CF137B3-0830-18A6-EEDF-A60916C0A1FE}"/>
                  </a:ext>
                </a:extLst>
              </p:cNvPr>
              <p:cNvSpPr/>
              <p:nvPr/>
            </p:nvSpPr>
            <p:spPr>
              <a:xfrm>
                <a:off x="520700" y="1066800"/>
                <a:ext cx="685800" cy="304800"/>
              </a:xfrm>
              <a:prstGeom prst="rect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0" name="Rectangle 229">
                <a:extLst>
                  <a:ext uri="{FF2B5EF4-FFF2-40B4-BE49-F238E27FC236}">
                    <a16:creationId xmlns:a16="http://schemas.microsoft.com/office/drawing/2014/main" id="{AC62F6FA-F9FA-85D6-424F-BDAFA572388D}"/>
                  </a:ext>
                </a:extLst>
              </p:cNvPr>
              <p:cNvSpPr/>
              <p:nvPr/>
            </p:nvSpPr>
            <p:spPr>
              <a:xfrm>
                <a:off x="596900" y="1104900"/>
                <a:ext cx="76200" cy="228600"/>
              </a:xfrm>
              <a:prstGeom prst="rect">
                <a:avLst/>
              </a:prstGeom>
              <a:solidFill>
                <a:srgbClr val="1F497D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210" name="Group 209">
              <a:extLst>
                <a:ext uri="{FF2B5EF4-FFF2-40B4-BE49-F238E27FC236}">
                  <a16:creationId xmlns:a16="http://schemas.microsoft.com/office/drawing/2014/main" id="{B85042BD-02DA-EC99-ACE4-8B33725455C9}"/>
                </a:ext>
              </a:extLst>
            </p:cNvPr>
            <p:cNvGrpSpPr/>
            <p:nvPr/>
          </p:nvGrpSpPr>
          <p:grpSpPr>
            <a:xfrm>
              <a:off x="255653" y="2018201"/>
              <a:ext cx="3412645" cy="936182"/>
              <a:chOff x="255653" y="2018201"/>
              <a:chExt cx="3412645" cy="936182"/>
            </a:xfrm>
          </p:grpSpPr>
          <p:grpSp>
            <p:nvGrpSpPr>
              <p:cNvPr id="211" name="Group 210">
                <a:extLst>
                  <a:ext uri="{FF2B5EF4-FFF2-40B4-BE49-F238E27FC236}">
                    <a16:creationId xmlns:a16="http://schemas.microsoft.com/office/drawing/2014/main" id="{EA9DB171-547A-7C90-01CB-1689E0ACE953}"/>
                  </a:ext>
                </a:extLst>
              </p:cNvPr>
              <p:cNvGrpSpPr/>
              <p:nvPr/>
            </p:nvGrpSpPr>
            <p:grpSpPr>
              <a:xfrm>
                <a:off x="3077034" y="2694856"/>
                <a:ext cx="390525" cy="153861"/>
                <a:chOff x="520700" y="1066800"/>
                <a:chExt cx="685800" cy="304800"/>
              </a:xfrm>
            </p:grpSpPr>
            <p:sp>
              <p:nvSpPr>
                <p:cNvPr id="225" name="Rectangle 224">
                  <a:extLst>
                    <a:ext uri="{FF2B5EF4-FFF2-40B4-BE49-F238E27FC236}">
                      <a16:creationId xmlns:a16="http://schemas.microsoft.com/office/drawing/2014/main" id="{84A3C195-8EC5-8895-2C66-76D043AFFCD1}"/>
                    </a:ext>
                  </a:extLst>
                </p:cNvPr>
                <p:cNvSpPr/>
                <p:nvPr/>
              </p:nvSpPr>
              <p:spPr>
                <a:xfrm>
                  <a:off x="520700" y="1066800"/>
                  <a:ext cx="685800" cy="304800"/>
                </a:xfrm>
                <a:prstGeom prst="rect">
                  <a:avLst/>
                </a:prstGeom>
                <a:solidFill>
                  <a:sysClr val="window" lastClr="FFFFFF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26" name="Rectangle 225">
                  <a:extLst>
                    <a:ext uri="{FF2B5EF4-FFF2-40B4-BE49-F238E27FC236}">
                      <a16:creationId xmlns:a16="http://schemas.microsoft.com/office/drawing/2014/main" id="{F5CCE304-6038-F737-4E3C-B77D78B8AA17}"/>
                    </a:ext>
                  </a:extLst>
                </p:cNvPr>
                <p:cNvSpPr/>
                <p:nvPr/>
              </p:nvSpPr>
              <p:spPr>
                <a:xfrm>
                  <a:off x="748748" y="1104900"/>
                  <a:ext cx="76200" cy="228600"/>
                </a:xfrm>
                <a:prstGeom prst="rect">
                  <a:avLst/>
                </a:prstGeom>
                <a:solidFill>
                  <a:srgbClr val="F79646">
                    <a:lumMod val="75000"/>
                  </a:srgbClr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27" name="Rectangle 226">
                  <a:extLst>
                    <a:ext uri="{FF2B5EF4-FFF2-40B4-BE49-F238E27FC236}">
                      <a16:creationId xmlns:a16="http://schemas.microsoft.com/office/drawing/2014/main" id="{4F5CFA1F-E706-D2C2-772D-552F18331E88}"/>
                    </a:ext>
                  </a:extLst>
                </p:cNvPr>
                <p:cNvSpPr/>
                <p:nvPr/>
              </p:nvSpPr>
              <p:spPr>
                <a:xfrm>
                  <a:off x="902252" y="1104900"/>
                  <a:ext cx="76200" cy="228600"/>
                </a:xfrm>
                <a:prstGeom prst="rect">
                  <a:avLst/>
                </a:prstGeom>
                <a:solidFill>
                  <a:srgbClr val="92D050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28" name="Rectangle 227">
                  <a:extLst>
                    <a:ext uri="{FF2B5EF4-FFF2-40B4-BE49-F238E27FC236}">
                      <a16:creationId xmlns:a16="http://schemas.microsoft.com/office/drawing/2014/main" id="{CF4737B9-F396-27CB-5D23-4774D42E41B3}"/>
                    </a:ext>
                  </a:extLst>
                </p:cNvPr>
                <p:cNvSpPr/>
                <p:nvPr/>
              </p:nvSpPr>
              <p:spPr>
                <a:xfrm>
                  <a:off x="1054100" y="1104900"/>
                  <a:ext cx="76200" cy="228600"/>
                </a:xfrm>
                <a:prstGeom prst="rect">
                  <a:avLst/>
                </a:prstGeom>
                <a:solidFill>
                  <a:srgbClr val="FF0000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pic>
            <p:nvPicPr>
              <p:cNvPr id="213" name="Graphic 212" descr="Laptop">
                <a:extLst>
                  <a:ext uri="{FF2B5EF4-FFF2-40B4-BE49-F238E27FC236}">
                    <a16:creationId xmlns:a16="http://schemas.microsoft.com/office/drawing/2014/main" id="{CAD16767-5A70-2CC9-7778-0C95267ACB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3006648" y="2018201"/>
                <a:ext cx="520700" cy="520700"/>
              </a:xfrm>
              <a:prstGeom prst="rect">
                <a:avLst/>
              </a:prstGeom>
            </p:spPr>
          </p:pic>
          <p:grpSp>
            <p:nvGrpSpPr>
              <p:cNvPr id="214" name="Group 213">
                <a:extLst>
                  <a:ext uri="{FF2B5EF4-FFF2-40B4-BE49-F238E27FC236}">
                    <a16:creationId xmlns:a16="http://schemas.microsoft.com/office/drawing/2014/main" id="{3E368F50-9E5E-D29D-FE0F-4E741484A349}"/>
                  </a:ext>
                </a:extLst>
              </p:cNvPr>
              <p:cNvGrpSpPr/>
              <p:nvPr/>
            </p:nvGrpSpPr>
            <p:grpSpPr>
              <a:xfrm>
                <a:off x="3073990" y="2450948"/>
                <a:ext cx="390525" cy="153861"/>
                <a:chOff x="520700" y="1066800"/>
                <a:chExt cx="685800" cy="304800"/>
              </a:xfrm>
            </p:grpSpPr>
            <p:sp>
              <p:nvSpPr>
                <p:cNvPr id="220" name="Rectangle 219">
                  <a:extLst>
                    <a:ext uri="{FF2B5EF4-FFF2-40B4-BE49-F238E27FC236}">
                      <a16:creationId xmlns:a16="http://schemas.microsoft.com/office/drawing/2014/main" id="{4132519F-A637-5DA7-24B4-0B088F55002A}"/>
                    </a:ext>
                  </a:extLst>
                </p:cNvPr>
                <p:cNvSpPr/>
                <p:nvPr/>
              </p:nvSpPr>
              <p:spPr>
                <a:xfrm>
                  <a:off x="520700" y="1066800"/>
                  <a:ext cx="685800" cy="304800"/>
                </a:xfrm>
                <a:prstGeom prst="rect">
                  <a:avLst/>
                </a:prstGeom>
                <a:solidFill>
                  <a:sysClr val="window" lastClr="FFFFFF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21" name="Rectangle 220">
                  <a:extLst>
                    <a:ext uri="{FF2B5EF4-FFF2-40B4-BE49-F238E27FC236}">
                      <a16:creationId xmlns:a16="http://schemas.microsoft.com/office/drawing/2014/main" id="{68AE7DF9-070F-E4BA-80C4-639373BF90F5}"/>
                    </a:ext>
                  </a:extLst>
                </p:cNvPr>
                <p:cNvSpPr/>
                <p:nvPr/>
              </p:nvSpPr>
              <p:spPr>
                <a:xfrm>
                  <a:off x="596900" y="1104900"/>
                  <a:ext cx="76200" cy="228600"/>
                </a:xfrm>
                <a:prstGeom prst="rect">
                  <a:avLst/>
                </a:prstGeom>
                <a:solidFill>
                  <a:srgbClr val="1F497D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22" name="Rectangle 221">
                  <a:extLst>
                    <a:ext uri="{FF2B5EF4-FFF2-40B4-BE49-F238E27FC236}">
                      <a16:creationId xmlns:a16="http://schemas.microsoft.com/office/drawing/2014/main" id="{B5D8972D-8D56-36CA-85DB-DCCAE60FA03F}"/>
                    </a:ext>
                  </a:extLst>
                </p:cNvPr>
                <p:cNvSpPr/>
                <p:nvPr/>
              </p:nvSpPr>
              <p:spPr>
                <a:xfrm>
                  <a:off x="748748" y="1104900"/>
                  <a:ext cx="76200" cy="228600"/>
                </a:xfrm>
                <a:prstGeom prst="rect">
                  <a:avLst/>
                </a:prstGeom>
                <a:solidFill>
                  <a:srgbClr val="F79646">
                    <a:lumMod val="75000"/>
                  </a:srgbClr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23" name="Rectangle 222">
                  <a:extLst>
                    <a:ext uri="{FF2B5EF4-FFF2-40B4-BE49-F238E27FC236}">
                      <a16:creationId xmlns:a16="http://schemas.microsoft.com/office/drawing/2014/main" id="{880CA64E-3B2E-DE43-EF05-3D6693A80491}"/>
                    </a:ext>
                  </a:extLst>
                </p:cNvPr>
                <p:cNvSpPr/>
                <p:nvPr/>
              </p:nvSpPr>
              <p:spPr>
                <a:xfrm>
                  <a:off x="902252" y="1104900"/>
                  <a:ext cx="76200" cy="228600"/>
                </a:xfrm>
                <a:prstGeom prst="rect">
                  <a:avLst/>
                </a:prstGeom>
                <a:solidFill>
                  <a:srgbClr val="92D050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24" name="Rectangle 223">
                  <a:extLst>
                    <a:ext uri="{FF2B5EF4-FFF2-40B4-BE49-F238E27FC236}">
                      <a16:creationId xmlns:a16="http://schemas.microsoft.com/office/drawing/2014/main" id="{A5F3CAA0-3A08-82D7-5764-B2504FC47EF6}"/>
                    </a:ext>
                  </a:extLst>
                </p:cNvPr>
                <p:cNvSpPr/>
                <p:nvPr/>
              </p:nvSpPr>
              <p:spPr>
                <a:xfrm>
                  <a:off x="1054100" y="1104900"/>
                  <a:ext cx="76200" cy="228600"/>
                </a:xfrm>
                <a:prstGeom prst="rect">
                  <a:avLst/>
                </a:prstGeom>
                <a:solidFill>
                  <a:srgbClr val="FF0000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15" name="Rectangle: Rounded Corners 214">
                <a:extLst>
                  <a:ext uri="{FF2B5EF4-FFF2-40B4-BE49-F238E27FC236}">
                    <a16:creationId xmlns:a16="http://schemas.microsoft.com/office/drawing/2014/main" id="{B5B1A069-6770-C120-6D38-09D31C867457}"/>
                  </a:ext>
                </a:extLst>
              </p:cNvPr>
              <p:cNvSpPr/>
              <p:nvPr/>
            </p:nvSpPr>
            <p:spPr>
              <a:xfrm>
                <a:off x="2830098" y="2104557"/>
                <a:ext cx="838200" cy="846643"/>
              </a:xfrm>
              <a:prstGeom prst="roundRect">
                <a:avLst/>
              </a:prstGeom>
              <a:noFill/>
              <a:ln w="3175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216" name="Graphic 215" descr="Smart Phone">
                <a:extLst>
                  <a:ext uri="{FF2B5EF4-FFF2-40B4-BE49-F238E27FC236}">
                    <a16:creationId xmlns:a16="http://schemas.microsoft.com/office/drawing/2014/main" id="{7B0FD414-A38A-2D1B-FF41-1F78B99F1F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99099" y="2168124"/>
                <a:ext cx="390525" cy="390525"/>
              </a:xfrm>
              <a:prstGeom prst="rect">
                <a:avLst/>
              </a:prstGeom>
            </p:spPr>
          </p:pic>
          <p:sp>
            <p:nvSpPr>
              <p:cNvPr id="217" name="Rectangle: Rounded Corners 216">
                <a:extLst>
                  <a:ext uri="{FF2B5EF4-FFF2-40B4-BE49-F238E27FC236}">
                    <a16:creationId xmlns:a16="http://schemas.microsoft.com/office/drawing/2014/main" id="{93C52FAF-1310-63FE-11FC-5C8F09FB7D5E}"/>
                  </a:ext>
                </a:extLst>
              </p:cNvPr>
              <p:cNvSpPr/>
              <p:nvPr/>
            </p:nvSpPr>
            <p:spPr>
              <a:xfrm>
                <a:off x="255653" y="2107740"/>
                <a:ext cx="838200" cy="846643"/>
              </a:xfrm>
              <a:prstGeom prst="roundRect">
                <a:avLst/>
              </a:prstGeom>
              <a:noFill/>
              <a:ln w="3175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102838B5-7E00-3AFD-4FB7-950DA7E844FB}"/>
              </a:ext>
            </a:extLst>
          </p:cNvPr>
          <p:cNvGrpSpPr/>
          <p:nvPr/>
        </p:nvGrpSpPr>
        <p:grpSpPr>
          <a:xfrm>
            <a:off x="4211960" y="3436545"/>
            <a:ext cx="838200" cy="846643"/>
            <a:chOff x="1575874" y="-346762"/>
            <a:chExt cx="838200" cy="846643"/>
          </a:xfrm>
        </p:grpSpPr>
        <p:grpSp>
          <p:nvGrpSpPr>
            <p:cNvPr id="232" name="Group 231">
              <a:extLst>
                <a:ext uri="{FF2B5EF4-FFF2-40B4-BE49-F238E27FC236}">
                  <a16:creationId xmlns:a16="http://schemas.microsoft.com/office/drawing/2014/main" id="{878641CA-A9C0-0DAD-6395-B48484B52ED8}"/>
                </a:ext>
              </a:extLst>
            </p:cNvPr>
            <p:cNvGrpSpPr/>
            <p:nvPr/>
          </p:nvGrpSpPr>
          <p:grpSpPr>
            <a:xfrm>
              <a:off x="1821721" y="152936"/>
              <a:ext cx="390525" cy="153861"/>
              <a:chOff x="520700" y="1066800"/>
              <a:chExt cx="685800" cy="304800"/>
            </a:xfrm>
          </p:grpSpPr>
          <p:sp>
            <p:nvSpPr>
              <p:cNvPr id="236" name="Rectangle 235">
                <a:extLst>
                  <a:ext uri="{FF2B5EF4-FFF2-40B4-BE49-F238E27FC236}">
                    <a16:creationId xmlns:a16="http://schemas.microsoft.com/office/drawing/2014/main" id="{B17E82F8-253A-0FBF-263C-42BECA013ECE}"/>
                  </a:ext>
                </a:extLst>
              </p:cNvPr>
              <p:cNvSpPr/>
              <p:nvPr/>
            </p:nvSpPr>
            <p:spPr>
              <a:xfrm>
                <a:off x="520700" y="1066800"/>
                <a:ext cx="685800" cy="304800"/>
              </a:xfrm>
              <a:prstGeom prst="rect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7" name="Rectangle 236">
                <a:extLst>
                  <a:ext uri="{FF2B5EF4-FFF2-40B4-BE49-F238E27FC236}">
                    <a16:creationId xmlns:a16="http://schemas.microsoft.com/office/drawing/2014/main" id="{8C3F9224-02E9-BF60-EF23-158BC87A388E}"/>
                  </a:ext>
                </a:extLst>
              </p:cNvPr>
              <p:cNvSpPr/>
              <p:nvPr/>
            </p:nvSpPr>
            <p:spPr>
              <a:xfrm>
                <a:off x="596900" y="1104900"/>
                <a:ext cx="76200" cy="228600"/>
              </a:xfrm>
              <a:prstGeom prst="rect">
                <a:avLst/>
              </a:prstGeom>
              <a:solidFill>
                <a:srgbClr val="1F497D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8" name="Rectangle 237">
                <a:extLst>
                  <a:ext uri="{FF2B5EF4-FFF2-40B4-BE49-F238E27FC236}">
                    <a16:creationId xmlns:a16="http://schemas.microsoft.com/office/drawing/2014/main" id="{25A89E91-1E83-F2F3-6622-8BEB6AE544EE}"/>
                  </a:ext>
                </a:extLst>
              </p:cNvPr>
              <p:cNvSpPr/>
              <p:nvPr/>
            </p:nvSpPr>
            <p:spPr>
              <a:xfrm>
                <a:off x="748748" y="1104900"/>
                <a:ext cx="76200" cy="228600"/>
              </a:xfrm>
              <a:prstGeom prst="rect">
                <a:avLst/>
              </a:prstGeom>
              <a:solidFill>
                <a:srgbClr val="F79646">
                  <a:lumMod val="7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9" name="Rectangle 238">
                <a:extLst>
                  <a:ext uri="{FF2B5EF4-FFF2-40B4-BE49-F238E27FC236}">
                    <a16:creationId xmlns:a16="http://schemas.microsoft.com/office/drawing/2014/main" id="{1A81C5CC-73FC-0E6C-29EE-B5B0C07F0DE7}"/>
                  </a:ext>
                </a:extLst>
              </p:cNvPr>
              <p:cNvSpPr/>
              <p:nvPr/>
            </p:nvSpPr>
            <p:spPr>
              <a:xfrm>
                <a:off x="902252" y="1104900"/>
                <a:ext cx="76200" cy="228600"/>
              </a:xfrm>
              <a:prstGeom prst="rect">
                <a:avLst/>
              </a:prstGeom>
              <a:solidFill>
                <a:srgbClr val="92D050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0" name="Rectangle 239">
                <a:extLst>
                  <a:ext uri="{FF2B5EF4-FFF2-40B4-BE49-F238E27FC236}">
                    <a16:creationId xmlns:a16="http://schemas.microsoft.com/office/drawing/2014/main" id="{E467E1D3-95D9-7B5F-49A1-0DE185B09D0B}"/>
                  </a:ext>
                </a:extLst>
              </p:cNvPr>
              <p:cNvSpPr/>
              <p:nvPr/>
            </p:nvSpPr>
            <p:spPr>
              <a:xfrm>
                <a:off x="1054100" y="1104900"/>
                <a:ext cx="76200" cy="228600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pic>
          <p:nvPicPr>
            <p:cNvPr id="233" name="Graphic 232" descr="Smart Phone">
              <a:extLst>
                <a:ext uri="{FF2B5EF4-FFF2-40B4-BE49-F238E27FC236}">
                  <a16:creationId xmlns:a16="http://schemas.microsoft.com/office/drawing/2014/main" id="{96654D46-83B0-470F-7343-E089E378A7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819320" y="-317235"/>
              <a:ext cx="390525" cy="390525"/>
            </a:xfrm>
            <a:prstGeom prst="rect">
              <a:avLst/>
            </a:prstGeom>
          </p:spPr>
        </p:pic>
        <p:sp>
          <p:nvSpPr>
            <p:cNvPr id="234" name="Rectangle: Rounded Corners 233">
              <a:extLst>
                <a:ext uri="{FF2B5EF4-FFF2-40B4-BE49-F238E27FC236}">
                  <a16:creationId xmlns:a16="http://schemas.microsoft.com/office/drawing/2014/main" id="{710C26E9-D511-78D1-0DEF-420049B022C2}"/>
                </a:ext>
              </a:extLst>
            </p:cNvPr>
            <p:cNvSpPr/>
            <p:nvPr/>
          </p:nvSpPr>
          <p:spPr>
            <a:xfrm>
              <a:off x="1575874" y="-346762"/>
              <a:ext cx="838200" cy="846643"/>
            </a:xfrm>
            <a:prstGeom prst="roundRect">
              <a:avLst/>
            </a:prstGeom>
            <a:noFill/>
            <a:ln w="3175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35" name="Connector: Elbow 234">
              <a:extLst>
                <a:ext uri="{FF2B5EF4-FFF2-40B4-BE49-F238E27FC236}">
                  <a16:creationId xmlns:a16="http://schemas.microsoft.com/office/drawing/2014/main" id="{E0E48AF4-2113-6267-8688-8AEF02D6141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62711" y="240061"/>
              <a:ext cx="347134" cy="113195"/>
            </a:xfrm>
            <a:prstGeom prst="bentConnector3">
              <a:avLst>
                <a:gd name="adj1" fmla="val -14635"/>
              </a:avLst>
            </a:prstGeom>
            <a:noFill/>
            <a:ln w="6350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  <a:tailEnd type="triangle" w="sm" len="sm"/>
            </a:ln>
            <a:effectLst/>
          </p:spPr>
        </p:cxnSp>
      </p:grp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40CB822A-2CE1-9B1B-22C3-E30E789ADD2B}"/>
              </a:ext>
            </a:extLst>
          </p:cNvPr>
          <p:cNvGrpSpPr/>
          <p:nvPr/>
        </p:nvGrpSpPr>
        <p:grpSpPr>
          <a:xfrm>
            <a:off x="2931551" y="2365126"/>
            <a:ext cx="3410116" cy="936005"/>
            <a:chOff x="257092" y="947661"/>
            <a:chExt cx="3410116" cy="936005"/>
          </a:xfrm>
        </p:grpSpPr>
        <p:grpSp>
          <p:nvGrpSpPr>
            <p:cNvPr id="244" name="Group 243">
              <a:extLst>
                <a:ext uri="{FF2B5EF4-FFF2-40B4-BE49-F238E27FC236}">
                  <a16:creationId xmlns:a16="http://schemas.microsoft.com/office/drawing/2014/main" id="{0535BD41-F801-ECC3-F87C-A3086CEA4F30}"/>
                </a:ext>
              </a:extLst>
            </p:cNvPr>
            <p:cNvGrpSpPr/>
            <p:nvPr/>
          </p:nvGrpSpPr>
          <p:grpSpPr>
            <a:xfrm>
              <a:off x="3070540" y="1615496"/>
              <a:ext cx="390525" cy="153861"/>
              <a:chOff x="520700" y="1066800"/>
              <a:chExt cx="685800" cy="304800"/>
            </a:xfrm>
          </p:grpSpPr>
          <p:sp>
            <p:nvSpPr>
              <p:cNvPr id="264" name="Rectangle 263">
                <a:extLst>
                  <a:ext uri="{FF2B5EF4-FFF2-40B4-BE49-F238E27FC236}">
                    <a16:creationId xmlns:a16="http://schemas.microsoft.com/office/drawing/2014/main" id="{702B84FC-57F5-6DFB-969C-5957B8FADFB8}"/>
                  </a:ext>
                </a:extLst>
              </p:cNvPr>
              <p:cNvSpPr/>
              <p:nvPr/>
            </p:nvSpPr>
            <p:spPr>
              <a:xfrm>
                <a:off x="520700" y="1066800"/>
                <a:ext cx="685800" cy="304800"/>
              </a:xfrm>
              <a:prstGeom prst="rect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5" name="Rectangle 264">
                <a:extLst>
                  <a:ext uri="{FF2B5EF4-FFF2-40B4-BE49-F238E27FC236}">
                    <a16:creationId xmlns:a16="http://schemas.microsoft.com/office/drawing/2014/main" id="{39F88095-0128-E806-644D-1467C901BBC7}"/>
                  </a:ext>
                </a:extLst>
              </p:cNvPr>
              <p:cNvSpPr/>
              <p:nvPr/>
            </p:nvSpPr>
            <p:spPr>
              <a:xfrm>
                <a:off x="1054100" y="1104900"/>
                <a:ext cx="76200" cy="228600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245" name="Group 244">
              <a:extLst>
                <a:ext uri="{FF2B5EF4-FFF2-40B4-BE49-F238E27FC236}">
                  <a16:creationId xmlns:a16="http://schemas.microsoft.com/office/drawing/2014/main" id="{98637C47-7CEA-1E02-B36C-1A0B7BC6179A}"/>
                </a:ext>
              </a:extLst>
            </p:cNvPr>
            <p:cNvGrpSpPr/>
            <p:nvPr/>
          </p:nvGrpSpPr>
          <p:grpSpPr>
            <a:xfrm>
              <a:off x="3072900" y="1380408"/>
              <a:ext cx="390525" cy="153861"/>
              <a:chOff x="520700" y="1066800"/>
              <a:chExt cx="685800" cy="304800"/>
            </a:xfrm>
          </p:grpSpPr>
          <p:sp>
            <p:nvSpPr>
              <p:cNvPr id="259" name="Rectangle 258">
                <a:extLst>
                  <a:ext uri="{FF2B5EF4-FFF2-40B4-BE49-F238E27FC236}">
                    <a16:creationId xmlns:a16="http://schemas.microsoft.com/office/drawing/2014/main" id="{F746B6E8-4940-69A1-4C10-A91C4DB3BCFD}"/>
                  </a:ext>
                </a:extLst>
              </p:cNvPr>
              <p:cNvSpPr/>
              <p:nvPr/>
            </p:nvSpPr>
            <p:spPr>
              <a:xfrm>
                <a:off x="520700" y="1066800"/>
                <a:ext cx="685800" cy="304800"/>
              </a:xfrm>
              <a:prstGeom prst="rect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0" name="Rectangle 259">
                <a:extLst>
                  <a:ext uri="{FF2B5EF4-FFF2-40B4-BE49-F238E27FC236}">
                    <a16:creationId xmlns:a16="http://schemas.microsoft.com/office/drawing/2014/main" id="{DCD63522-8574-83AC-B16F-C4EC0ADD8FE3}"/>
                  </a:ext>
                </a:extLst>
              </p:cNvPr>
              <p:cNvSpPr/>
              <p:nvPr/>
            </p:nvSpPr>
            <p:spPr>
              <a:xfrm>
                <a:off x="596900" y="1104900"/>
                <a:ext cx="76200" cy="228600"/>
              </a:xfrm>
              <a:prstGeom prst="rect">
                <a:avLst/>
              </a:prstGeom>
              <a:solidFill>
                <a:srgbClr val="1F497D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1" name="Rectangle 260">
                <a:extLst>
                  <a:ext uri="{FF2B5EF4-FFF2-40B4-BE49-F238E27FC236}">
                    <a16:creationId xmlns:a16="http://schemas.microsoft.com/office/drawing/2014/main" id="{79B9A50D-0433-DDA6-3295-8A53E73757B0}"/>
                  </a:ext>
                </a:extLst>
              </p:cNvPr>
              <p:cNvSpPr/>
              <p:nvPr/>
            </p:nvSpPr>
            <p:spPr>
              <a:xfrm>
                <a:off x="748748" y="1104900"/>
                <a:ext cx="76200" cy="228600"/>
              </a:xfrm>
              <a:prstGeom prst="rect">
                <a:avLst/>
              </a:prstGeom>
              <a:solidFill>
                <a:srgbClr val="F79646">
                  <a:lumMod val="7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2" name="Rectangle 261">
                <a:extLst>
                  <a:ext uri="{FF2B5EF4-FFF2-40B4-BE49-F238E27FC236}">
                    <a16:creationId xmlns:a16="http://schemas.microsoft.com/office/drawing/2014/main" id="{C3A8966B-FCFA-8F36-4DE0-7EDE5290D152}"/>
                  </a:ext>
                </a:extLst>
              </p:cNvPr>
              <p:cNvSpPr/>
              <p:nvPr/>
            </p:nvSpPr>
            <p:spPr>
              <a:xfrm>
                <a:off x="902252" y="1104900"/>
                <a:ext cx="76200" cy="228600"/>
              </a:xfrm>
              <a:prstGeom prst="rect">
                <a:avLst/>
              </a:prstGeom>
              <a:solidFill>
                <a:srgbClr val="92D050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3" name="Rectangle 262">
                <a:extLst>
                  <a:ext uri="{FF2B5EF4-FFF2-40B4-BE49-F238E27FC236}">
                    <a16:creationId xmlns:a16="http://schemas.microsoft.com/office/drawing/2014/main" id="{CD8E9117-8BEE-A5CF-7131-0626F206D9C2}"/>
                  </a:ext>
                </a:extLst>
              </p:cNvPr>
              <p:cNvSpPr/>
              <p:nvPr/>
            </p:nvSpPr>
            <p:spPr>
              <a:xfrm>
                <a:off x="1054100" y="1104900"/>
                <a:ext cx="76200" cy="228600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247" name="Group 246">
              <a:extLst>
                <a:ext uri="{FF2B5EF4-FFF2-40B4-BE49-F238E27FC236}">
                  <a16:creationId xmlns:a16="http://schemas.microsoft.com/office/drawing/2014/main" id="{DA9DB64D-26AA-18D4-CCA8-B857F3C1858A}"/>
                </a:ext>
              </a:extLst>
            </p:cNvPr>
            <p:cNvGrpSpPr/>
            <p:nvPr/>
          </p:nvGrpSpPr>
          <p:grpSpPr>
            <a:xfrm>
              <a:off x="257092" y="947661"/>
              <a:ext cx="3410116" cy="936005"/>
              <a:chOff x="257092" y="947661"/>
              <a:chExt cx="3410116" cy="936005"/>
            </a:xfrm>
          </p:grpSpPr>
          <p:pic>
            <p:nvPicPr>
              <p:cNvPr id="248" name="Graphic 247" descr="Laptop">
                <a:extLst>
                  <a:ext uri="{FF2B5EF4-FFF2-40B4-BE49-F238E27FC236}">
                    <a16:creationId xmlns:a16="http://schemas.microsoft.com/office/drawing/2014/main" id="{D1469B78-62E2-7AD3-62A8-955EFF2D8D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3005558" y="947661"/>
                <a:ext cx="520700" cy="520700"/>
              </a:xfrm>
              <a:prstGeom prst="rect">
                <a:avLst/>
              </a:prstGeom>
            </p:spPr>
          </p:pic>
          <p:pic>
            <p:nvPicPr>
              <p:cNvPr id="249" name="Graphic 248" descr="Smart Phone">
                <a:extLst>
                  <a:ext uri="{FF2B5EF4-FFF2-40B4-BE49-F238E27FC236}">
                    <a16:creationId xmlns:a16="http://schemas.microsoft.com/office/drawing/2014/main" id="{DF82EA61-E666-9354-D67F-57B35C798D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00538" y="1097407"/>
                <a:ext cx="390525" cy="390525"/>
              </a:xfrm>
              <a:prstGeom prst="rect">
                <a:avLst/>
              </a:prstGeom>
            </p:spPr>
          </p:pic>
          <p:grpSp>
            <p:nvGrpSpPr>
              <p:cNvPr id="250" name="Group 249">
                <a:extLst>
                  <a:ext uri="{FF2B5EF4-FFF2-40B4-BE49-F238E27FC236}">
                    <a16:creationId xmlns:a16="http://schemas.microsoft.com/office/drawing/2014/main" id="{71A75CD2-192B-B357-7C6A-16E00D4173DE}"/>
                  </a:ext>
                </a:extLst>
              </p:cNvPr>
              <p:cNvGrpSpPr/>
              <p:nvPr/>
            </p:nvGrpSpPr>
            <p:grpSpPr>
              <a:xfrm>
                <a:off x="470529" y="1614800"/>
                <a:ext cx="390525" cy="153861"/>
                <a:chOff x="520700" y="1066800"/>
                <a:chExt cx="685800" cy="304800"/>
              </a:xfrm>
            </p:grpSpPr>
            <p:sp>
              <p:nvSpPr>
                <p:cNvPr id="255" name="Rectangle 254">
                  <a:extLst>
                    <a:ext uri="{FF2B5EF4-FFF2-40B4-BE49-F238E27FC236}">
                      <a16:creationId xmlns:a16="http://schemas.microsoft.com/office/drawing/2014/main" id="{ACCC0196-E112-98DD-6DF5-395DC2713632}"/>
                    </a:ext>
                  </a:extLst>
                </p:cNvPr>
                <p:cNvSpPr/>
                <p:nvPr/>
              </p:nvSpPr>
              <p:spPr>
                <a:xfrm>
                  <a:off x="520700" y="1066800"/>
                  <a:ext cx="685800" cy="304800"/>
                </a:xfrm>
                <a:prstGeom prst="rect">
                  <a:avLst/>
                </a:prstGeom>
                <a:solidFill>
                  <a:sysClr val="window" lastClr="FFFFFF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56" name="Rectangle 255">
                  <a:extLst>
                    <a:ext uri="{FF2B5EF4-FFF2-40B4-BE49-F238E27FC236}">
                      <a16:creationId xmlns:a16="http://schemas.microsoft.com/office/drawing/2014/main" id="{BA9467E7-B6E8-C930-808B-111955416953}"/>
                    </a:ext>
                  </a:extLst>
                </p:cNvPr>
                <p:cNvSpPr/>
                <p:nvPr/>
              </p:nvSpPr>
              <p:spPr>
                <a:xfrm>
                  <a:off x="596900" y="1104900"/>
                  <a:ext cx="76200" cy="228600"/>
                </a:xfrm>
                <a:prstGeom prst="rect">
                  <a:avLst/>
                </a:prstGeom>
                <a:solidFill>
                  <a:srgbClr val="1F497D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57" name="Rectangle 256">
                  <a:extLst>
                    <a:ext uri="{FF2B5EF4-FFF2-40B4-BE49-F238E27FC236}">
                      <a16:creationId xmlns:a16="http://schemas.microsoft.com/office/drawing/2014/main" id="{1EBF60D7-70C8-D80E-1DB0-F848AF72D03A}"/>
                    </a:ext>
                  </a:extLst>
                </p:cNvPr>
                <p:cNvSpPr/>
                <p:nvPr/>
              </p:nvSpPr>
              <p:spPr>
                <a:xfrm>
                  <a:off x="748748" y="1104900"/>
                  <a:ext cx="76200" cy="228600"/>
                </a:xfrm>
                <a:prstGeom prst="rect">
                  <a:avLst/>
                </a:prstGeom>
                <a:solidFill>
                  <a:srgbClr val="F79646">
                    <a:lumMod val="75000"/>
                  </a:srgbClr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58" name="Rectangle 257">
                  <a:extLst>
                    <a:ext uri="{FF2B5EF4-FFF2-40B4-BE49-F238E27FC236}">
                      <a16:creationId xmlns:a16="http://schemas.microsoft.com/office/drawing/2014/main" id="{EB86F6D9-3E20-CC78-0EF7-9881D88B05E1}"/>
                    </a:ext>
                  </a:extLst>
                </p:cNvPr>
                <p:cNvSpPr/>
                <p:nvPr/>
              </p:nvSpPr>
              <p:spPr>
                <a:xfrm>
                  <a:off x="902252" y="1104900"/>
                  <a:ext cx="76200" cy="228600"/>
                </a:xfrm>
                <a:prstGeom prst="rect">
                  <a:avLst/>
                </a:prstGeom>
                <a:solidFill>
                  <a:srgbClr val="92D050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51" name="Rectangle: Rounded Corners 250">
                <a:extLst>
                  <a:ext uri="{FF2B5EF4-FFF2-40B4-BE49-F238E27FC236}">
                    <a16:creationId xmlns:a16="http://schemas.microsoft.com/office/drawing/2014/main" id="{388DF290-39ED-512E-34EA-523F8F075383}"/>
                  </a:ext>
                </a:extLst>
              </p:cNvPr>
              <p:cNvSpPr/>
              <p:nvPr/>
            </p:nvSpPr>
            <p:spPr>
              <a:xfrm>
                <a:off x="2829008" y="1034017"/>
                <a:ext cx="838200" cy="846643"/>
              </a:xfrm>
              <a:prstGeom prst="roundRect">
                <a:avLst/>
              </a:prstGeom>
              <a:noFill/>
              <a:ln w="3175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2" name="Rectangle: Rounded Corners 251">
                <a:extLst>
                  <a:ext uri="{FF2B5EF4-FFF2-40B4-BE49-F238E27FC236}">
                    <a16:creationId xmlns:a16="http://schemas.microsoft.com/office/drawing/2014/main" id="{1885C371-99D7-F81F-70AF-2EB2D8DA8B68}"/>
                  </a:ext>
                </a:extLst>
              </p:cNvPr>
              <p:cNvSpPr/>
              <p:nvPr/>
            </p:nvSpPr>
            <p:spPr>
              <a:xfrm>
                <a:off x="257092" y="1037023"/>
                <a:ext cx="838200" cy="846643"/>
              </a:xfrm>
              <a:prstGeom prst="roundRect">
                <a:avLst/>
              </a:prstGeom>
              <a:noFill/>
              <a:ln w="3175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266" name="Arc 265">
            <a:extLst>
              <a:ext uri="{FF2B5EF4-FFF2-40B4-BE49-F238E27FC236}">
                <a16:creationId xmlns:a16="http://schemas.microsoft.com/office/drawing/2014/main" id="{32B5CEB4-ED6F-A73F-4466-E08047272D79}"/>
              </a:ext>
            </a:extLst>
          </p:cNvPr>
          <p:cNvSpPr/>
          <p:nvPr/>
        </p:nvSpPr>
        <p:spPr>
          <a:xfrm>
            <a:off x="4117905" y="2582187"/>
            <a:ext cx="1926105" cy="1180788"/>
          </a:xfrm>
          <a:prstGeom prst="arc">
            <a:avLst>
              <a:gd name="adj1" fmla="val 547508"/>
              <a:gd name="adj2" fmla="val 5516435"/>
            </a:avLst>
          </a:prstGeom>
          <a:noFill/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lgDashDotDot"/>
            <a:tailEnd type="triangle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7" name="Arc 266">
            <a:extLst>
              <a:ext uri="{FF2B5EF4-FFF2-40B4-BE49-F238E27FC236}">
                <a16:creationId xmlns:a16="http://schemas.microsoft.com/office/drawing/2014/main" id="{46932227-93FC-5147-4B98-78BA8964995A}"/>
              </a:ext>
            </a:extLst>
          </p:cNvPr>
          <p:cNvSpPr/>
          <p:nvPr/>
        </p:nvSpPr>
        <p:spPr>
          <a:xfrm>
            <a:off x="3225367" y="2595034"/>
            <a:ext cx="1966010" cy="1180788"/>
          </a:xfrm>
          <a:prstGeom prst="arc">
            <a:avLst>
              <a:gd name="adj1" fmla="val 5444270"/>
              <a:gd name="adj2" fmla="val 10348150"/>
            </a:avLst>
          </a:prstGeom>
          <a:noFill/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lgDashDotDot"/>
            <a:tailEnd type="triangle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8" name="Arc 267">
            <a:extLst>
              <a:ext uri="{FF2B5EF4-FFF2-40B4-BE49-F238E27FC236}">
                <a16:creationId xmlns:a16="http://schemas.microsoft.com/office/drawing/2014/main" id="{EE335D7B-FCD1-0E26-BAD1-AE1C9CBC87B4}"/>
              </a:ext>
            </a:extLst>
          </p:cNvPr>
          <p:cNvSpPr/>
          <p:nvPr/>
        </p:nvSpPr>
        <p:spPr>
          <a:xfrm>
            <a:off x="4532863" y="1778497"/>
            <a:ext cx="1825310" cy="1180788"/>
          </a:xfrm>
          <a:prstGeom prst="arc">
            <a:avLst>
              <a:gd name="adj1" fmla="val 20906972"/>
              <a:gd name="adj2" fmla="val 606101"/>
            </a:avLst>
          </a:prstGeom>
          <a:noFill/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lgDashDotDot"/>
            <a:tailEnd type="triangle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9" name="Arc 268">
            <a:extLst>
              <a:ext uri="{FF2B5EF4-FFF2-40B4-BE49-F238E27FC236}">
                <a16:creationId xmlns:a16="http://schemas.microsoft.com/office/drawing/2014/main" id="{295A033C-3263-D87C-447C-7133E64FBBF5}"/>
              </a:ext>
            </a:extLst>
          </p:cNvPr>
          <p:cNvSpPr/>
          <p:nvPr/>
        </p:nvSpPr>
        <p:spPr>
          <a:xfrm>
            <a:off x="2904471" y="1841038"/>
            <a:ext cx="1825310" cy="1180788"/>
          </a:xfrm>
          <a:prstGeom prst="arc">
            <a:avLst>
              <a:gd name="adj1" fmla="val 10320915"/>
              <a:gd name="adj2" fmla="val 11750881"/>
            </a:avLst>
          </a:prstGeom>
          <a:noFill/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lgDashDotDot"/>
            <a:tailEnd type="triangle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0" name="Arc 269">
            <a:extLst>
              <a:ext uri="{FF2B5EF4-FFF2-40B4-BE49-F238E27FC236}">
                <a16:creationId xmlns:a16="http://schemas.microsoft.com/office/drawing/2014/main" id="{8CC80898-96B8-2754-CE7C-7342EF4296EC}"/>
              </a:ext>
            </a:extLst>
          </p:cNvPr>
          <p:cNvSpPr/>
          <p:nvPr/>
        </p:nvSpPr>
        <p:spPr>
          <a:xfrm>
            <a:off x="2593268" y="1316972"/>
            <a:ext cx="4114799" cy="1180788"/>
          </a:xfrm>
          <a:prstGeom prst="arc">
            <a:avLst>
              <a:gd name="adj1" fmla="val 12518595"/>
              <a:gd name="adj2" fmla="val 19880065"/>
            </a:avLst>
          </a:prstGeom>
          <a:noFill/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lgDashDotDot"/>
            <a:tailEnd type="triangle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5" name="Arc 274">
            <a:extLst>
              <a:ext uri="{FF2B5EF4-FFF2-40B4-BE49-F238E27FC236}">
                <a16:creationId xmlns:a16="http://schemas.microsoft.com/office/drawing/2014/main" id="{A07F2E91-1167-7350-C6A0-1369AC7B39B4}"/>
              </a:ext>
            </a:extLst>
          </p:cNvPr>
          <p:cNvSpPr/>
          <p:nvPr/>
        </p:nvSpPr>
        <p:spPr>
          <a:xfrm>
            <a:off x="7006990" y="3945979"/>
            <a:ext cx="1825310" cy="1180788"/>
          </a:xfrm>
          <a:prstGeom prst="arc">
            <a:avLst>
              <a:gd name="adj1" fmla="val 14911495"/>
              <a:gd name="adj2" fmla="val 17378772"/>
            </a:avLst>
          </a:prstGeom>
          <a:noFill/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lgDashDotDot"/>
            <a:tailEnd type="triangle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6" name="TextBox 275">
            <a:extLst>
              <a:ext uri="{FF2B5EF4-FFF2-40B4-BE49-F238E27FC236}">
                <a16:creationId xmlns:a16="http://schemas.microsoft.com/office/drawing/2014/main" id="{04910DF9-52CD-E962-894E-7B2DFD9DDAE0}"/>
              </a:ext>
            </a:extLst>
          </p:cNvPr>
          <p:cNvSpPr txBox="1"/>
          <p:nvPr/>
        </p:nvSpPr>
        <p:spPr>
          <a:xfrm>
            <a:off x="6910956" y="4070872"/>
            <a:ext cx="2110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>
                <a:solidFill>
                  <a:sysClr val="windowText" lastClr="0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Model  aggregation using All-Reduce</a:t>
            </a:r>
          </a:p>
        </p:txBody>
      </p:sp>
      <p:sp>
        <p:nvSpPr>
          <p:cNvPr id="277" name="Oval 276">
            <a:extLst>
              <a:ext uri="{FF2B5EF4-FFF2-40B4-BE49-F238E27FC236}">
                <a16:creationId xmlns:a16="http://schemas.microsoft.com/office/drawing/2014/main" id="{65189213-D9A2-600F-B8B3-FBACB0D038BB}"/>
              </a:ext>
            </a:extLst>
          </p:cNvPr>
          <p:cNvSpPr/>
          <p:nvPr/>
        </p:nvSpPr>
        <p:spPr>
          <a:xfrm>
            <a:off x="5712002" y="3628694"/>
            <a:ext cx="129167" cy="129167"/>
          </a:xfrm>
          <a:prstGeom prst="ellips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78" name="Oval 277">
            <a:extLst>
              <a:ext uri="{FF2B5EF4-FFF2-40B4-BE49-F238E27FC236}">
                <a16:creationId xmlns:a16="http://schemas.microsoft.com/office/drawing/2014/main" id="{63BD9E57-6ED5-728F-767B-89246BB5DA61}"/>
              </a:ext>
            </a:extLst>
          </p:cNvPr>
          <p:cNvSpPr/>
          <p:nvPr/>
        </p:nvSpPr>
        <p:spPr>
          <a:xfrm>
            <a:off x="6402519" y="2282517"/>
            <a:ext cx="129167" cy="129167"/>
          </a:xfrm>
          <a:prstGeom prst="ellips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79" name="Oval 278">
            <a:extLst>
              <a:ext uri="{FF2B5EF4-FFF2-40B4-BE49-F238E27FC236}">
                <a16:creationId xmlns:a16="http://schemas.microsoft.com/office/drawing/2014/main" id="{27937C14-9189-1B96-6863-73738662B005}"/>
              </a:ext>
            </a:extLst>
          </p:cNvPr>
          <p:cNvSpPr/>
          <p:nvPr/>
        </p:nvSpPr>
        <p:spPr>
          <a:xfrm>
            <a:off x="2730958" y="2294860"/>
            <a:ext cx="129167" cy="129167"/>
          </a:xfrm>
          <a:prstGeom prst="ellips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80" name="Oval 279">
            <a:extLst>
              <a:ext uri="{FF2B5EF4-FFF2-40B4-BE49-F238E27FC236}">
                <a16:creationId xmlns:a16="http://schemas.microsoft.com/office/drawing/2014/main" id="{322AD325-27BE-FD53-AD58-CC2BFC93FC0E}"/>
              </a:ext>
            </a:extLst>
          </p:cNvPr>
          <p:cNvSpPr/>
          <p:nvPr/>
        </p:nvSpPr>
        <p:spPr>
          <a:xfrm>
            <a:off x="3432062" y="3650607"/>
            <a:ext cx="129167" cy="129167"/>
          </a:xfrm>
          <a:prstGeom prst="ellips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81" name="Oval 280">
            <a:extLst>
              <a:ext uri="{FF2B5EF4-FFF2-40B4-BE49-F238E27FC236}">
                <a16:creationId xmlns:a16="http://schemas.microsoft.com/office/drawing/2014/main" id="{D791C096-3827-D048-E576-FBC8A3661AB9}"/>
              </a:ext>
            </a:extLst>
          </p:cNvPr>
          <p:cNvSpPr/>
          <p:nvPr/>
        </p:nvSpPr>
        <p:spPr>
          <a:xfrm>
            <a:off x="4638158" y="1173778"/>
            <a:ext cx="129167" cy="129167"/>
          </a:xfrm>
          <a:prstGeom prst="ellips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88" name="Oval 287">
            <a:extLst>
              <a:ext uri="{FF2B5EF4-FFF2-40B4-BE49-F238E27FC236}">
                <a16:creationId xmlns:a16="http://schemas.microsoft.com/office/drawing/2014/main" id="{1C09C8DF-868E-BAEA-D96A-33527BCC1418}"/>
              </a:ext>
            </a:extLst>
          </p:cNvPr>
          <p:cNvSpPr/>
          <p:nvPr/>
        </p:nvSpPr>
        <p:spPr>
          <a:xfrm>
            <a:off x="4870469" y="3787021"/>
            <a:ext cx="129167" cy="129167"/>
          </a:xfrm>
          <a:prstGeom prst="ellips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95" name="TextBox 294">
            <a:extLst>
              <a:ext uri="{FF2B5EF4-FFF2-40B4-BE49-F238E27FC236}">
                <a16:creationId xmlns:a16="http://schemas.microsoft.com/office/drawing/2014/main" id="{A81E61F6-C5B5-ACE9-15FA-657D10B6A096}"/>
              </a:ext>
            </a:extLst>
          </p:cNvPr>
          <p:cNvSpPr txBox="1"/>
          <p:nvPr/>
        </p:nvSpPr>
        <p:spPr>
          <a:xfrm>
            <a:off x="3021840" y="1452868"/>
            <a:ext cx="195893" cy="246221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96" name="TextBox 295">
            <a:extLst>
              <a:ext uri="{FF2B5EF4-FFF2-40B4-BE49-F238E27FC236}">
                <a16:creationId xmlns:a16="http://schemas.microsoft.com/office/drawing/2014/main" id="{5D6DC8EA-0905-ABE0-C4C7-4A0E5425B83D}"/>
              </a:ext>
            </a:extLst>
          </p:cNvPr>
          <p:cNvSpPr txBox="1"/>
          <p:nvPr/>
        </p:nvSpPr>
        <p:spPr>
          <a:xfrm>
            <a:off x="3079275" y="1499934"/>
            <a:ext cx="123256" cy="164592"/>
          </a:xfrm>
          <a:prstGeom prst="rect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7" name="TextBox 296">
            <a:extLst>
              <a:ext uri="{FF2B5EF4-FFF2-40B4-BE49-F238E27FC236}">
                <a16:creationId xmlns:a16="http://schemas.microsoft.com/office/drawing/2014/main" id="{187C39E0-0B92-4DC3-D6FD-17D028F1932D}"/>
              </a:ext>
            </a:extLst>
          </p:cNvPr>
          <p:cNvSpPr txBox="1"/>
          <p:nvPr/>
        </p:nvSpPr>
        <p:spPr>
          <a:xfrm>
            <a:off x="3028175" y="2523288"/>
            <a:ext cx="195893" cy="246221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98" name="TextBox 297">
            <a:extLst>
              <a:ext uri="{FF2B5EF4-FFF2-40B4-BE49-F238E27FC236}">
                <a16:creationId xmlns:a16="http://schemas.microsoft.com/office/drawing/2014/main" id="{8296E35D-4E9B-EAC7-1115-DB5024E5FFB6}"/>
              </a:ext>
            </a:extLst>
          </p:cNvPr>
          <p:cNvSpPr txBox="1"/>
          <p:nvPr/>
        </p:nvSpPr>
        <p:spPr>
          <a:xfrm>
            <a:off x="3085610" y="2570354"/>
            <a:ext cx="123256" cy="164592"/>
          </a:xfrm>
          <a:prstGeom prst="rect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0FA1D987-82B8-B660-4C5B-5DDCD3242100}"/>
              </a:ext>
            </a:extLst>
          </p:cNvPr>
          <p:cNvSpPr txBox="1"/>
          <p:nvPr/>
        </p:nvSpPr>
        <p:spPr>
          <a:xfrm>
            <a:off x="4310432" y="3463173"/>
            <a:ext cx="195893" cy="246221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00" name="TextBox 299">
            <a:extLst>
              <a:ext uri="{FF2B5EF4-FFF2-40B4-BE49-F238E27FC236}">
                <a16:creationId xmlns:a16="http://schemas.microsoft.com/office/drawing/2014/main" id="{528880F6-90B3-19D0-2A63-78EEE4309C42}"/>
              </a:ext>
            </a:extLst>
          </p:cNvPr>
          <p:cNvSpPr txBox="1"/>
          <p:nvPr/>
        </p:nvSpPr>
        <p:spPr>
          <a:xfrm>
            <a:off x="4367867" y="3510239"/>
            <a:ext cx="123256" cy="164592"/>
          </a:xfrm>
          <a:prstGeom prst="rect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DB3D9242-D732-6A25-BC98-3DA019A151B7}"/>
              </a:ext>
            </a:extLst>
          </p:cNvPr>
          <p:cNvSpPr txBox="1"/>
          <p:nvPr/>
        </p:nvSpPr>
        <p:spPr>
          <a:xfrm>
            <a:off x="5517094" y="2486669"/>
            <a:ext cx="195893" cy="246221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CB74BFA6-ECA1-BA70-51F8-FC1B3176F02D}"/>
              </a:ext>
            </a:extLst>
          </p:cNvPr>
          <p:cNvSpPr txBox="1"/>
          <p:nvPr/>
        </p:nvSpPr>
        <p:spPr>
          <a:xfrm>
            <a:off x="5577490" y="2529253"/>
            <a:ext cx="123256" cy="164592"/>
          </a:xfrm>
          <a:prstGeom prst="rect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3" name="TextBox 302">
            <a:extLst>
              <a:ext uri="{FF2B5EF4-FFF2-40B4-BE49-F238E27FC236}">
                <a16:creationId xmlns:a16="http://schemas.microsoft.com/office/drawing/2014/main" id="{5F919FBB-40B8-1108-4201-ACB86D37B7D7}"/>
              </a:ext>
            </a:extLst>
          </p:cNvPr>
          <p:cNvSpPr txBox="1"/>
          <p:nvPr/>
        </p:nvSpPr>
        <p:spPr>
          <a:xfrm>
            <a:off x="5520796" y="1413115"/>
            <a:ext cx="195893" cy="246221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304" name="TextBox 303">
            <a:extLst>
              <a:ext uri="{FF2B5EF4-FFF2-40B4-BE49-F238E27FC236}">
                <a16:creationId xmlns:a16="http://schemas.microsoft.com/office/drawing/2014/main" id="{3671B75C-843A-2559-4920-5D348A69A341}"/>
              </a:ext>
            </a:extLst>
          </p:cNvPr>
          <p:cNvSpPr txBox="1"/>
          <p:nvPr/>
        </p:nvSpPr>
        <p:spPr>
          <a:xfrm>
            <a:off x="5577490" y="1455345"/>
            <a:ext cx="123256" cy="164592"/>
          </a:xfrm>
          <a:prstGeom prst="rect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6878A4-BA1F-CC2B-8B67-6BAD27578BE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13918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30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3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30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30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30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" grpId="0" animBg="1"/>
      <p:bldP spid="267" grpId="0" animBg="1"/>
      <p:bldP spid="268" grpId="0" animBg="1"/>
      <p:bldP spid="269" grpId="0" animBg="1"/>
      <p:bldP spid="27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99BA2-656E-FDBC-8774-E763606C4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Convergence Analysis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785A0F-FA97-A0F4-81CF-8591A6711E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b="1" dirty="0"/>
              <a:t>Theorem: </a:t>
            </a:r>
            <a:r>
              <a:rPr lang="en-US" dirty="0"/>
              <a:t>Slow and fast agent-side models for both convex and non-convex functions converge with </a:t>
            </a:r>
            <a:r>
              <a:rPr lang="en-US" dirty="0" err="1"/>
              <a:t>SplitPair</a:t>
            </a:r>
            <a:r>
              <a:rPr lang="en-US" dirty="0"/>
              <a:t> algorithm</a:t>
            </a:r>
          </a:p>
          <a:p>
            <a:pPr marL="114300" indent="0">
              <a:buNone/>
            </a:pPr>
            <a:endParaRPr lang="en-US" b="0" i="0" dirty="0">
              <a:solidFill>
                <a:srgbClr val="0D0D0D"/>
              </a:solidFill>
              <a:effectLst/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EAE71C6-8894-1677-E6DF-28A8B75DA1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1507419"/>
              </p:ext>
            </p:extLst>
          </p:nvPr>
        </p:nvGraphicFramePr>
        <p:xfrm>
          <a:off x="942606" y="2359659"/>
          <a:ext cx="6776187" cy="2023911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258729">
                  <a:extLst>
                    <a:ext uri="{9D8B030D-6E8A-4147-A177-3AD203B41FA5}">
                      <a16:colId xmlns:a16="http://schemas.microsoft.com/office/drawing/2014/main" val="2899744200"/>
                    </a:ext>
                  </a:extLst>
                </a:gridCol>
                <a:gridCol w="2258729">
                  <a:extLst>
                    <a:ext uri="{9D8B030D-6E8A-4147-A177-3AD203B41FA5}">
                      <a16:colId xmlns:a16="http://schemas.microsoft.com/office/drawing/2014/main" val="1974169845"/>
                    </a:ext>
                  </a:extLst>
                </a:gridCol>
                <a:gridCol w="2258729">
                  <a:extLst>
                    <a:ext uri="{9D8B030D-6E8A-4147-A177-3AD203B41FA5}">
                      <a16:colId xmlns:a16="http://schemas.microsoft.com/office/drawing/2014/main" val="1216411402"/>
                    </a:ext>
                  </a:extLst>
                </a:gridCol>
              </a:tblGrid>
              <a:tr h="674637"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Slow-agent side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Fast-agent side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5164569"/>
                  </a:ext>
                </a:extLst>
              </a:tr>
              <a:tr h="674637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Convex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9809613"/>
                  </a:ext>
                </a:extLst>
              </a:tr>
              <a:tr h="674637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Non-convex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1846953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8AB64271-B02B-8503-5576-DF3FC09A3D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6676" y="3175045"/>
            <a:ext cx="2162286" cy="38737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9AF5B86-A71A-4FE3-0903-C410A2A98C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8501" y="3115183"/>
            <a:ext cx="2020724" cy="44723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153FCCC-7CC1-835D-202B-222753B7C2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0653" y="3726950"/>
            <a:ext cx="2127759" cy="48828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A3FD4F5-F471-56B8-10A5-72999547C6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70037" y="3719637"/>
            <a:ext cx="2200629" cy="469186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7EE97C4C-043D-6572-B25A-39A8FF4D59A0}"/>
              </a:ext>
            </a:extLst>
          </p:cNvPr>
          <p:cNvSpPr/>
          <p:nvPr/>
        </p:nvSpPr>
        <p:spPr>
          <a:xfrm>
            <a:off x="6776199" y="3175045"/>
            <a:ext cx="239949" cy="192617"/>
          </a:xfrm>
          <a:prstGeom prst="ellips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E9C2C6A-08C8-2E31-2277-C980F96CB9D6}"/>
              </a:ext>
            </a:extLst>
          </p:cNvPr>
          <p:cNvSpPr/>
          <p:nvPr/>
        </p:nvSpPr>
        <p:spPr>
          <a:xfrm>
            <a:off x="6808624" y="3774677"/>
            <a:ext cx="239949" cy="192617"/>
          </a:xfrm>
          <a:prstGeom prst="ellips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3BDB40-4ADE-2694-71CF-8A565994B5E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</a:pPr>
              <a:t>38</a:t>
            </a:fld>
            <a:endParaRPr lang="en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2433749-2AFA-725B-DC94-0FDAD82BE5C7}"/>
              </a:ext>
            </a:extLst>
          </p:cNvPr>
          <p:cNvSpPr/>
          <p:nvPr/>
        </p:nvSpPr>
        <p:spPr>
          <a:xfrm>
            <a:off x="2495550" y="2489200"/>
            <a:ext cx="2834919" cy="2520949"/>
          </a:xfrm>
          <a:prstGeom prst="round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14300"/>
            <a:endParaRPr lang="en-US">
              <a:solidFill>
                <a:srgbClr val="1F1F1F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/>
            <a:endParaRPr lang="en-US">
              <a:solidFill>
                <a:srgbClr val="1F1F1F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/>
            <a:endParaRPr lang="en-US">
              <a:solidFill>
                <a:srgbClr val="1F1F1F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/>
            <a:endParaRPr lang="en-US">
              <a:solidFill>
                <a:srgbClr val="1F1F1F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/>
            <a:endParaRPr lang="en-US">
              <a:solidFill>
                <a:srgbClr val="1F1F1F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/>
            <a:endParaRPr lang="en-US">
              <a:solidFill>
                <a:srgbClr val="1F1F1F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/>
            <a:endParaRPr lang="en-US">
              <a:solidFill>
                <a:srgbClr val="1F1F1F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/>
            <a:endParaRPr lang="en-US">
              <a:solidFill>
                <a:srgbClr val="1F1F1F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/>
            <a:r>
              <a:rPr lang="en-US">
                <a:solidFill>
                  <a:srgbClr val="1F1F1F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Similar convergence rates to FL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B858FE8A-E022-E3B8-EF70-42532FBB968A}"/>
                  </a:ext>
                </a:extLst>
              </p:cNvPr>
              <p:cNvSpPr/>
              <p:nvPr/>
            </p:nvSpPr>
            <p:spPr>
              <a:xfrm>
                <a:off x="5382771" y="2489200"/>
                <a:ext cx="2713479" cy="2520950"/>
              </a:xfrm>
              <a:prstGeom prst="roundRect">
                <a:avLst/>
              </a:prstGeom>
              <a:noFill/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114300"/>
                <a:endParaRPr lang="en-US" dirty="0">
                  <a:solidFill>
                    <a:srgbClr val="1F1F1F"/>
                  </a:solidFill>
                  <a:highlight>
                    <a:srgbClr val="FFFFFF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14300"/>
                <a:endParaRPr lang="en-US" dirty="0">
                  <a:solidFill>
                    <a:srgbClr val="1F1F1F"/>
                  </a:solidFill>
                  <a:highlight>
                    <a:srgbClr val="FFFFFF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14300"/>
                <a:endParaRPr lang="en-US" dirty="0">
                  <a:solidFill>
                    <a:srgbClr val="1F1F1F"/>
                  </a:solidFill>
                  <a:highlight>
                    <a:srgbClr val="FFFFFF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14300"/>
                <a:endParaRPr lang="en-US" dirty="0">
                  <a:solidFill>
                    <a:srgbClr val="1F1F1F"/>
                  </a:solidFill>
                  <a:highlight>
                    <a:srgbClr val="FFFFFF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14300"/>
                <a:endParaRPr lang="en-US" dirty="0">
                  <a:solidFill>
                    <a:srgbClr val="1F1F1F"/>
                  </a:solidFill>
                  <a:highlight>
                    <a:srgbClr val="FFFFFF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14300"/>
                <a:endParaRPr lang="en-US" dirty="0">
                  <a:solidFill>
                    <a:srgbClr val="1F1F1F"/>
                  </a:solidFill>
                  <a:highlight>
                    <a:srgbClr val="FFFFFF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14300"/>
                <a:endParaRPr lang="en-US" dirty="0">
                  <a:solidFill>
                    <a:srgbClr val="1F1F1F"/>
                  </a:solidFill>
                  <a:highlight>
                    <a:srgbClr val="FFFFFF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14300"/>
                <a:endParaRPr lang="en-US" dirty="0">
                  <a:solidFill>
                    <a:srgbClr val="1F1F1F"/>
                  </a:solidFill>
                  <a:highlight>
                    <a:srgbClr val="FFFFFF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14300"/>
                <a:r>
                  <a:rPr lang="en-US" dirty="0">
                    <a:solidFill>
                      <a:srgbClr val="0D0D0D"/>
                    </a:solidFill>
                    <a:highlight>
                      <a:srgbClr val="FFFFFF"/>
                    </a:highligh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Convergence depends on slower agents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0D0D0D"/>
                            </a:solidFill>
                            <a:highlight>
                              <a:srgbClr val="FFFFFF"/>
                            </a:highligh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D0D0D"/>
                            </a:solidFill>
                            <a:highlight>
                              <a:srgbClr val="FFFFFF"/>
                            </a:highligh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solidFill>
                              <a:srgbClr val="0D0D0D"/>
                            </a:solidFill>
                            <a:highlight>
                              <a:srgbClr val="FFFFFF"/>
                            </a:highligh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0D0D0D"/>
                    </a:solidFill>
                    <a:highlight>
                      <a:srgbClr val="FFFFFF"/>
                    </a:highligh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0D0D0D"/>
                            </a:solidFill>
                            <a:highlight>
                              <a:srgbClr val="FFFFFF"/>
                            </a:highligh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D0D0D"/>
                            </a:solidFill>
                            <a:highlight>
                              <a:srgbClr val="FFFFFF"/>
                            </a:highligh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solidFill>
                              <a:srgbClr val="0D0D0D"/>
                            </a:solidFill>
                            <a:highlight>
                              <a:srgbClr val="FFFFFF"/>
                            </a:highligh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0D0D0D"/>
                    </a:solidFill>
                    <a:highlight>
                      <a:srgbClr val="FFFFFF"/>
                    </a:highligh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</p:txBody>
          </p:sp>
        </mc:Choice>
        <mc:Fallback xmlns=""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B858FE8A-E022-E3B8-EF70-42532FBB968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2771" y="2489200"/>
                <a:ext cx="2713479" cy="2520950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667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0" grpId="0" animBg="1"/>
      <p:bldP spid="1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D0D18B95-566E-4951-830B-41531BA5D88D}"/>
              </a:ext>
            </a:extLst>
          </p:cNvPr>
          <p:cNvCxnSpPr>
            <a:cxnSpLocks/>
            <a:endCxn id="64" idx="1"/>
          </p:cNvCxnSpPr>
          <p:nvPr/>
        </p:nvCxnSpPr>
        <p:spPr>
          <a:xfrm flipV="1">
            <a:off x="3518571" y="3673548"/>
            <a:ext cx="2285695" cy="6200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dash"/>
            <a:tailEnd type="triangle" w="sm" len="med"/>
          </a:ln>
          <a:effectLst/>
        </p:spPr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E9189583-6757-4703-897B-9151E17ACAE6}"/>
              </a:ext>
            </a:extLst>
          </p:cNvPr>
          <p:cNvCxnSpPr>
            <a:cxnSpLocks/>
            <a:endCxn id="30" idx="1"/>
          </p:cNvCxnSpPr>
          <p:nvPr/>
        </p:nvCxnSpPr>
        <p:spPr>
          <a:xfrm flipV="1">
            <a:off x="3350124" y="2620187"/>
            <a:ext cx="2466070" cy="6896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dash"/>
            <a:tailEnd type="triangle" w="sm" len="med"/>
          </a:ln>
          <a:effectLst/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E699BA2-656E-FDBC-8774-E763606C4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SplitPair</a:t>
            </a:r>
            <a:r>
              <a:rPr lang="en-US" dirty="0"/>
              <a:t>: Communication Cost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785A0F-FA97-A0F4-81CF-8591A6711E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/>
              <a:t>Paired agents exchange high-dimensional feature maps, leading to heavy communication overhead.</a:t>
            </a:r>
            <a:endParaRPr lang="en-US" b="0" i="0" dirty="0">
              <a:solidFill>
                <a:srgbClr val="0D0D0D"/>
              </a:solidFill>
              <a:effectLst/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3BDB40-4ADE-2694-71CF-8A565994B5E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</a:pPr>
              <a:t>39</a:t>
            </a:fld>
            <a:endParaRPr lang="en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6BD5927-1B3A-420D-A6CA-49F6A87E4EF4}"/>
              </a:ext>
            </a:extLst>
          </p:cNvPr>
          <p:cNvGrpSpPr/>
          <p:nvPr/>
        </p:nvGrpSpPr>
        <p:grpSpPr>
          <a:xfrm>
            <a:off x="2994813" y="1866601"/>
            <a:ext cx="3412645" cy="936182"/>
            <a:chOff x="255653" y="2018201"/>
            <a:chExt cx="3412645" cy="936182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8D3B73E0-D5CE-41A0-B047-0CF396EF7133}"/>
                </a:ext>
              </a:extLst>
            </p:cNvPr>
            <p:cNvGrpSpPr/>
            <p:nvPr/>
          </p:nvGrpSpPr>
          <p:grpSpPr>
            <a:xfrm>
              <a:off x="470529" y="2694857"/>
              <a:ext cx="390525" cy="153861"/>
              <a:chOff x="520700" y="1066800"/>
              <a:chExt cx="685800" cy="304800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6E3F76A4-90D1-4FB7-A446-8D32DB6A7E3F}"/>
                  </a:ext>
                </a:extLst>
              </p:cNvPr>
              <p:cNvSpPr/>
              <p:nvPr/>
            </p:nvSpPr>
            <p:spPr>
              <a:xfrm>
                <a:off x="520700" y="1066800"/>
                <a:ext cx="685800" cy="304800"/>
              </a:xfrm>
              <a:prstGeom prst="rect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F4C56CE5-E00B-42CB-9369-73B175DCDC42}"/>
                  </a:ext>
                </a:extLst>
              </p:cNvPr>
              <p:cNvSpPr/>
              <p:nvPr/>
            </p:nvSpPr>
            <p:spPr>
              <a:xfrm>
                <a:off x="596900" y="1104900"/>
                <a:ext cx="76200" cy="228600"/>
              </a:xfrm>
              <a:prstGeom prst="rect">
                <a:avLst/>
              </a:prstGeom>
              <a:solidFill>
                <a:srgbClr val="1F497D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BEDA8C4-52F5-4513-AD84-1936069EDAC3}"/>
                </a:ext>
              </a:extLst>
            </p:cNvPr>
            <p:cNvGrpSpPr/>
            <p:nvPr/>
          </p:nvGrpSpPr>
          <p:grpSpPr>
            <a:xfrm>
              <a:off x="255653" y="2018201"/>
              <a:ext cx="3412645" cy="936182"/>
              <a:chOff x="255653" y="2018201"/>
              <a:chExt cx="3412645" cy="936182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F0C4DC5A-9DF3-4458-8C24-931A780108C2}"/>
                  </a:ext>
                </a:extLst>
              </p:cNvPr>
              <p:cNvGrpSpPr/>
              <p:nvPr/>
            </p:nvGrpSpPr>
            <p:grpSpPr>
              <a:xfrm>
                <a:off x="3077034" y="2694856"/>
                <a:ext cx="390525" cy="153861"/>
                <a:chOff x="520700" y="1066800"/>
                <a:chExt cx="685800" cy="304800"/>
              </a:xfrm>
            </p:grpSpPr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EA44945E-5676-4B21-A8C7-965D500C35A1}"/>
                    </a:ext>
                  </a:extLst>
                </p:cNvPr>
                <p:cNvSpPr/>
                <p:nvPr/>
              </p:nvSpPr>
              <p:spPr>
                <a:xfrm>
                  <a:off x="520700" y="1066800"/>
                  <a:ext cx="685800" cy="304800"/>
                </a:xfrm>
                <a:prstGeom prst="rect">
                  <a:avLst/>
                </a:prstGeom>
                <a:solidFill>
                  <a:sysClr val="window" lastClr="FFFFFF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6B8824C2-493A-46CE-ADC4-E7477C01BBDB}"/>
                    </a:ext>
                  </a:extLst>
                </p:cNvPr>
                <p:cNvSpPr/>
                <p:nvPr/>
              </p:nvSpPr>
              <p:spPr>
                <a:xfrm>
                  <a:off x="748748" y="1104900"/>
                  <a:ext cx="76200" cy="228600"/>
                </a:xfrm>
                <a:prstGeom prst="rect">
                  <a:avLst/>
                </a:prstGeom>
                <a:solidFill>
                  <a:srgbClr val="F79646">
                    <a:lumMod val="75000"/>
                  </a:srgbClr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0EAD0479-26D0-4257-9524-71663096ED9C}"/>
                    </a:ext>
                  </a:extLst>
                </p:cNvPr>
                <p:cNvSpPr/>
                <p:nvPr/>
              </p:nvSpPr>
              <p:spPr>
                <a:xfrm>
                  <a:off x="902252" y="1104900"/>
                  <a:ext cx="76200" cy="228600"/>
                </a:xfrm>
                <a:prstGeom prst="rect">
                  <a:avLst/>
                </a:prstGeom>
                <a:solidFill>
                  <a:srgbClr val="92D050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B0D31E0F-8CC9-48FE-8E93-04A3E8E77E4F}"/>
                    </a:ext>
                  </a:extLst>
                </p:cNvPr>
                <p:cNvSpPr/>
                <p:nvPr/>
              </p:nvSpPr>
              <p:spPr>
                <a:xfrm>
                  <a:off x="1054100" y="1104900"/>
                  <a:ext cx="76200" cy="228600"/>
                </a:xfrm>
                <a:prstGeom prst="rect">
                  <a:avLst/>
                </a:prstGeom>
                <a:solidFill>
                  <a:srgbClr val="FF0000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pic>
            <p:nvPicPr>
              <p:cNvPr id="20" name="Graphic 19" descr="Laptop">
                <a:extLst>
                  <a:ext uri="{FF2B5EF4-FFF2-40B4-BE49-F238E27FC236}">
                    <a16:creationId xmlns:a16="http://schemas.microsoft.com/office/drawing/2014/main" id="{B22C3475-3AF9-4433-A3AE-CC09EA11E2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3006648" y="2018201"/>
                <a:ext cx="520700" cy="520700"/>
              </a:xfrm>
              <a:prstGeom prst="rect">
                <a:avLst/>
              </a:prstGeom>
            </p:spPr>
          </p:pic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AFA957B0-3FC1-43B2-B0B8-CF58B8329553}"/>
                  </a:ext>
                </a:extLst>
              </p:cNvPr>
              <p:cNvGrpSpPr/>
              <p:nvPr/>
            </p:nvGrpSpPr>
            <p:grpSpPr>
              <a:xfrm>
                <a:off x="3073990" y="2450948"/>
                <a:ext cx="390525" cy="153861"/>
                <a:chOff x="520700" y="1066800"/>
                <a:chExt cx="685800" cy="304800"/>
              </a:xfrm>
            </p:grpSpPr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A821EA23-8EBB-4ADC-A5B2-A65C822E2CAF}"/>
                    </a:ext>
                  </a:extLst>
                </p:cNvPr>
                <p:cNvSpPr/>
                <p:nvPr/>
              </p:nvSpPr>
              <p:spPr>
                <a:xfrm>
                  <a:off x="520700" y="1066800"/>
                  <a:ext cx="685800" cy="304800"/>
                </a:xfrm>
                <a:prstGeom prst="rect">
                  <a:avLst/>
                </a:prstGeom>
                <a:solidFill>
                  <a:sysClr val="window" lastClr="FFFFFF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FD35BD4-8953-4B7C-B292-4412792BECEF}"/>
                    </a:ext>
                  </a:extLst>
                </p:cNvPr>
                <p:cNvSpPr/>
                <p:nvPr/>
              </p:nvSpPr>
              <p:spPr>
                <a:xfrm>
                  <a:off x="596900" y="1104900"/>
                  <a:ext cx="76200" cy="228600"/>
                </a:xfrm>
                <a:prstGeom prst="rect">
                  <a:avLst/>
                </a:prstGeom>
                <a:solidFill>
                  <a:srgbClr val="1F497D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60C2DE08-6C4D-4AE3-B93E-432DE6BE4F64}"/>
                    </a:ext>
                  </a:extLst>
                </p:cNvPr>
                <p:cNvSpPr/>
                <p:nvPr/>
              </p:nvSpPr>
              <p:spPr>
                <a:xfrm>
                  <a:off x="748748" y="1104900"/>
                  <a:ext cx="76200" cy="228600"/>
                </a:xfrm>
                <a:prstGeom prst="rect">
                  <a:avLst/>
                </a:prstGeom>
                <a:solidFill>
                  <a:srgbClr val="F79646">
                    <a:lumMod val="75000"/>
                  </a:srgbClr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2ECF5C41-3E3D-465E-B34F-FAADAE489E9F}"/>
                    </a:ext>
                  </a:extLst>
                </p:cNvPr>
                <p:cNvSpPr/>
                <p:nvPr/>
              </p:nvSpPr>
              <p:spPr>
                <a:xfrm>
                  <a:off x="902252" y="1104900"/>
                  <a:ext cx="76200" cy="228600"/>
                </a:xfrm>
                <a:prstGeom prst="rect">
                  <a:avLst/>
                </a:prstGeom>
                <a:solidFill>
                  <a:srgbClr val="92D050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9E402CC2-8290-4704-AA2C-97ACEBDBD5B2}"/>
                    </a:ext>
                  </a:extLst>
                </p:cNvPr>
                <p:cNvSpPr/>
                <p:nvPr/>
              </p:nvSpPr>
              <p:spPr>
                <a:xfrm>
                  <a:off x="1054100" y="1104900"/>
                  <a:ext cx="76200" cy="228600"/>
                </a:xfrm>
                <a:prstGeom prst="rect">
                  <a:avLst/>
                </a:prstGeom>
                <a:solidFill>
                  <a:srgbClr val="FF0000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F8711FA3-3E3A-45CF-ABB8-D6E52D767710}"/>
                  </a:ext>
                </a:extLst>
              </p:cNvPr>
              <p:cNvSpPr/>
              <p:nvPr/>
            </p:nvSpPr>
            <p:spPr>
              <a:xfrm>
                <a:off x="2830098" y="2104557"/>
                <a:ext cx="838200" cy="846643"/>
              </a:xfrm>
              <a:prstGeom prst="roundRect">
                <a:avLst/>
              </a:prstGeom>
              <a:noFill/>
              <a:ln w="3175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23" name="Graphic 22" descr="Smart Phone">
                <a:extLst>
                  <a:ext uri="{FF2B5EF4-FFF2-40B4-BE49-F238E27FC236}">
                    <a16:creationId xmlns:a16="http://schemas.microsoft.com/office/drawing/2014/main" id="{7E307BA7-E9C6-4718-8B07-13840FC3FB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99099" y="2168124"/>
                <a:ext cx="390525" cy="390525"/>
              </a:xfrm>
              <a:prstGeom prst="rect">
                <a:avLst/>
              </a:prstGeom>
            </p:spPr>
          </p:pic>
          <p:sp>
            <p:nvSpPr>
              <p:cNvPr id="24" name="Rectangle: Rounded Corners 23">
                <a:extLst>
                  <a:ext uri="{FF2B5EF4-FFF2-40B4-BE49-F238E27FC236}">
                    <a16:creationId xmlns:a16="http://schemas.microsoft.com/office/drawing/2014/main" id="{147BE663-9F30-4E17-8F66-63A521ADB1E1}"/>
                  </a:ext>
                </a:extLst>
              </p:cNvPr>
              <p:cNvSpPr/>
              <p:nvPr/>
            </p:nvSpPr>
            <p:spPr>
              <a:xfrm>
                <a:off x="255653" y="2107740"/>
                <a:ext cx="838200" cy="846643"/>
              </a:xfrm>
              <a:prstGeom prst="roundRect">
                <a:avLst/>
              </a:prstGeom>
              <a:noFill/>
              <a:ln w="3175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F6DA673-DC59-4BFD-85ED-A9FEFFE72EE5}"/>
              </a:ext>
            </a:extLst>
          </p:cNvPr>
          <p:cNvGrpSpPr/>
          <p:nvPr/>
        </p:nvGrpSpPr>
        <p:grpSpPr>
          <a:xfrm>
            <a:off x="4271227" y="4000201"/>
            <a:ext cx="838200" cy="846643"/>
            <a:chOff x="1575874" y="-346762"/>
            <a:chExt cx="838200" cy="846643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49B2DDD8-5CE0-46C0-9119-4AA0260ADC94}"/>
                </a:ext>
              </a:extLst>
            </p:cNvPr>
            <p:cNvGrpSpPr/>
            <p:nvPr/>
          </p:nvGrpSpPr>
          <p:grpSpPr>
            <a:xfrm>
              <a:off x="1821721" y="152936"/>
              <a:ext cx="390525" cy="153861"/>
              <a:chOff x="520700" y="1066800"/>
              <a:chExt cx="685800" cy="304800"/>
            </a:xfrm>
          </p:grpSpPr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4CD97DD9-FFB3-4DA3-8769-BCE12674AB57}"/>
                  </a:ext>
                </a:extLst>
              </p:cNvPr>
              <p:cNvSpPr/>
              <p:nvPr/>
            </p:nvSpPr>
            <p:spPr>
              <a:xfrm>
                <a:off x="520700" y="1066800"/>
                <a:ext cx="685800" cy="304800"/>
              </a:xfrm>
              <a:prstGeom prst="rect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EE6A7AFA-83B8-4F42-BFCB-FA5735624FDB}"/>
                  </a:ext>
                </a:extLst>
              </p:cNvPr>
              <p:cNvSpPr/>
              <p:nvPr/>
            </p:nvSpPr>
            <p:spPr>
              <a:xfrm>
                <a:off x="596900" y="1104900"/>
                <a:ext cx="76200" cy="228600"/>
              </a:xfrm>
              <a:prstGeom prst="rect">
                <a:avLst/>
              </a:prstGeom>
              <a:solidFill>
                <a:srgbClr val="1F497D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7F6BF96F-1E9F-4FCD-B094-E616488EAFB3}"/>
                  </a:ext>
                </a:extLst>
              </p:cNvPr>
              <p:cNvSpPr/>
              <p:nvPr/>
            </p:nvSpPr>
            <p:spPr>
              <a:xfrm>
                <a:off x="748748" y="1104900"/>
                <a:ext cx="76200" cy="228600"/>
              </a:xfrm>
              <a:prstGeom prst="rect">
                <a:avLst/>
              </a:prstGeom>
              <a:solidFill>
                <a:srgbClr val="F79646">
                  <a:lumMod val="7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F336E90B-4592-4174-A8CA-8B2795B89DF9}"/>
                  </a:ext>
                </a:extLst>
              </p:cNvPr>
              <p:cNvSpPr/>
              <p:nvPr/>
            </p:nvSpPr>
            <p:spPr>
              <a:xfrm>
                <a:off x="902252" y="1104900"/>
                <a:ext cx="76200" cy="228600"/>
              </a:xfrm>
              <a:prstGeom prst="rect">
                <a:avLst/>
              </a:prstGeom>
              <a:solidFill>
                <a:srgbClr val="92D050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13CEE685-5014-4020-B93E-3130997D8631}"/>
                  </a:ext>
                </a:extLst>
              </p:cNvPr>
              <p:cNvSpPr/>
              <p:nvPr/>
            </p:nvSpPr>
            <p:spPr>
              <a:xfrm>
                <a:off x="1054100" y="1104900"/>
                <a:ext cx="76200" cy="228600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pic>
          <p:nvPicPr>
            <p:cNvPr id="38" name="Graphic 37" descr="Smart Phone">
              <a:extLst>
                <a:ext uri="{FF2B5EF4-FFF2-40B4-BE49-F238E27FC236}">
                  <a16:creationId xmlns:a16="http://schemas.microsoft.com/office/drawing/2014/main" id="{15DA8FE8-7550-4DA3-8B60-0CE7ADC4A0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819320" y="-317235"/>
              <a:ext cx="390525" cy="390525"/>
            </a:xfrm>
            <a:prstGeom prst="rect">
              <a:avLst/>
            </a:prstGeom>
          </p:spPr>
        </p:pic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82392B20-61FB-400E-8B90-F887DA9184E6}"/>
                </a:ext>
              </a:extLst>
            </p:cNvPr>
            <p:cNvSpPr/>
            <p:nvPr/>
          </p:nvSpPr>
          <p:spPr>
            <a:xfrm>
              <a:off x="1575874" y="-346762"/>
              <a:ext cx="838200" cy="846643"/>
            </a:xfrm>
            <a:prstGeom prst="roundRect">
              <a:avLst/>
            </a:prstGeom>
            <a:noFill/>
            <a:ln w="3175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40" name="Connector: Elbow 39">
              <a:extLst>
                <a:ext uri="{FF2B5EF4-FFF2-40B4-BE49-F238E27FC236}">
                  <a16:creationId xmlns:a16="http://schemas.microsoft.com/office/drawing/2014/main" id="{821A37FB-0206-4BCB-9D93-7A6847E6B7F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62711" y="240061"/>
              <a:ext cx="347134" cy="113195"/>
            </a:xfrm>
            <a:prstGeom prst="bentConnector3">
              <a:avLst>
                <a:gd name="adj1" fmla="val -14635"/>
              </a:avLst>
            </a:prstGeom>
            <a:noFill/>
            <a:ln w="6350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  <a:tailEnd type="triangle" w="sm" len="sm"/>
            </a:ln>
            <a:effectLst/>
          </p:spPr>
        </p:cxn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F0B3D65-2EA4-41FA-B445-7A84ECABD1C9}"/>
              </a:ext>
            </a:extLst>
          </p:cNvPr>
          <p:cNvGrpSpPr/>
          <p:nvPr/>
        </p:nvGrpSpPr>
        <p:grpSpPr>
          <a:xfrm>
            <a:off x="2990818" y="2928782"/>
            <a:ext cx="3410116" cy="936005"/>
            <a:chOff x="257092" y="947661"/>
            <a:chExt cx="3410116" cy="936005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2F5E22C0-E2C8-45D9-9631-1F041F0AE43A}"/>
                </a:ext>
              </a:extLst>
            </p:cNvPr>
            <p:cNvGrpSpPr/>
            <p:nvPr/>
          </p:nvGrpSpPr>
          <p:grpSpPr>
            <a:xfrm>
              <a:off x="3070540" y="1615496"/>
              <a:ext cx="390525" cy="153861"/>
              <a:chOff x="520700" y="1066800"/>
              <a:chExt cx="685800" cy="304800"/>
            </a:xfrm>
          </p:grpSpPr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7731CD68-2F4E-4EA0-88DC-F2AC04BC0C0E}"/>
                  </a:ext>
                </a:extLst>
              </p:cNvPr>
              <p:cNvSpPr/>
              <p:nvPr/>
            </p:nvSpPr>
            <p:spPr>
              <a:xfrm>
                <a:off x="520700" y="1066800"/>
                <a:ext cx="685800" cy="304800"/>
              </a:xfrm>
              <a:prstGeom prst="rect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91E5FBA9-BEAF-4AAB-92E6-D80969A6AE00}"/>
                  </a:ext>
                </a:extLst>
              </p:cNvPr>
              <p:cNvSpPr/>
              <p:nvPr/>
            </p:nvSpPr>
            <p:spPr>
              <a:xfrm>
                <a:off x="1054100" y="1104900"/>
                <a:ext cx="76200" cy="228600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7DC8AE85-C412-4D09-AAE4-763CC87F428D}"/>
                </a:ext>
              </a:extLst>
            </p:cNvPr>
            <p:cNvGrpSpPr/>
            <p:nvPr/>
          </p:nvGrpSpPr>
          <p:grpSpPr>
            <a:xfrm>
              <a:off x="3072900" y="1380408"/>
              <a:ext cx="390525" cy="153861"/>
              <a:chOff x="520700" y="1066800"/>
              <a:chExt cx="685800" cy="304800"/>
            </a:xfrm>
          </p:grpSpPr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9309383B-84CE-4918-8401-A55883846630}"/>
                  </a:ext>
                </a:extLst>
              </p:cNvPr>
              <p:cNvSpPr/>
              <p:nvPr/>
            </p:nvSpPr>
            <p:spPr>
              <a:xfrm>
                <a:off x="520700" y="1066800"/>
                <a:ext cx="685800" cy="304800"/>
              </a:xfrm>
              <a:prstGeom prst="rect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237F993F-E4BE-4CF3-A053-B3F28C3BD32D}"/>
                  </a:ext>
                </a:extLst>
              </p:cNvPr>
              <p:cNvSpPr/>
              <p:nvPr/>
            </p:nvSpPr>
            <p:spPr>
              <a:xfrm>
                <a:off x="596900" y="1104900"/>
                <a:ext cx="76200" cy="228600"/>
              </a:xfrm>
              <a:prstGeom prst="rect">
                <a:avLst/>
              </a:prstGeom>
              <a:solidFill>
                <a:srgbClr val="1F497D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136749B6-BF7C-4DC4-8554-828A3019CBC0}"/>
                  </a:ext>
                </a:extLst>
              </p:cNvPr>
              <p:cNvSpPr/>
              <p:nvPr/>
            </p:nvSpPr>
            <p:spPr>
              <a:xfrm>
                <a:off x="748748" y="1104900"/>
                <a:ext cx="76200" cy="228600"/>
              </a:xfrm>
              <a:prstGeom prst="rect">
                <a:avLst/>
              </a:prstGeom>
              <a:solidFill>
                <a:srgbClr val="F79646">
                  <a:lumMod val="75000"/>
                </a:srgbClr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26F1CF92-8867-4152-AEF0-B03DFA51B4E7}"/>
                  </a:ext>
                </a:extLst>
              </p:cNvPr>
              <p:cNvSpPr/>
              <p:nvPr/>
            </p:nvSpPr>
            <p:spPr>
              <a:xfrm>
                <a:off x="902252" y="1104900"/>
                <a:ext cx="76200" cy="228600"/>
              </a:xfrm>
              <a:prstGeom prst="rect">
                <a:avLst/>
              </a:prstGeom>
              <a:solidFill>
                <a:srgbClr val="92D050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DF5D86B2-E304-4DB9-90B6-94C308CEFD62}"/>
                  </a:ext>
                </a:extLst>
              </p:cNvPr>
              <p:cNvSpPr/>
              <p:nvPr/>
            </p:nvSpPr>
            <p:spPr>
              <a:xfrm>
                <a:off x="1054100" y="1104900"/>
                <a:ext cx="76200" cy="228600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2F8537BF-B848-4D9D-AFAB-A06D109A95A7}"/>
                </a:ext>
              </a:extLst>
            </p:cNvPr>
            <p:cNvGrpSpPr/>
            <p:nvPr/>
          </p:nvGrpSpPr>
          <p:grpSpPr>
            <a:xfrm>
              <a:off x="257092" y="947661"/>
              <a:ext cx="3410116" cy="936005"/>
              <a:chOff x="257092" y="947661"/>
              <a:chExt cx="3410116" cy="936005"/>
            </a:xfrm>
          </p:grpSpPr>
          <p:pic>
            <p:nvPicPr>
              <p:cNvPr id="50" name="Graphic 49" descr="Laptop">
                <a:extLst>
                  <a:ext uri="{FF2B5EF4-FFF2-40B4-BE49-F238E27FC236}">
                    <a16:creationId xmlns:a16="http://schemas.microsoft.com/office/drawing/2014/main" id="{2C6441CD-1CA6-4520-A720-E3D7429534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3005558" y="947661"/>
                <a:ext cx="520700" cy="520700"/>
              </a:xfrm>
              <a:prstGeom prst="rect">
                <a:avLst/>
              </a:prstGeom>
            </p:spPr>
          </p:pic>
          <p:pic>
            <p:nvPicPr>
              <p:cNvPr id="51" name="Graphic 50" descr="Smart Phone">
                <a:extLst>
                  <a:ext uri="{FF2B5EF4-FFF2-40B4-BE49-F238E27FC236}">
                    <a16:creationId xmlns:a16="http://schemas.microsoft.com/office/drawing/2014/main" id="{9A1BCB0A-4BDC-4263-AF1A-45AE2D1408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00538" y="1097407"/>
                <a:ext cx="390525" cy="390525"/>
              </a:xfrm>
              <a:prstGeom prst="rect">
                <a:avLst/>
              </a:prstGeom>
            </p:spPr>
          </p:pic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1E71E035-846B-4667-BE5B-82A648605022}"/>
                  </a:ext>
                </a:extLst>
              </p:cNvPr>
              <p:cNvGrpSpPr/>
              <p:nvPr/>
            </p:nvGrpSpPr>
            <p:grpSpPr>
              <a:xfrm>
                <a:off x="470529" y="1614800"/>
                <a:ext cx="390525" cy="153861"/>
                <a:chOff x="520700" y="1066800"/>
                <a:chExt cx="685800" cy="304800"/>
              </a:xfrm>
            </p:grpSpPr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2F1690D9-5622-49E3-AE03-1DE8DFBB5242}"/>
                    </a:ext>
                  </a:extLst>
                </p:cNvPr>
                <p:cNvSpPr/>
                <p:nvPr/>
              </p:nvSpPr>
              <p:spPr>
                <a:xfrm>
                  <a:off x="520700" y="1066800"/>
                  <a:ext cx="685800" cy="304800"/>
                </a:xfrm>
                <a:prstGeom prst="rect">
                  <a:avLst/>
                </a:prstGeom>
                <a:solidFill>
                  <a:sysClr val="window" lastClr="FFFFFF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D205B41F-9A1D-44F7-91E5-A23DCD24A545}"/>
                    </a:ext>
                  </a:extLst>
                </p:cNvPr>
                <p:cNvSpPr/>
                <p:nvPr/>
              </p:nvSpPr>
              <p:spPr>
                <a:xfrm>
                  <a:off x="596900" y="1104900"/>
                  <a:ext cx="76200" cy="228600"/>
                </a:xfrm>
                <a:prstGeom prst="rect">
                  <a:avLst/>
                </a:prstGeom>
                <a:solidFill>
                  <a:srgbClr val="1F497D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65764CF8-95F8-4AC7-9DD7-2106C437C00D}"/>
                    </a:ext>
                  </a:extLst>
                </p:cNvPr>
                <p:cNvSpPr/>
                <p:nvPr/>
              </p:nvSpPr>
              <p:spPr>
                <a:xfrm>
                  <a:off x="748748" y="1104900"/>
                  <a:ext cx="76200" cy="228600"/>
                </a:xfrm>
                <a:prstGeom prst="rect">
                  <a:avLst/>
                </a:prstGeom>
                <a:solidFill>
                  <a:srgbClr val="F79646">
                    <a:lumMod val="75000"/>
                  </a:srgbClr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B41E2773-56F7-4D9F-843F-531F4EAD7BD5}"/>
                    </a:ext>
                  </a:extLst>
                </p:cNvPr>
                <p:cNvSpPr/>
                <p:nvPr/>
              </p:nvSpPr>
              <p:spPr>
                <a:xfrm>
                  <a:off x="902252" y="1104900"/>
                  <a:ext cx="76200" cy="228600"/>
                </a:xfrm>
                <a:prstGeom prst="rect">
                  <a:avLst/>
                </a:prstGeom>
                <a:solidFill>
                  <a:srgbClr val="92D050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3" name="Rectangle: Rounded Corners 52">
                <a:extLst>
                  <a:ext uri="{FF2B5EF4-FFF2-40B4-BE49-F238E27FC236}">
                    <a16:creationId xmlns:a16="http://schemas.microsoft.com/office/drawing/2014/main" id="{A4099BC5-329E-4FEC-9546-478906F8A322}"/>
                  </a:ext>
                </a:extLst>
              </p:cNvPr>
              <p:cNvSpPr/>
              <p:nvPr/>
            </p:nvSpPr>
            <p:spPr>
              <a:xfrm>
                <a:off x="2829008" y="1034017"/>
                <a:ext cx="838200" cy="846643"/>
              </a:xfrm>
              <a:prstGeom prst="roundRect">
                <a:avLst/>
              </a:prstGeom>
              <a:noFill/>
              <a:ln w="3175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4" name="Rectangle: Rounded Corners 53">
                <a:extLst>
                  <a:ext uri="{FF2B5EF4-FFF2-40B4-BE49-F238E27FC236}">
                    <a16:creationId xmlns:a16="http://schemas.microsoft.com/office/drawing/2014/main" id="{AB06D47A-0A02-4247-A307-0F8664C07B26}"/>
                  </a:ext>
                </a:extLst>
              </p:cNvPr>
              <p:cNvSpPr/>
              <p:nvPr/>
            </p:nvSpPr>
            <p:spPr>
              <a:xfrm>
                <a:off x="257092" y="1037023"/>
                <a:ext cx="838200" cy="846643"/>
              </a:xfrm>
              <a:prstGeom prst="roundRect">
                <a:avLst/>
              </a:prstGeom>
              <a:noFill/>
              <a:ln w="3175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66" name="Arc 65">
            <a:extLst>
              <a:ext uri="{FF2B5EF4-FFF2-40B4-BE49-F238E27FC236}">
                <a16:creationId xmlns:a16="http://schemas.microsoft.com/office/drawing/2014/main" id="{0700D428-5917-4EAF-A8E6-298923BD954B}"/>
              </a:ext>
            </a:extLst>
          </p:cNvPr>
          <p:cNvSpPr/>
          <p:nvPr/>
        </p:nvSpPr>
        <p:spPr>
          <a:xfrm>
            <a:off x="4177172" y="3145843"/>
            <a:ext cx="1926105" cy="1180788"/>
          </a:xfrm>
          <a:prstGeom prst="arc">
            <a:avLst>
              <a:gd name="adj1" fmla="val 547508"/>
              <a:gd name="adj2" fmla="val 5516435"/>
            </a:avLst>
          </a:prstGeom>
          <a:noFill/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lgDashDotDot"/>
            <a:tailEnd type="triangle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Arc 66">
            <a:extLst>
              <a:ext uri="{FF2B5EF4-FFF2-40B4-BE49-F238E27FC236}">
                <a16:creationId xmlns:a16="http://schemas.microsoft.com/office/drawing/2014/main" id="{3927AD1A-CD9C-42CA-ABE7-4A2C1454020B}"/>
              </a:ext>
            </a:extLst>
          </p:cNvPr>
          <p:cNvSpPr/>
          <p:nvPr/>
        </p:nvSpPr>
        <p:spPr>
          <a:xfrm>
            <a:off x="3284634" y="3158690"/>
            <a:ext cx="1966010" cy="1180788"/>
          </a:xfrm>
          <a:prstGeom prst="arc">
            <a:avLst>
              <a:gd name="adj1" fmla="val 5444270"/>
              <a:gd name="adj2" fmla="val 10348150"/>
            </a:avLst>
          </a:prstGeom>
          <a:noFill/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lgDashDotDot"/>
            <a:tailEnd type="triangle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8" name="Arc 67">
            <a:extLst>
              <a:ext uri="{FF2B5EF4-FFF2-40B4-BE49-F238E27FC236}">
                <a16:creationId xmlns:a16="http://schemas.microsoft.com/office/drawing/2014/main" id="{A36B9B2D-B5A3-4D7E-B46D-7E82452B09EA}"/>
              </a:ext>
            </a:extLst>
          </p:cNvPr>
          <p:cNvSpPr/>
          <p:nvPr/>
        </p:nvSpPr>
        <p:spPr>
          <a:xfrm>
            <a:off x="4592130" y="2342153"/>
            <a:ext cx="1825310" cy="1180788"/>
          </a:xfrm>
          <a:prstGeom prst="arc">
            <a:avLst>
              <a:gd name="adj1" fmla="val 20906972"/>
              <a:gd name="adj2" fmla="val 606101"/>
            </a:avLst>
          </a:prstGeom>
          <a:noFill/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lgDashDotDot"/>
            <a:tailEnd type="triangle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Arc 68">
            <a:extLst>
              <a:ext uri="{FF2B5EF4-FFF2-40B4-BE49-F238E27FC236}">
                <a16:creationId xmlns:a16="http://schemas.microsoft.com/office/drawing/2014/main" id="{D4396A84-0BD9-45BE-84D9-022F543903C6}"/>
              </a:ext>
            </a:extLst>
          </p:cNvPr>
          <p:cNvSpPr/>
          <p:nvPr/>
        </p:nvSpPr>
        <p:spPr>
          <a:xfrm>
            <a:off x="2963738" y="2404694"/>
            <a:ext cx="1825310" cy="1180788"/>
          </a:xfrm>
          <a:prstGeom prst="arc">
            <a:avLst>
              <a:gd name="adj1" fmla="val 10320915"/>
              <a:gd name="adj2" fmla="val 11750881"/>
            </a:avLst>
          </a:prstGeom>
          <a:noFill/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lgDashDotDot"/>
            <a:tailEnd type="triangle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0" name="Arc 69">
            <a:extLst>
              <a:ext uri="{FF2B5EF4-FFF2-40B4-BE49-F238E27FC236}">
                <a16:creationId xmlns:a16="http://schemas.microsoft.com/office/drawing/2014/main" id="{E19873A5-EA2E-4C85-A0BC-550020886532}"/>
              </a:ext>
            </a:extLst>
          </p:cNvPr>
          <p:cNvSpPr/>
          <p:nvPr/>
        </p:nvSpPr>
        <p:spPr>
          <a:xfrm>
            <a:off x="2652535" y="1880628"/>
            <a:ext cx="4114799" cy="1180788"/>
          </a:xfrm>
          <a:prstGeom prst="arc">
            <a:avLst>
              <a:gd name="adj1" fmla="val 12518595"/>
              <a:gd name="adj2" fmla="val 19880065"/>
            </a:avLst>
          </a:prstGeom>
          <a:noFill/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lgDashDotDot"/>
            <a:tailEnd type="triangle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BD1DD71D-4D55-4D10-B299-2082309BB3A9}"/>
              </a:ext>
            </a:extLst>
          </p:cNvPr>
          <p:cNvSpPr txBox="1"/>
          <p:nvPr/>
        </p:nvSpPr>
        <p:spPr>
          <a:xfrm>
            <a:off x="3081107" y="2016524"/>
            <a:ext cx="195893" cy="246221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412AF7DE-5BCC-44B1-8011-D4FAABFC3490}"/>
              </a:ext>
            </a:extLst>
          </p:cNvPr>
          <p:cNvSpPr txBox="1"/>
          <p:nvPr/>
        </p:nvSpPr>
        <p:spPr>
          <a:xfrm>
            <a:off x="3138542" y="2063590"/>
            <a:ext cx="123256" cy="164592"/>
          </a:xfrm>
          <a:prstGeom prst="rect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CD8C24EE-EE52-4B23-B35C-A3F655D826FE}"/>
              </a:ext>
            </a:extLst>
          </p:cNvPr>
          <p:cNvSpPr txBox="1"/>
          <p:nvPr/>
        </p:nvSpPr>
        <p:spPr>
          <a:xfrm>
            <a:off x="3087442" y="3086944"/>
            <a:ext cx="195893" cy="246221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1378D43C-5B32-45DC-BACA-3ADD8EBBD537}"/>
              </a:ext>
            </a:extLst>
          </p:cNvPr>
          <p:cNvSpPr txBox="1"/>
          <p:nvPr/>
        </p:nvSpPr>
        <p:spPr>
          <a:xfrm>
            <a:off x="3144877" y="3134010"/>
            <a:ext cx="123256" cy="164592"/>
          </a:xfrm>
          <a:prstGeom prst="rect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ED2976EC-D1CA-43AE-A318-F04A527C0C17}"/>
              </a:ext>
            </a:extLst>
          </p:cNvPr>
          <p:cNvSpPr txBox="1"/>
          <p:nvPr/>
        </p:nvSpPr>
        <p:spPr>
          <a:xfrm>
            <a:off x="4369699" y="4026829"/>
            <a:ext cx="195893" cy="246221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E474D900-FF63-484F-BB34-A16344E1EBFD}"/>
              </a:ext>
            </a:extLst>
          </p:cNvPr>
          <p:cNvSpPr txBox="1"/>
          <p:nvPr/>
        </p:nvSpPr>
        <p:spPr>
          <a:xfrm>
            <a:off x="4427134" y="4073895"/>
            <a:ext cx="123256" cy="164592"/>
          </a:xfrm>
          <a:prstGeom prst="rect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100A7E7C-A115-4F5A-96A7-D7A312C97326}"/>
              </a:ext>
            </a:extLst>
          </p:cNvPr>
          <p:cNvSpPr txBox="1"/>
          <p:nvPr/>
        </p:nvSpPr>
        <p:spPr>
          <a:xfrm>
            <a:off x="5576361" y="3050325"/>
            <a:ext cx="195893" cy="246221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DDF4584-6B86-4FB0-8141-F25BC449B230}"/>
              </a:ext>
            </a:extLst>
          </p:cNvPr>
          <p:cNvSpPr txBox="1"/>
          <p:nvPr/>
        </p:nvSpPr>
        <p:spPr>
          <a:xfrm>
            <a:off x="5636757" y="3092909"/>
            <a:ext cx="123256" cy="164592"/>
          </a:xfrm>
          <a:prstGeom prst="rect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211315C-8DE3-40E8-8BC8-98E7BF8F4321}"/>
              </a:ext>
            </a:extLst>
          </p:cNvPr>
          <p:cNvSpPr txBox="1"/>
          <p:nvPr/>
        </p:nvSpPr>
        <p:spPr>
          <a:xfrm>
            <a:off x="5580063" y="1976771"/>
            <a:ext cx="195893" cy="246221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4062F8F4-7F3A-477F-A405-9BAE37406D2B}"/>
              </a:ext>
            </a:extLst>
          </p:cNvPr>
          <p:cNvSpPr txBox="1"/>
          <p:nvPr/>
        </p:nvSpPr>
        <p:spPr>
          <a:xfrm>
            <a:off x="5636757" y="2019001"/>
            <a:ext cx="123256" cy="164592"/>
          </a:xfrm>
          <a:prstGeom prst="rect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1" name="Rectangle: Rounded Corners 90">
            <a:extLst>
              <a:ext uri="{FF2B5EF4-FFF2-40B4-BE49-F238E27FC236}">
                <a16:creationId xmlns:a16="http://schemas.microsoft.com/office/drawing/2014/main" id="{FB9991FD-746C-45C4-990B-8741AB33DBE1}"/>
              </a:ext>
            </a:extLst>
          </p:cNvPr>
          <p:cNvSpPr/>
          <p:nvPr/>
        </p:nvSpPr>
        <p:spPr>
          <a:xfrm>
            <a:off x="3558288" y="2695039"/>
            <a:ext cx="2285695" cy="779678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14300" algn="ctr"/>
            <a:r>
              <a:rPr lang="en-US" sz="18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 ≈ 52% of training time</a:t>
            </a:r>
            <a:endParaRPr lang="en-US" sz="1800" dirty="0">
              <a:solidFill>
                <a:srgbClr val="1F1F1F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441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4C40928D-9F4A-44FD-9F8F-CAB56FA85122}"/>
              </a:ext>
            </a:extLst>
          </p:cNvPr>
          <p:cNvCxnSpPr>
            <a:cxnSpLocks/>
            <a:endCxn id="94" idx="1"/>
          </p:cNvCxnSpPr>
          <p:nvPr/>
        </p:nvCxnSpPr>
        <p:spPr>
          <a:xfrm>
            <a:off x="2406101" y="3162661"/>
            <a:ext cx="4637653" cy="0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dash"/>
            <a:tailEnd type="triangle" w="sm" len="med"/>
          </a:ln>
          <a:effectLst/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E699BA2-656E-FDBC-8774-E763606C4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SplitPair</a:t>
            </a:r>
            <a:r>
              <a:rPr lang="en-US" dirty="0"/>
              <a:t>: Efficient Communication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6683A0-AC05-4BB4-8543-1DE3AB0B6F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0000"/>
          <a:stretch/>
        </p:blipFill>
        <p:spPr>
          <a:xfrm>
            <a:off x="2794001" y="2181113"/>
            <a:ext cx="1972733" cy="1963097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785A0F-FA97-A0F4-81CF-8591A6711E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/>
              <a:t>Apply Singular Value Decomposition (SVD) to compress intermediate feature maps before transmission</a:t>
            </a:r>
            <a:r>
              <a:rPr lang="en-US" dirty="0">
                <a:highlight>
                  <a:srgbClr val="FFFFFF"/>
                </a:highlight>
              </a:rPr>
              <a:t>.</a:t>
            </a:r>
            <a:endParaRPr lang="en-US" b="0" i="0" dirty="0">
              <a:solidFill>
                <a:srgbClr val="0D0D0D"/>
              </a:solidFill>
              <a:effectLst/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3BDB40-4ADE-2694-71CF-8A565994B5E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</a:pPr>
              <a:t>40</a:t>
            </a:fld>
            <a:endParaRPr lang="en"/>
          </a:p>
        </p:txBody>
      </p:sp>
      <p:sp>
        <p:nvSpPr>
          <p:cNvPr id="74" name="Text Placeholder 2">
            <a:extLst>
              <a:ext uri="{FF2B5EF4-FFF2-40B4-BE49-F238E27FC236}">
                <a16:creationId xmlns:a16="http://schemas.microsoft.com/office/drawing/2014/main" id="{6A90FDC7-9F67-427F-998B-70C8D213276A}"/>
              </a:ext>
            </a:extLst>
          </p:cNvPr>
          <p:cNvSpPr txBox="1">
            <a:spLocks/>
          </p:cNvSpPr>
          <p:nvPr/>
        </p:nvSpPr>
        <p:spPr>
          <a:xfrm>
            <a:off x="263085" y="4502334"/>
            <a:ext cx="5367147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●"/>
              <a:defRPr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○"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■"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●"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○"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■"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●"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○"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■"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114300" indent="0">
              <a:buNone/>
            </a:pP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Visualizing and understanding convolutional networks: MD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Zeiler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 Fergus, 2014</a:t>
            </a:r>
          </a:p>
          <a:p>
            <a:pPr marL="114300" indent="0">
              <a:buFont typeface="Times New Roman"/>
              <a:buNone/>
            </a:pP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E1953294-F99C-4AB9-8C06-DFBAFAB67AF2}"/>
              </a:ext>
            </a:extLst>
          </p:cNvPr>
          <p:cNvSpPr txBox="1"/>
          <p:nvPr/>
        </p:nvSpPr>
        <p:spPr>
          <a:xfrm>
            <a:off x="748454" y="4194557"/>
            <a:ext cx="12208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Input Images</a:t>
            </a:r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5734650E-2FDF-4617-BA03-A6B6EBEF04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000"/>
          <a:stretch/>
        </p:blipFill>
        <p:spPr>
          <a:xfrm>
            <a:off x="372534" y="2181113"/>
            <a:ext cx="1972733" cy="1963097"/>
          </a:xfrm>
          <a:prstGeom prst="rect">
            <a:avLst/>
          </a:prstGeom>
        </p:spPr>
      </p:pic>
      <p:sp>
        <p:nvSpPr>
          <p:cNvPr id="89" name="TextBox 88">
            <a:extLst>
              <a:ext uri="{FF2B5EF4-FFF2-40B4-BE49-F238E27FC236}">
                <a16:creationId xmlns:a16="http://schemas.microsoft.com/office/drawing/2014/main" id="{63786E4A-2207-4903-8143-F764DF98E7E4}"/>
              </a:ext>
            </a:extLst>
          </p:cNvPr>
          <p:cNvSpPr txBox="1"/>
          <p:nvPr/>
        </p:nvSpPr>
        <p:spPr>
          <a:xfrm>
            <a:off x="3069102" y="4194557"/>
            <a:ext cx="12208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Feature Maps</a:t>
            </a:r>
          </a:p>
        </p:txBody>
      </p:sp>
      <p:sp>
        <p:nvSpPr>
          <p:cNvPr id="92" name="Rectangle: Rounded Corners 91">
            <a:extLst>
              <a:ext uri="{FF2B5EF4-FFF2-40B4-BE49-F238E27FC236}">
                <a16:creationId xmlns:a16="http://schemas.microsoft.com/office/drawing/2014/main" id="{8C18764B-E5C9-499D-9EAB-016AFBEF530C}"/>
              </a:ext>
            </a:extLst>
          </p:cNvPr>
          <p:cNvSpPr/>
          <p:nvPr/>
        </p:nvSpPr>
        <p:spPr>
          <a:xfrm>
            <a:off x="5071534" y="2772822"/>
            <a:ext cx="1388534" cy="779678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14300" algn="ctr"/>
            <a:r>
              <a:rPr lang="en-US" sz="18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SVD</a:t>
            </a:r>
            <a:endParaRPr lang="en-US" sz="1800" dirty="0">
              <a:solidFill>
                <a:srgbClr val="1F1F1F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Rectangle: Rounded Corners 93">
            <a:extLst>
              <a:ext uri="{FF2B5EF4-FFF2-40B4-BE49-F238E27FC236}">
                <a16:creationId xmlns:a16="http://schemas.microsoft.com/office/drawing/2014/main" id="{B93765A2-A2D3-44FC-BBB8-E2BC3C645226}"/>
              </a:ext>
            </a:extLst>
          </p:cNvPr>
          <p:cNvSpPr/>
          <p:nvPr/>
        </p:nvSpPr>
        <p:spPr>
          <a:xfrm>
            <a:off x="7043754" y="2772822"/>
            <a:ext cx="1849380" cy="779678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r>
              <a:rPr lang="en-US" sz="1800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Compressed Representation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328C434-6FAA-43EC-8D99-93EBD1E140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5090" y="3759398"/>
            <a:ext cx="2427289" cy="53603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7231D220-8611-4218-A9E8-336CCE67812F}"/>
                  </a:ext>
                </a:extLst>
              </p:cNvPr>
              <p:cNvSpPr txBox="1"/>
              <p:nvPr/>
            </p:nvSpPr>
            <p:spPr>
              <a:xfrm>
                <a:off x="5520613" y="4421315"/>
                <a:ext cx="249176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14300" algn="ctr"/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1F1F1F"/>
                        </a:solidFill>
                        <a:latin typeface="Cambria Math" panose="02040503050406030204" pitchFamily="18" charset="0"/>
                      </a:rPr>
                      <m:t>𝒛</m:t>
                    </m:r>
                  </m:oMath>
                </a14:m>
                <a:r>
                  <a:rPr lang="en-US" dirty="0">
                    <a:solidFill>
                      <a:srgbClr val="1F1F1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intermediate data</a:t>
                </a:r>
              </a:p>
              <a:p>
                <a:pPr marL="114300" algn="ctr"/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top </a:t>
                </a:r>
                <a:r>
                  <a:rPr lang="el-G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ρ 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singular values</a:t>
                </a:r>
              </a:p>
            </p:txBody>
          </p:sp>
        </mc:Choice>
        <mc:Fallback xmlns="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7231D220-8611-4218-A9E8-336CCE6781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613" y="4421315"/>
                <a:ext cx="2491766" cy="523220"/>
              </a:xfrm>
              <a:prstGeom prst="rect">
                <a:avLst/>
              </a:prstGeom>
              <a:blipFill>
                <a:blip r:embed="rId5"/>
                <a:stretch>
                  <a:fillRect t="-1163" b="-116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38429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3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animBg="1"/>
      <p:bldP spid="94" grpId="0" animBg="1"/>
      <p:bldP spid="9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99BA2-656E-FDBC-8774-E763606C4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Dynamic Rank Adjustment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6785A0F-FA97-A0F4-81CF-8591A6711EC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>
                  <a:buFont typeface="+mj-lt"/>
                  <a:buAutoNum type="arabicPeriod"/>
                </a:pPr>
                <a:r>
                  <a:rPr lang="en-US" dirty="0"/>
                  <a:t>Start with a </a:t>
                </a:r>
                <a:r>
                  <a:rPr lang="en-US" b="1" dirty="0"/>
                  <a:t>low rank</a:t>
                </a:r>
                <a:r>
                  <a:rPr lang="en-US" dirty="0"/>
                  <a:t> to minimize transmission in early rounds.</a:t>
                </a:r>
              </a:p>
              <a:p>
                <a:pPr>
                  <a:buFont typeface="+mj-lt"/>
                  <a:buAutoNum type="arabicPeriod"/>
                </a:pPr>
                <a:r>
                  <a:rPr lang="en-US" dirty="0"/>
                  <a:t>Gradually </a:t>
                </a:r>
                <a:r>
                  <a:rPr lang="en-US" b="1" dirty="0"/>
                  <a:t>increase ρ</a:t>
                </a:r>
                <a:r>
                  <a:rPr lang="en-US" dirty="0"/>
                  <a:t> when model accuracy plateaus for κ consecutive rounds.</a:t>
                </a:r>
              </a:p>
              <a:p>
                <a:pPr>
                  <a:buFont typeface="+mj-lt"/>
                  <a:buAutoNum type="arabicPeriod"/>
                </a:pPr>
                <a:r>
                  <a:rPr lang="en-US" dirty="0"/>
                  <a:t>Enables adaptive feature detail sharing as training progresses.</a:t>
                </a:r>
              </a:p>
              <a:p>
                <a:pPr marL="0" lvl="0" indent="0">
                  <a:buNone/>
                  <a:tabLst>
                    <a:tab pos="457200" algn="l"/>
                  </a:tabLst>
                </a:pPr>
                <a:endParaRPr lang="en-US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0" lvl="0" indent="0">
                  <a:buNone/>
                  <a:tabLst>
                    <a:tab pos="457200" algn="l"/>
                  </a:tabLs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𝐶𝑜𝑚𝑝𝑟𝑒𝑠𝑠𝑖𝑜𝑛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𝑅𝑎𝑡𝑖𝑜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𝐻𝑊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𝐵𝐶𝐻𝑊</m:t>
                          </m:r>
                        </m:den>
                      </m:f>
                    </m:oMath>
                  </m:oMathPara>
                </a14:m>
                <a:endParaRPr lang="en-US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6785A0F-FA97-A0F4-81CF-8591A6711E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3BDB40-4ADE-2694-71CF-8A565994B5E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</a:pPr>
              <a:t>41</a:t>
            </a:fld>
            <a:endParaRPr lang="e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B40DEB8-0677-4B69-B069-ECCF53F090AA}"/>
                  </a:ext>
                </a:extLst>
              </p:cNvPr>
              <p:cNvSpPr txBox="1"/>
              <p:nvPr/>
            </p:nvSpPr>
            <p:spPr>
              <a:xfrm>
                <a:off x="5477933" y="3399474"/>
                <a:ext cx="3354367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14300" algn="ctr"/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1F1F1F"/>
                        </a:solidFill>
                        <a:latin typeface="Cambria Math" panose="02040503050406030204" pitchFamily="18" charset="0"/>
                      </a:rPr>
                      <m:t>𝑩</m:t>
                    </m:r>
                  </m:oMath>
                </a14:m>
                <a:r>
                  <a:rPr lang="en-US" dirty="0">
                    <a:solidFill>
                      <a:srgbClr val="1F1F1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Batch size</a:t>
                </a:r>
              </a:p>
              <a:p>
                <a:pPr marL="114300" algn="ctr"/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1F1F1F"/>
                        </a:solidFill>
                        <a:latin typeface="Cambria Math" panose="02040503050406030204" pitchFamily="18" charset="0"/>
                      </a:rPr>
                      <m:t>𝑪</m:t>
                    </m:r>
                  </m:oMath>
                </a14:m>
                <a:r>
                  <a:rPr lang="en-US" dirty="0">
                    <a:solidFill>
                      <a:srgbClr val="1F1F1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Number of channels</a:t>
                </a:r>
              </a:p>
              <a:p>
                <a:pPr marL="114300" algn="ctr"/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1F1F1F"/>
                        </a:solidFill>
                        <a:latin typeface="Cambria Math" panose="02040503050406030204" pitchFamily="18" charset="0"/>
                      </a:rPr>
                      <m:t>𝑯</m:t>
                    </m:r>
                  </m:oMath>
                </a14:m>
                <a:r>
                  <a:rPr lang="en-US" dirty="0">
                    <a:solidFill>
                      <a:srgbClr val="1F1F1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Height of the feature map</a:t>
                </a:r>
              </a:p>
              <a:p>
                <a:pPr marL="114300" algn="ctr"/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1F1F1F"/>
                        </a:solidFill>
                        <a:latin typeface="Cambria Math" panose="02040503050406030204" pitchFamily="18" charset="0"/>
                      </a:rPr>
                      <m:t>𝑾</m:t>
                    </m:r>
                  </m:oMath>
                </a14:m>
                <a:r>
                  <a:rPr lang="en-US" dirty="0">
                    <a:solidFill>
                      <a:srgbClr val="1F1F1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Width of the feature map.</a:t>
                </a:r>
              </a:p>
              <a:p>
                <a:pPr marL="114300" algn="ctr"/>
                <a:r>
                  <a:rPr lang="el-G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ρ 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# of top singular values/vectors retained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B40DEB8-0677-4B69-B069-ECCF53F090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7933" y="3399474"/>
                <a:ext cx="3354367" cy="1169551"/>
              </a:xfrm>
              <a:prstGeom prst="rect">
                <a:avLst/>
              </a:prstGeom>
              <a:blipFill>
                <a:blip r:embed="rId4"/>
                <a:stretch>
                  <a:fillRect t="-1042" b="-4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3105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99BA2-656E-FDBC-8774-E763606C4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Evaluation Setup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785A0F-FA97-A0F4-81CF-8591A6711E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266325"/>
            <a:ext cx="8520600" cy="3432150"/>
          </a:xfrm>
        </p:spPr>
        <p:txBody>
          <a:bodyPr>
            <a:normAutofit fontScale="85000" lnSpcReduction="20000"/>
          </a:bodyPr>
          <a:lstStyle/>
          <a:p>
            <a:r>
              <a:rPr lang="en-US"/>
              <a:t>Implementation:</a:t>
            </a:r>
          </a:p>
          <a:p>
            <a:pPr lvl="1"/>
            <a:r>
              <a:rPr lang="en-US"/>
              <a:t>Hardware: </a:t>
            </a:r>
            <a:r>
              <a:rPr lang="pt-BR"/>
              <a:t>Intel Xeon(R) CPU &amp; </a:t>
            </a:r>
            <a:r>
              <a:rPr lang="en-US"/>
              <a:t>NVIDIA GeForce GTX GPUs</a:t>
            </a:r>
            <a:endParaRPr lang="pt-BR"/>
          </a:p>
          <a:p>
            <a:pPr lvl="1"/>
            <a:r>
              <a:rPr lang="en-US"/>
              <a:t>Software: Python, </a:t>
            </a:r>
            <a:r>
              <a:rPr lang="en-US" err="1"/>
              <a:t>PyTorch</a:t>
            </a:r>
            <a:endParaRPr lang="en-US"/>
          </a:p>
          <a:p>
            <a:pPr lvl="1"/>
            <a:r>
              <a:rPr lang="en-US"/>
              <a:t>Heterogeneous simulation environment</a:t>
            </a:r>
          </a:p>
          <a:p>
            <a:pPr lvl="2"/>
            <a:r>
              <a:rPr lang="en-US"/>
              <a:t>4, 2, 1, 0.5, and 0.2 CPUs. </a:t>
            </a:r>
          </a:p>
          <a:p>
            <a:pPr lvl="2"/>
            <a:r>
              <a:rPr lang="en-US"/>
              <a:t>0, 10, 20, 50, and 100 Mbps</a:t>
            </a:r>
          </a:p>
          <a:p>
            <a:r>
              <a:rPr lang="en-US"/>
              <a:t>Model Architecture:</a:t>
            </a:r>
          </a:p>
          <a:p>
            <a:pPr lvl="1"/>
            <a:r>
              <a:rPr lang="en-US"/>
              <a:t>ResNet-56</a:t>
            </a:r>
          </a:p>
          <a:p>
            <a:pPr lvl="1"/>
            <a:r>
              <a:rPr lang="en-US"/>
              <a:t>ResNet-110</a:t>
            </a:r>
          </a:p>
          <a:p>
            <a:r>
              <a:rPr lang="en-US"/>
              <a:t>Baselines:</a:t>
            </a:r>
          </a:p>
          <a:p>
            <a:pPr lvl="1"/>
            <a:r>
              <a:rPr lang="en-US" err="1"/>
              <a:t>FedAvg</a:t>
            </a:r>
            <a:endParaRPr lang="en-US"/>
          </a:p>
          <a:p>
            <a:pPr lvl="1"/>
            <a:r>
              <a:rPr lang="en-US" err="1"/>
              <a:t>BrainTorrent</a:t>
            </a:r>
            <a:endParaRPr lang="en-US"/>
          </a:p>
          <a:p>
            <a:pPr lvl="1"/>
            <a:r>
              <a:rPr lang="en-US"/>
              <a:t>Gossip Learning</a:t>
            </a:r>
          </a:p>
          <a:p>
            <a:pPr lvl="1"/>
            <a:r>
              <a:rPr lang="en-US" err="1"/>
              <a:t>AllReduce</a:t>
            </a:r>
            <a:endParaRPr lang="en-US"/>
          </a:p>
          <a:p>
            <a:r>
              <a:rPr lang="en-US"/>
              <a:t>Datasets:</a:t>
            </a:r>
          </a:p>
          <a:p>
            <a:pPr lvl="1"/>
            <a:r>
              <a:rPr lang="en-US"/>
              <a:t>CIFAR-10, CIFAR-100, CINIC-10</a:t>
            </a:r>
          </a:p>
          <a:p>
            <a:pPr lvl="1"/>
            <a:r>
              <a:rPr lang="en-US"/>
              <a:t>Non-IID variants for label distribution skew</a:t>
            </a:r>
          </a:p>
        </p:txBody>
      </p:sp>
      <p:pic>
        <p:nvPicPr>
          <p:cNvPr id="17" name="Picture 16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FD2A10AC-E0AB-7C5D-AB66-9706239302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2280"/>
          <a:stretch/>
        </p:blipFill>
        <p:spPr>
          <a:xfrm>
            <a:off x="5676353" y="1379870"/>
            <a:ext cx="2001408" cy="2016446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81F35CF-4BA3-EFAA-7D45-8223312515E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42</a:t>
            </a:fld>
            <a:endParaRPr lang="en"/>
          </a:p>
        </p:txBody>
      </p:sp>
      <p:pic>
        <p:nvPicPr>
          <p:cNvPr id="5" name="Picture 4" descr="A qr code with black squares and dots&#10;&#10;Description automatically generated">
            <a:extLst>
              <a:ext uri="{FF2B5EF4-FFF2-40B4-BE49-F238E27FC236}">
                <a16:creationId xmlns:a16="http://schemas.microsoft.com/office/drawing/2014/main" id="{D3AA1D75-870D-EE16-2889-5ED92E6AA2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2974" y="1285699"/>
            <a:ext cx="2204787" cy="2204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749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4872D94-5A06-4D3E-8DD1-B8FAD210E6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445" t="25805" r="8408" b="28104"/>
          <a:stretch/>
        </p:blipFill>
        <p:spPr>
          <a:xfrm>
            <a:off x="816250" y="1992086"/>
            <a:ext cx="7511500" cy="23706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699BA2-656E-FDBC-8774-E763606C4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Training Time Improvement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785A0F-FA97-A0F4-81CF-8591A6711E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F918A8-1BC5-3FC1-154F-15CE13907478}"/>
              </a:ext>
            </a:extLst>
          </p:cNvPr>
          <p:cNvSpPr txBox="1"/>
          <p:nvPr/>
        </p:nvSpPr>
        <p:spPr>
          <a:xfrm>
            <a:off x="2283941" y="1328766"/>
            <a:ext cx="4795089" cy="954107"/>
          </a:xfrm>
          <a:prstGeom prst="rect">
            <a:avLst/>
          </a:prstGeom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Fast</a:t>
            </a:r>
          </a:p>
          <a:p>
            <a:pPr algn="ctr"/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70%+ reduction in training time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8658016-CF16-780D-CA08-B20248C4EB2A}"/>
              </a:ext>
            </a:extLst>
          </p:cNvPr>
          <p:cNvSpPr/>
          <p:nvPr/>
        </p:nvSpPr>
        <p:spPr>
          <a:xfrm>
            <a:off x="1297661" y="2869204"/>
            <a:ext cx="6872672" cy="27885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D76B75-2124-E65D-55F1-B145C0D3A23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50206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B7B45-4D10-45B3-B760-CF2A2125E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Feature Map Compression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F9CDE6-6DC8-42AE-973E-BD68448850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266325"/>
            <a:ext cx="8709458" cy="3302700"/>
          </a:xfrm>
        </p:spPr>
        <p:txBody>
          <a:bodyPr/>
          <a:lstStyle/>
          <a:p>
            <a:pPr marL="11430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A36CE0-F470-43E9-972D-1BEC9D0AA43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44</a:t>
            </a:fld>
            <a:endParaRPr lang="e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EFD984-397B-40A6-9D18-4545A4BD85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389" t="28971" r="10408" b="20988"/>
          <a:stretch/>
        </p:blipFill>
        <p:spPr>
          <a:xfrm>
            <a:off x="958444" y="1266325"/>
            <a:ext cx="7627266" cy="3396892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99C1CE9-C573-40A4-B3D7-204B55FC2EC8}"/>
              </a:ext>
            </a:extLst>
          </p:cNvPr>
          <p:cNvSpPr/>
          <p:nvPr/>
        </p:nvSpPr>
        <p:spPr>
          <a:xfrm flipH="1">
            <a:off x="4038599" y="1641563"/>
            <a:ext cx="1083733" cy="292746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81611F3-F38E-4E23-BE45-0E860F6E15B3}"/>
              </a:ext>
            </a:extLst>
          </p:cNvPr>
          <p:cNvSpPr/>
          <p:nvPr/>
        </p:nvSpPr>
        <p:spPr>
          <a:xfrm flipH="1">
            <a:off x="6656706" y="1718733"/>
            <a:ext cx="1815751" cy="27686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025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B7B45-4D10-45B3-B760-CF2A2125E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Compression with Dynamic Rank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F9CDE6-6DC8-42AE-973E-BD68448850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266325"/>
            <a:ext cx="8709458" cy="3302700"/>
          </a:xfrm>
        </p:spPr>
        <p:txBody>
          <a:bodyPr/>
          <a:lstStyle/>
          <a:p>
            <a:pPr marL="114300" indent="0">
              <a:buNone/>
            </a:pPr>
            <a:r>
              <a:rPr lang="en-US" dirty="0"/>
              <a:t>Dynamic rank enhances the framework by applying compression to the feature maps.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A36CE0-F470-43E9-972D-1BEC9D0AA43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45</a:t>
            </a:fld>
            <a:endParaRPr lang="e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26EB0AF-F9E1-492F-8CA0-D660AA739D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6224" t="33613" r="9898" b="14921"/>
          <a:stretch/>
        </p:blipFill>
        <p:spPr>
          <a:xfrm>
            <a:off x="737117" y="1921876"/>
            <a:ext cx="7669764" cy="2647149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81611F3-F38E-4E23-BE45-0E860F6E15B3}"/>
              </a:ext>
            </a:extLst>
          </p:cNvPr>
          <p:cNvSpPr/>
          <p:nvPr/>
        </p:nvSpPr>
        <p:spPr>
          <a:xfrm flipH="1">
            <a:off x="4096137" y="2571750"/>
            <a:ext cx="4096139" cy="33007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BB85B8-58FA-434E-82C5-5CF650ADC767}"/>
              </a:ext>
            </a:extLst>
          </p:cNvPr>
          <p:cNvSpPr txBox="1"/>
          <p:nvPr/>
        </p:nvSpPr>
        <p:spPr>
          <a:xfrm>
            <a:off x="2616143" y="3400121"/>
            <a:ext cx="4661734" cy="954107"/>
          </a:xfrm>
          <a:prstGeom prst="rect">
            <a:avLst/>
          </a:prstGeom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Accelerating Decentralized Learning with Compression</a:t>
            </a:r>
          </a:p>
        </p:txBody>
      </p:sp>
    </p:spTree>
    <p:extLst>
      <p:ext uri="{BB962C8B-B14F-4D97-AF65-F5344CB8AC3E}">
        <p14:creationId xmlns:p14="http://schemas.microsoft.com/office/powerpoint/2010/main" val="185589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87548CB-9F08-49F5-94F3-17200E7ABD2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204" t="31440" r="9536" b="14070"/>
          <a:stretch/>
        </p:blipFill>
        <p:spPr>
          <a:xfrm>
            <a:off x="948267" y="1948496"/>
            <a:ext cx="7247466" cy="280267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699BA2-656E-FDBC-8774-E763606C4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Scalability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785A0F-FA97-A0F4-81CF-8591A6711E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833B44-E8BA-9AE0-0287-9F9D61F8AD6D}"/>
              </a:ext>
            </a:extLst>
          </p:cNvPr>
          <p:cNvSpPr txBox="1"/>
          <p:nvPr/>
        </p:nvSpPr>
        <p:spPr>
          <a:xfrm>
            <a:off x="3421694" y="1425276"/>
            <a:ext cx="2586763" cy="523220"/>
          </a:xfrm>
          <a:prstGeom prst="rect">
            <a:avLst/>
          </a:prstGeom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Scalable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073B58-5BE9-D3BC-3F57-24DFA677121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46</a:t>
            </a:fld>
            <a:endParaRPr lang="e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5FE6A78-C435-8AA5-72D5-A3125E0CBF2C}"/>
              </a:ext>
            </a:extLst>
          </p:cNvPr>
          <p:cNvSpPr/>
          <p:nvPr/>
        </p:nvSpPr>
        <p:spPr>
          <a:xfrm>
            <a:off x="2138298" y="2093723"/>
            <a:ext cx="718805" cy="247530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207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99BA2-656E-FDBC-8774-E763606C4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Robustness under Different Network Topologies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785A0F-FA97-A0F4-81CF-8591A6711E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Under limited connections (20% links)</a:t>
            </a:r>
          </a:p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D73FA9-8600-FFEA-89C7-90BB653E64F3}"/>
              </a:ext>
            </a:extLst>
          </p:cNvPr>
          <p:cNvSpPr txBox="1"/>
          <p:nvPr/>
        </p:nvSpPr>
        <p:spPr>
          <a:xfrm>
            <a:off x="3748392" y="1783845"/>
            <a:ext cx="1647216" cy="523220"/>
          </a:xfrm>
          <a:prstGeom prst="rect">
            <a:avLst/>
          </a:prstGeom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Robust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44BF5B-BAA6-05D9-EA5B-B12D98BBDC4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47</a:t>
            </a:fld>
            <a:endParaRPr lang="en"/>
          </a:p>
        </p:txBody>
      </p:sp>
      <p:pic>
        <p:nvPicPr>
          <p:cNvPr id="8" name="Picture 7" descr="A graph of different colored squares&#10;&#10;Description automatically generated with medium confidence">
            <a:extLst>
              <a:ext uri="{FF2B5EF4-FFF2-40B4-BE49-F238E27FC236}">
                <a16:creationId xmlns:a16="http://schemas.microsoft.com/office/drawing/2014/main" id="{346CE7CA-EAFD-8BD7-110A-0E28A4D70A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867" y="2364015"/>
            <a:ext cx="6482136" cy="2671360"/>
          </a:xfrm>
          <a:prstGeom prst="rect">
            <a:avLst/>
          </a:prstGeom>
        </p:spPr>
      </p:pic>
      <p:pic>
        <p:nvPicPr>
          <p:cNvPr id="10" name="Picture 9" descr="A group of colorful squares with black text&#10;&#10;Description automatically generated">
            <a:extLst>
              <a:ext uri="{FF2B5EF4-FFF2-40B4-BE49-F238E27FC236}">
                <a16:creationId xmlns:a16="http://schemas.microsoft.com/office/drawing/2014/main" id="{C02FAC96-1F36-2B9D-7D99-0FB9206103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6558" y="2996789"/>
            <a:ext cx="1587582" cy="1079555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6B280F9-39A6-0DA9-DFBA-3DFF4C4DA0E5}"/>
              </a:ext>
            </a:extLst>
          </p:cNvPr>
          <p:cNvCxnSpPr>
            <a:cxnSpLocks/>
          </p:cNvCxnSpPr>
          <p:nvPr/>
        </p:nvCxnSpPr>
        <p:spPr>
          <a:xfrm>
            <a:off x="5415103" y="2598203"/>
            <a:ext cx="0" cy="1358353"/>
          </a:xfrm>
          <a:prstGeom prst="straightConnector1">
            <a:avLst/>
          </a:prstGeom>
          <a:ln w="38100" cap="flat" cmpd="sng" algn="ctr">
            <a:solidFill>
              <a:schemeClr val="accent3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6D1DD37-5C5B-72EE-C369-AB505DD236CE}"/>
              </a:ext>
            </a:extLst>
          </p:cNvPr>
          <p:cNvCxnSpPr>
            <a:cxnSpLocks/>
          </p:cNvCxnSpPr>
          <p:nvPr/>
        </p:nvCxnSpPr>
        <p:spPr>
          <a:xfrm flipH="1">
            <a:off x="5165452" y="2598203"/>
            <a:ext cx="1696882" cy="0"/>
          </a:xfrm>
          <a:prstGeom prst="line">
            <a:avLst/>
          </a:prstGeom>
          <a:ln w="38100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36E9064-AFB3-8D32-25B8-37947690A09D}"/>
              </a:ext>
            </a:extLst>
          </p:cNvPr>
          <p:cNvSpPr/>
          <p:nvPr/>
        </p:nvSpPr>
        <p:spPr>
          <a:xfrm>
            <a:off x="3284168" y="2741305"/>
            <a:ext cx="1753490" cy="56174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14300" algn="ctr"/>
            <a:r>
              <a:rPr lang="en-US" sz="180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Training time difference</a:t>
            </a:r>
            <a:endParaRPr lang="en-US" sz="1800">
              <a:solidFill>
                <a:srgbClr val="1F1F1F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75C4765C-C274-760A-CFE9-07CA9CB18278}"/>
              </a:ext>
            </a:extLst>
          </p:cNvPr>
          <p:cNvCxnSpPr>
            <a:cxnSpLocks/>
          </p:cNvCxnSpPr>
          <p:nvPr/>
        </p:nvCxnSpPr>
        <p:spPr>
          <a:xfrm>
            <a:off x="1704011" y="3351394"/>
            <a:ext cx="0" cy="1001071"/>
          </a:xfrm>
          <a:prstGeom prst="straightConnector1">
            <a:avLst/>
          </a:prstGeom>
          <a:ln w="38100" cap="flat" cmpd="sng" algn="ctr">
            <a:solidFill>
              <a:schemeClr val="accent3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498B75A-2B8F-3C8B-D6F3-C5D8A1458B72}"/>
              </a:ext>
            </a:extLst>
          </p:cNvPr>
          <p:cNvCxnSpPr>
            <a:cxnSpLocks/>
          </p:cNvCxnSpPr>
          <p:nvPr/>
        </p:nvCxnSpPr>
        <p:spPr>
          <a:xfrm flipH="1">
            <a:off x="1405915" y="3351394"/>
            <a:ext cx="1696882" cy="0"/>
          </a:xfrm>
          <a:prstGeom prst="line">
            <a:avLst/>
          </a:prstGeom>
          <a:ln w="38100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95E1BA15-F5D9-C823-DEDC-BD54C0446A6F}"/>
              </a:ext>
            </a:extLst>
          </p:cNvPr>
          <p:cNvCxnSpPr>
            <a:cxnSpLocks/>
          </p:cNvCxnSpPr>
          <p:nvPr/>
        </p:nvCxnSpPr>
        <p:spPr>
          <a:xfrm>
            <a:off x="3582264" y="3552318"/>
            <a:ext cx="0" cy="947014"/>
          </a:xfrm>
          <a:prstGeom prst="straightConnector1">
            <a:avLst/>
          </a:prstGeom>
          <a:ln w="38100" cap="flat" cmpd="sng" algn="ctr">
            <a:solidFill>
              <a:schemeClr val="accent3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9F7CA46-431A-8E4C-52C9-7E692AC93B70}"/>
              </a:ext>
            </a:extLst>
          </p:cNvPr>
          <p:cNvCxnSpPr>
            <a:cxnSpLocks/>
          </p:cNvCxnSpPr>
          <p:nvPr/>
        </p:nvCxnSpPr>
        <p:spPr>
          <a:xfrm flipH="1">
            <a:off x="3284168" y="3552318"/>
            <a:ext cx="1696882" cy="0"/>
          </a:xfrm>
          <a:prstGeom prst="line">
            <a:avLst/>
          </a:prstGeom>
          <a:ln w="38100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F7A7580C-AB3D-4CE2-AB12-3AD176B3B3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9964" y="3014155"/>
            <a:ext cx="1590675" cy="107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470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99BA2-656E-FDBC-8774-E763606C4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Privacy Preservation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785A0F-FA97-A0F4-81CF-8591A6711E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3085" y="4502334"/>
            <a:ext cx="5367147" cy="707400"/>
          </a:xfrm>
        </p:spPr>
        <p:txBody>
          <a:bodyPr>
            <a:normAutofit/>
          </a:bodyPr>
          <a:lstStyle/>
          <a:p>
            <a:pPr marL="114300" indent="0" algn="l">
              <a:buNone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Intermediate data: </a:t>
            </a:r>
            <a:r>
              <a:rPr lang="en-US" sz="10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sz="10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Vepakomma</a:t>
            </a:r>
            <a:r>
              <a:rPr lang="en-US" sz="10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Nopeek</a:t>
            </a:r>
            <a:r>
              <a:rPr lang="en-US" sz="10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2020 And D Yao, Patch shuffling, 2022</a:t>
            </a:r>
          </a:p>
          <a:p>
            <a:pPr marL="114300" indent="0">
              <a:buNone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 Parameter: </a:t>
            </a:r>
            <a:r>
              <a:rPr lang="en-US" sz="1000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Differential privacy, M Abadi, 2016</a:t>
            </a:r>
          </a:p>
          <a:p>
            <a:pPr marL="114300" indent="0">
              <a:buNone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0138E0-8D74-515C-469F-D73FDC0972C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48</a:t>
            </a:fld>
            <a:endParaRPr lang="en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EF6D6BF0-53BA-08AC-78C5-187AF8C5DE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8582831"/>
              </p:ext>
            </p:extLst>
          </p:nvPr>
        </p:nvGraphicFramePr>
        <p:xfrm>
          <a:off x="1415966" y="3746646"/>
          <a:ext cx="6096000" cy="82804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1230150008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82429271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52587288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129867294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9704199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12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 protection</a:t>
                      </a:r>
                      <a:endParaRPr lang="en-US" sz="12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Distance correlation </a:t>
                      </a:r>
                      <a:endParaRPr lang="en-US" sz="12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Patch shuffling </a:t>
                      </a:r>
                      <a:endParaRPr lang="en-US" sz="12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Differential privacy </a:t>
                      </a:r>
                      <a:endParaRPr lang="en-US" sz="1200" b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0590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Accuracy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84.6%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81.7%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83.2%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77.6%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7281859"/>
                  </a:ext>
                </a:extLst>
              </a:tr>
            </a:tbl>
          </a:graphicData>
        </a:graphic>
      </p:graphicFrame>
      <p:grpSp>
        <p:nvGrpSpPr>
          <p:cNvPr id="11" name="Group 10">
            <a:extLst>
              <a:ext uri="{FF2B5EF4-FFF2-40B4-BE49-F238E27FC236}">
                <a16:creationId xmlns:a16="http://schemas.microsoft.com/office/drawing/2014/main" id="{48088A92-9C27-1B51-5E8D-8B4FF88BCD0E}"/>
              </a:ext>
            </a:extLst>
          </p:cNvPr>
          <p:cNvGrpSpPr/>
          <p:nvPr/>
        </p:nvGrpSpPr>
        <p:grpSpPr>
          <a:xfrm>
            <a:off x="2850396" y="1590103"/>
            <a:ext cx="3188779" cy="932999"/>
            <a:chOff x="479519" y="2018201"/>
            <a:chExt cx="3188779" cy="932999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0F7DA81-AB7A-F271-119A-D6A25B1A2734}"/>
                </a:ext>
              </a:extLst>
            </p:cNvPr>
            <p:cNvGrpSpPr/>
            <p:nvPr/>
          </p:nvGrpSpPr>
          <p:grpSpPr>
            <a:xfrm>
              <a:off x="694395" y="2691674"/>
              <a:ext cx="390525" cy="153861"/>
              <a:chOff x="913832" y="1060494"/>
              <a:chExt cx="685800" cy="304800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A69DA162-9B00-3717-9527-C25746A65B21}"/>
                  </a:ext>
                </a:extLst>
              </p:cNvPr>
              <p:cNvSpPr/>
              <p:nvPr/>
            </p:nvSpPr>
            <p:spPr>
              <a:xfrm>
                <a:off x="913832" y="1060494"/>
                <a:ext cx="685800" cy="304800"/>
              </a:xfrm>
              <a:prstGeom prst="rect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85724745-D464-C66D-CF43-FFFAFE18E231}"/>
                  </a:ext>
                </a:extLst>
              </p:cNvPr>
              <p:cNvSpPr/>
              <p:nvPr/>
            </p:nvSpPr>
            <p:spPr>
              <a:xfrm>
                <a:off x="990031" y="1098595"/>
                <a:ext cx="76201" cy="228600"/>
              </a:xfrm>
              <a:prstGeom prst="rect">
                <a:avLst/>
              </a:prstGeom>
              <a:solidFill>
                <a:srgbClr val="1F497D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3ACEBBFF-3971-FBB6-B506-860795210509}"/>
                </a:ext>
              </a:extLst>
            </p:cNvPr>
            <p:cNvGrpSpPr/>
            <p:nvPr/>
          </p:nvGrpSpPr>
          <p:grpSpPr>
            <a:xfrm>
              <a:off x="479519" y="2018201"/>
              <a:ext cx="3188779" cy="932999"/>
              <a:chOff x="479519" y="2018201"/>
              <a:chExt cx="3188779" cy="932999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A915DADA-51AF-79D9-2E45-821AB96B4304}"/>
                  </a:ext>
                </a:extLst>
              </p:cNvPr>
              <p:cNvGrpSpPr/>
              <p:nvPr/>
            </p:nvGrpSpPr>
            <p:grpSpPr>
              <a:xfrm>
                <a:off x="3077034" y="2694856"/>
                <a:ext cx="390525" cy="153861"/>
                <a:chOff x="520700" y="1066800"/>
                <a:chExt cx="685800" cy="304800"/>
              </a:xfrm>
            </p:grpSpPr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EF7E3A1A-C1E2-D3E2-DEFB-02E3B8857C54}"/>
                    </a:ext>
                  </a:extLst>
                </p:cNvPr>
                <p:cNvSpPr/>
                <p:nvPr/>
              </p:nvSpPr>
              <p:spPr>
                <a:xfrm>
                  <a:off x="520700" y="1066800"/>
                  <a:ext cx="685800" cy="304800"/>
                </a:xfrm>
                <a:prstGeom prst="rect">
                  <a:avLst/>
                </a:prstGeom>
                <a:solidFill>
                  <a:sysClr val="window" lastClr="FFFFFF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D6CBD0D-6B0A-4006-9E35-0A31E47B4FAD}"/>
                    </a:ext>
                  </a:extLst>
                </p:cNvPr>
                <p:cNvSpPr/>
                <p:nvPr/>
              </p:nvSpPr>
              <p:spPr>
                <a:xfrm>
                  <a:off x="748748" y="1104900"/>
                  <a:ext cx="76200" cy="228600"/>
                </a:xfrm>
                <a:prstGeom prst="rect">
                  <a:avLst/>
                </a:prstGeom>
                <a:solidFill>
                  <a:srgbClr val="F79646">
                    <a:lumMod val="75000"/>
                  </a:srgbClr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76978A64-B015-8ED9-3337-CA21A2D9237A}"/>
                    </a:ext>
                  </a:extLst>
                </p:cNvPr>
                <p:cNvSpPr/>
                <p:nvPr/>
              </p:nvSpPr>
              <p:spPr>
                <a:xfrm>
                  <a:off x="902252" y="1104900"/>
                  <a:ext cx="76200" cy="228600"/>
                </a:xfrm>
                <a:prstGeom prst="rect">
                  <a:avLst/>
                </a:prstGeom>
                <a:solidFill>
                  <a:srgbClr val="92D050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C584C79A-A7FD-7490-8826-8DA7B0AF7622}"/>
                    </a:ext>
                  </a:extLst>
                </p:cNvPr>
                <p:cNvSpPr/>
                <p:nvPr/>
              </p:nvSpPr>
              <p:spPr>
                <a:xfrm>
                  <a:off x="1054100" y="1104900"/>
                  <a:ext cx="76200" cy="228600"/>
                </a:xfrm>
                <a:prstGeom prst="rect">
                  <a:avLst/>
                </a:prstGeom>
                <a:solidFill>
                  <a:srgbClr val="FF0000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pic>
            <p:nvPicPr>
              <p:cNvPr id="15" name="Graphic 14" descr="Laptop">
                <a:extLst>
                  <a:ext uri="{FF2B5EF4-FFF2-40B4-BE49-F238E27FC236}">
                    <a16:creationId xmlns:a16="http://schemas.microsoft.com/office/drawing/2014/main" id="{802F68A8-C8A5-1E08-7EDC-6573D1A628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3006648" y="2018201"/>
                <a:ext cx="520700" cy="520700"/>
              </a:xfrm>
              <a:prstGeom prst="rect">
                <a:avLst/>
              </a:prstGeom>
            </p:spPr>
          </p:pic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4EAFA54C-E633-9354-8F8E-787DE3D773EF}"/>
                  </a:ext>
                </a:extLst>
              </p:cNvPr>
              <p:cNvGrpSpPr/>
              <p:nvPr/>
            </p:nvGrpSpPr>
            <p:grpSpPr>
              <a:xfrm>
                <a:off x="3073990" y="2450948"/>
                <a:ext cx="390525" cy="153861"/>
                <a:chOff x="520700" y="1066800"/>
                <a:chExt cx="685800" cy="304800"/>
              </a:xfrm>
            </p:grpSpPr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E4F07A58-F70C-461C-937B-2F285913456E}"/>
                    </a:ext>
                  </a:extLst>
                </p:cNvPr>
                <p:cNvSpPr/>
                <p:nvPr/>
              </p:nvSpPr>
              <p:spPr>
                <a:xfrm>
                  <a:off x="520700" y="1066800"/>
                  <a:ext cx="685800" cy="304800"/>
                </a:xfrm>
                <a:prstGeom prst="rect">
                  <a:avLst/>
                </a:prstGeom>
                <a:solidFill>
                  <a:sysClr val="window" lastClr="FFFFFF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C82DCD8E-4625-198F-7EEA-23C615D13C1F}"/>
                    </a:ext>
                  </a:extLst>
                </p:cNvPr>
                <p:cNvSpPr/>
                <p:nvPr/>
              </p:nvSpPr>
              <p:spPr>
                <a:xfrm>
                  <a:off x="596900" y="1104900"/>
                  <a:ext cx="76200" cy="228600"/>
                </a:xfrm>
                <a:prstGeom prst="rect">
                  <a:avLst/>
                </a:prstGeom>
                <a:solidFill>
                  <a:srgbClr val="1F497D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530A35D9-C22F-0A62-F7C0-DFC075513DBC}"/>
                    </a:ext>
                  </a:extLst>
                </p:cNvPr>
                <p:cNvSpPr/>
                <p:nvPr/>
              </p:nvSpPr>
              <p:spPr>
                <a:xfrm>
                  <a:off x="748748" y="1104900"/>
                  <a:ext cx="76200" cy="228600"/>
                </a:xfrm>
                <a:prstGeom prst="rect">
                  <a:avLst/>
                </a:prstGeom>
                <a:solidFill>
                  <a:srgbClr val="F79646">
                    <a:lumMod val="75000"/>
                  </a:srgbClr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8DD20E7D-1F00-BDC7-7783-04A4A8A422E8}"/>
                    </a:ext>
                  </a:extLst>
                </p:cNvPr>
                <p:cNvSpPr/>
                <p:nvPr/>
              </p:nvSpPr>
              <p:spPr>
                <a:xfrm>
                  <a:off x="902252" y="1104900"/>
                  <a:ext cx="76200" cy="228600"/>
                </a:xfrm>
                <a:prstGeom prst="rect">
                  <a:avLst/>
                </a:prstGeom>
                <a:solidFill>
                  <a:srgbClr val="92D050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0170BC80-0349-E294-4277-04346945F280}"/>
                    </a:ext>
                  </a:extLst>
                </p:cNvPr>
                <p:cNvSpPr/>
                <p:nvPr/>
              </p:nvSpPr>
              <p:spPr>
                <a:xfrm>
                  <a:off x="1054100" y="1104900"/>
                  <a:ext cx="76200" cy="228600"/>
                </a:xfrm>
                <a:prstGeom prst="rect">
                  <a:avLst/>
                </a:prstGeom>
                <a:solidFill>
                  <a:srgbClr val="FF0000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BBF08C43-A4D6-D622-E004-AEE148706DCE}"/>
                  </a:ext>
                </a:extLst>
              </p:cNvPr>
              <p:cNvSpPr/>
              <p:nvPr/>
            </p:nvSpPr>
            <p:spPr>
              <a:xfrm>
                <a:off x="2830098" y="2104557"/>
                <a:ext cx="838200" cy="846643"/>
              </a:xfrm>
              <a:prstGeom prst="roundRect">
                <a:avLst/>
              </a:prstGeom>
              <a:noFill/>
              <a:ln w="3175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18" name="Graphic 17" descr="Smart Phone">
                <a:extLst>
                  <a:ext uri="{FF2B5EF4-FFF2-40B4-BE49-F238E27FC236}">
                    <a16:creationId xmlns:a16="http://schemas.microsoft.com/office/drawing/2014/main" id="{C6EA58AC-BCB3-344C-A836-EA4A5188DE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22965" y="2164941"/>
                <a:ext cx="390525" cy="390525"/>
              </a:xfrm>
              <a:prstGeom prst="rect">
                <a:avLst/>
              </a:prstGeom>
            </p:spPr>
          </p:pic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AE6E2261-BAEC-AF7F-292E-103DCB528F9C}"/>
                  </a:ext>
                </a:extLst>
              </p:cNvPr>
              <p:cNvSpPr/>
              <p:nvPr/>
            </p:nvSpPr>
            <p:spPr>
              <a:xfrm>
                <a:off x="479519" y="2104557"/>
                <a:ext cx="838200" cy="846643"/>
              </a:xfrm>
              <a:prstGeom prst="roundRect">
                <a:avLst/>
              </a:prstGeom>
              <a:noFill/>
              <a:ln w="3175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4BC9B74F-5684-1BBE-0AE1-6F33016DDEE3}"/>
              </a:ext>
            </a:extLst>
          </p:cNvPr>
          <p:cNvCxnSpPr>
            <a:cxnSpLocks/>
            <a:stCxn id="29" idx="3"/>
            <a:endCxn id="25" idx="1"/>
          </p:cNvCxnSpPr>
          <p:nvPr/>
        </p:nvCxnSpPr>
        <p:spPr>
          <a:xfrm>
            <a:off x="3455797" y="2340507"/>
            <a:ext cx="1992114" cy="3182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dash"/>
            <a:tailEnd type="triangle" w="sm" len="med"/>
          </a:ln>
          <a:effectLst/>
        </p:spPr>
      </p:cxn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041A959-72DA-AEE5-342C-3BE20736A6A0}"/>
              </a:ext>
            </a:extLst>
          </p:cNvPr>
          <p:cNvGrpSpPr/>
          <p:nvPr/>
        </p:nvGrpSpPr>
        <p:grpSpPr>
          <a:xfrm>
            <a:off x="3630988" y="1085179"/>
            <a:ext cx="1605587" cy="1182560"/>
            <a:chOff x="7306349" y="2085906"/>
            <a:chExt cx="1605587" cy="1182560"/>
          </a:xfrm>
        </p:grpSpPr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52FB61CB-EE81-DCE9-5E2D-74FEE2526B1B}"/>
                </a:ext>
              </a:extLst>
            </p:cNvPr>
            <p:cNvSpPr/>
            <p:nvPr/>
          </p:nvSpPr>
          <p:spPr>
            <a:xfrm>
              <a:off x="7306349" y="2085906"/>
              <a:ext cx="1605587" cy="391613"/>
            </a:xfrm>
            <a:prstGeom prst="roundRect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14300"/>
              <a:r>
                <a:rPr lang="en-US">
                  <a:solidFill>
                    <a:srgbClr val="1F1F1F"/>
                  </a:solidFill>
                  <a:highlight>
                    <a:srgbClr val="FFFFFF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Intermediate data</a:t>
              </a:r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5F1B4B69-9211-033C-8F85-0E503B90C627}"/>
                </a:ext>
              </a:extLst>
            </p:cNvPr>
            <p:cNvCxnSpPr>
              <a:cxnSpLocks/>
              <a:stCxn id="36" idx="2"/>
            </p:cNvCxnSpPr>
            <p:nvPr/>
          </p:nvCxnSpPr>
          <p:spPr>
            <a:xfrm>
              <a:off x="8109143" y="2477519"/>
              <a:ext cx="0" cy="790947"/>
            </a:xfrm>
            <a:prstGeom prst="straightConnector1">
              <a:avLst/>
            </a:prstGeom>
            <a:ln w="19050">
              <a:prstDash val="dash"/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AB788F2-0E68-4ED6-23B9-8DEACCA48002}"/>
              </a:ext>
            </a:extLst>
          </p:cNvPr>
          <p:cNvGrpSpPr/>
          <p:nvPr/>
        </p:nvGrpSpPr>
        <p:grpSpPr>
          <a:xfrm>
            <a:off x="3639401" y="2420619"/>
            <a:ext cx="2003773" cy="980008"/>
            <a:chOff x="7174551" y="1720918"/>
            <a:chExt cx="2003773" cy="980008"/>
          </a:xfrm>
        </p:grpSpPr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C367A61E-E465-CBDB-F1BF-E42520F09064}"/>
                </a:ext>
              </a:extLst>
            </p:cNvPr>
            <p:cNvSpPr/>
            <p:nvPr/>
          </p:nvSpPr>
          <p:spPr>
            <a:xfrm>
              <a:off x="7174551" y="2309313"/>
              <a:ext cx="1650916" cy="391613"/>
            </a:xfrm>
            <a:prstGeom prst="roundRect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14300"/>
              <a:r>
                <a:rPr lang="en-US">
                  <a:solidFill>
                    <a:srgbClr val="1F1F1F"/>
                  </a:solidFill>
                  <a:highlight>
                    <a:srgbClr val="FFFFFF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Model Parameters</a:t>
              </a: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21E8806C-6883-0432-4211-448604C7BA85}"/>
                </a:ext>
              </a:extLst>
            </p:cNvPr>
            <p:cNvCxnSpPr>
              <a:cxnSpLocks/>
              <a:stCxn id="42" idx="0"/>
              <a:endCxn id="25" idx="2"/>
            </p:cNvCxnSpPr>
            <p:nvPr/>
          </p:nvCxnSpPr>
          <p:spPr>
            <a:xfrm flipV="1">
              <a:off x="8000009" y="1720918"/>
              <a:ext cx="1178315" cy="588395"/>
            </a:xfrm>
            <a:prstGeom prst="straightConnector1">
              <a:avLst/>
            </a:prstGeom>
            <a:ln w="19050">
              <a:prstDash val="dash"/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</p:grp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2BA6BFAC-A9D3-AC11-1C78-86C387AA6DCD}"/>
              </a:ext>
            </a:extLst>
          </p:cNvPr>
          <p:cNvCxnSpPr>
            <a:cxnSpLocks/>
            <a:stCxn id="42" idx="0"/>
            <a:endCxn id="29" idx="2"/>
          </p:cNvCxnSpPr>
          <p:nvPr/>
        </p:nvCxnSpPr>
        <p:spPr>
          <a:xfrm flipH="1" flipV="1">
            <a:off x="3260535" y="2417437"/>
            <a:ext cx="1204324" cy="591577"/>
          </a:xfrm>
          <a:prstGeom prst="straightConnector1">
            <a:avLst/>
          </a:prstGeom>
          <a:ln w="19050">
            <a:prstDash val="dash"/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C949225B-84C3-5BA0-FF1A-8C9F2D988CDC}"/>
              </a:ext>
            </a:extLst>
          </p:cNvPr>
          <p:cNvSpPr txBox="1"/>
          <p:nvPr/>
        </p:nvSpPr>
        <p:spPr>
          <a:xfrm>
            <a:off x="3484367" y="3456541"/>
            <a:ext cx="1964988" cy="523220"/>
          </a:xfrm>
          <a:prstGeom prst="rect">
            <a:avLst/>
          </a:prstGeom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Secure</a:t>
            </a:r>
          </a:p>
        </p:txBody>
      </p:sp>
    </p:spTree>
    <p:extLst>
      <p:ext uri="{BB962C8B-B14F-4D97-AF65-F5344CB8AC3E}">
        <p14:creationId xmlns:p14="http://schemas.microsoft.com/office/powerpoint/2010/main" val="1731205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4E08D-F737-2971-C6D3-55840482C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Main Takeaway from </a:t>
            </a:r>
            <a:r>
              <a:rPr lang="en-US" dirty="0" err="1"/>
              <a:t>SplitPair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471778-51DC-70C5-D5AD-D4BD292851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b="1" dirty="0"/>
              <a:t>Decentralized ML</a:t>
            </a:r>
          </a:p>
          <a:p>
            <a:pPr marL="114300" indent="0">
              <a:buNone/>
            </a:pPr>
            <a:r>
              <a:rPr lang="en-US" b="1" dirty="0"/>
              <a:t>Resource-Aware Scheduling</a:t>
            </a:r>
          </a:p>
          <a:p>
            <a:pPr marL="114300" indent="0">
              <a:buNone/>
            </a:pPr>
            <a:r>
              <a:rPr lang="en-US" dirty="0"/>
              <a:t>	Balances workload effectively for parallel updates.</a:t>
            </a:r>
          </a:p>
          <a:p>
            <a:pPr marL="114300" indent="0">
              <a:buNone/>
            </a:pPr>
            <a:r>
              <a:rPr lang="en-US" dirty="0"/>
              <a:t>	Accelerates training time through efficient resource utilization</a:t>
            </a:r>
          </a:p>
          <a:p>
            <a:pPr marL="114300" indent="0">
              <a:buNone/>
            </a:pPr>
            <a:r>
              <a:rPr lang="en-US" b="1" dirty="0"/>
              <a:t>Convergence Guarantees</a:t>
            </a:r>
          </a:p>
          <a:p>
            <a:pPr marL="114300" indent="0">
              <a:buNone/>
            </a:pPr>
            <a:r>
              <a:rPr lang="en-US" dirty="0"/>
              <a:t>	Ensures model convergence in decentralized settings.</a:t>
            </a:r>
          </a:p>
          <a:p>
            <a:pPr marL="114300" indent="0">
              <a:buNone/>
            </a:pPr>
            <a:r>
              <a:rPr lang="en-US" b="1" dirty="0"/>
              <a:t>Scalable and Robust</a:t>
            </a:r>
          </a:p>
          <a:p>
            <a:pPr marL="114300" indent="0">
              <a:buNone/>
            </a:pPr>
            <a:r>
              <a:rPr lang="en-US" dirty="0"/>
              <a:t>	Adapts to an increasing number of heterogeneous edge devices.</a:t>
            </a:r>
          </a:p>
          <a:p>
            <a:pPr marL="114300" indent="0">
              <a:buNone/>
            </a:pPr>
            <a:r>
              <a:rPr lang="en-US" dirty="0"/>
              <a:t>	Handles diverse and dynamic network conditions.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5D8E28D-85FC-5586-4949-AA92CEB4F2D4}"/>
              </a:ext>
            </a:extLst>
          </p:cNvPr>
          <p:cNvSpPr/>
          <p:nvPr/>
        </p:nvSpPr>
        <p:spPr>
          <a:xfrm>
            <a:off x="1789889" y="2016831"/>
            <a:ext cx="5564222" cy="1801687"/>
          </a:xfrm>
          <a:prstGeom prst="roundRect">
            <a:avLst/>
          </a:prstGeom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14300" algn="ctr"/>
            <a:r>
              <a:rPr lang="en-US" sz="24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SplitPair</a:t>
            </a:r>
            <a:r>
              <a:rPr lang="en-US" sz="24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tackles stragglers in decentralized ML through dynamic workload balancing, achieving faster training without a central server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EB28D8-C95E-382F-573D-8720BEA0775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737208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99F16053-6EC5-BC30-86CB-F4F82425C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>
            <a:extLst>
              <a:ext uri="{FF2B5EF4-FFF2-40B4-BE49-F238E27FC236}">
                <a16:creationId xmlns:a16="http://schemas.microsoft.com/office/drawing/2014/main" id="{2C67F409-8121-3B6B-3622-4F0902E43CB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>
                <a:highlight>
                  <a:srgbClr val="FFFFFF"/>
                </a:highlight>
              </a:rPr>
              <a:t>Communication &amp; Storage Efficiency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1653E-51DE-4134-8043-B6B749FD6F2F}"/>
              </a:ext>
            </a:extLst>
          </p:cNvPr>
          <p:cNvSpPr txBox="1"/>
          <p:nvPr/>
        </p:nvSpPr>
        <p:spPr>
          <a:xfrm>
            <a:off x="115747" y="3106748"/>
            <a:ext cx="8897753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b="1">
                <a:solidFill>
                  <a:schemeClr val="bg1"/>
                </a:solidFill>
                <a:latin typeface="PT Sans Narrow"/>
                <a:ea typeface="Open Sans"/>
                <a:cs typeface="Open Sans"/>
                <a:sym typeface="Open Sans"/>
              </a:rPr>
              <a:t>SOLAR (Subspace-Oriented Latent Adapter Reparameterization)</a:t>
            </a:r>
            <a:endParaRPr lang="en-US" sz="2300">
              <a:solidFill>
                <a:schemeClr val="bg1"/>
              </a:solidFill>
              <a:latin typeface="PT Sans Narrow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04950273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432F1-7D93-4432-0D0B-013526EDD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highlight>
                  <a:srgbClr val="FFFFFF"/>
                </a:highlight>
              </a:rPr>
              <a:t>Communication &amp; Storage Challenges of Foundation Models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59E346-21B3-FF36-D051-5C0577F19E0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51</a:t>
            </a:fld>
            <a:endParaRPr lang="en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68CEB46-20FD-7BD7-82A8-3A3C7FECDEE0}"/>
              </a:ext>
            </a:extLst>
          </p:cNvPr>
          <p:cNvSpPr/>
          <p:nvPr/>
        </p:nvSpPr>
        <p:spPr>
          <a:xfrm>
            <a:off x="0" y="875380"/>
            <a:ext cx="1252783" cy="5572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683770D-19CB-85F3-9EB3-795E60E49B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20488" y="4123630"/>
            <a:ext cx="2135963" cy="57310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/>
              <a:t>Foundation Model</a:t>
            </a:r>
          </a:p>
        </p:txBody>
      </p:sp>
      <p:pic>
        <p:nvPicPr>
          <p:cNvPr id="18" name="Picture 12" descr="https://cdn-icons-png.flaticon.com/256/17218/17218156.png">
            <a:extLst>
              <a:ext uri="{FF2B5EF4-FFF2-40B4-BE49-F238E27FC236}">
                <a16:creationId xmlns:a16="http://schemas.microsoft.com/office/drawing/2014/main" id="{C11FDDFE-DFC2-C98C-2116-977D9B5989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518861"/>
            <a:ext cx="676481" cy="601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6ADE2CDC-2467-45D3-B7F1-95263192A955}"/>
              </a:ext>
            </a:extLst>
          </p:cNvPr>
          <p:cNvCxnSpPr>
            <a:cxnSpLocks/>
          </p:cNvCxnSpPr>
          <p:nvPr/>
        </p:nvCxnSpPr>
        <p:spPr>
          <a:xfrm flipH="1">
            <a:off x="2526998" y="3518861"/>
            <a:ext cx="4765900" cy="0"/>
          </a:xfrm>
          <a:prstGeom prst="straightConnector1">
            <a:avLst/>
          </a:prstGeom>
          <a:ln w="38100" cap="flat" cmpd="sng" algn="ctr">
            <a:solidFill>
              <a:schemeClr val="accent3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026" name="Picture 2">
            <a:extLst>
              <a:ext uri="{FF2B5EF4-FFF2-40B4-BE49-F238E27FC236}">
                <a16:creationId xmlns:a16="http://schemas.microsoft.com/office/drawing/2014/main" id="{7D4D6F9C-9E95-6ECC-A571-CB55AAD3D2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4606" y="2758228"/>
            <a:ext cx="1059366" cy="595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33F7EA4-DCDC-2BA0-1926-49A6F24AB4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1570" y="2758228"/>
            <a:ext cx="1274216" cy="470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Llama 2 Model Details">
            <a:extLst>
              <a:ext uri="{FF2B5EF4-FFF2-40B4-BE49-F238E27FC236}">
                <a16:creationId xmlns:a16="http://schemas.microsoft.com/office/drawing/2014/main" id="{527AFFAC-BEFA-43EE-8B6C-AEE2D1A84B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09" b="23123"/>
          <a:stretch/>
        </p:blipFill>
        <p:spPr bwMode="auto">
          <a:xfrm>
            <a:off x="3890670" y="2015925"/>
            <a:ext cx="1983747" cy="742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Graphic 18" descr="Smart Phone">
            <a:extLst>
              <a:ext uri="{FF2B5EF4-FFF2-40B4-BE49-F238E27FC236}">
                <a16:creationId xmlns:a16="http://schemas.microsoft.com/office/drawing/2014/main" id="{3C2E64A1-A8BB-463B-BFFC-6F2649AE4CA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78800" y="3161988"/>
            <a:ext cx="595963" cy="595963"/>
          </a:xfrm>
          <a:prstGeom prst="rect">
            <a:avLst/>
          </a:prstGeom>
        </p:spPr>
      </p:pic>
      <p:pic>
        <p:nvPicPr>
          <p:cNvPr id="6" name="Picture 4" descr="https://i.pinimgproxy.com/?url=aHR0cHM6Ly9jZG4taWNvbnMtcG5nLmZsYXRpY29uLmNvbS8yNTYvNjIyLzYyMjMzOS5wbmc=&amp;ts=1760715500&amp;sig=4791df51cc0d2aa137c8629a3531f4bef1d4f75553767e1e4bc581974bc1487f">
            <a:extLst>
              <a:ext uri="{FF2B5EF4-FFF2-40B4-BE49-F238E27FC236}">
                <a16:creationId xmlns:a16="http://schemas.microsoft.com/office/drawing/2014/main" id="{971BE017-15D5-4DDF-88E1-254070F327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237" y="2896572"/>
            <a:ext cx="1126796" cy="1126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88288B2-045C-49B4-8581-E0E0BDE54BD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65916" y="2197302"/>
            <a:ext cx="1143000" cy="1019175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EDB375B4-40C1-4249-BF5A-9132C780D3C2}"/>
              </a:ext>
            </a:extLst>
          </p:cNvPr>
          <p:cNvSpPr/>
          <p:nvPr/>
        </p:nvSpPr>
        <p:spPr>
          <a:xfrm>
            <a:off x="2628271" y="2475531"/>
            <a:ext cx="4563353" cy="867900"/>
          </a:xfrm>
          <a:prstGeom prst="roundRect">
            <a:avLst/>
          </a:prstGeom>
          <a:solidFill>
            <a:schemeClr val="bg1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14300" algn="ctr"/>
            <a:r>
              <a:rPr lang="en-US" sz="18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Models become larger</a:t>
            </a:r>
          </a:p>
          <a:p>
            <a:pPr marL="114300" algn="ctr"/>
            <a:r>
              <a:rPr lang="en-US" sz="18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 challenges in edge networks</a:t>
            </a:r>
          </a:p>
        </p:txBody>
      </p:sp>
    </p:spTree>
    <p:extLst>
      <p:ext uri="{BB962C8B-B14F-4D97-AF65-F5344CB8AC3E}">
        <p14:creationId xmlns:p14="http://schemas.microsoft.com/office/powerpoint/2010/main" val="4089069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14E5D55-41F8-4213-B9D9-4BA96AD32C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2405" y="1862877"/>
            <a:ext cx="2222927" cy="12958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C995AD2-AC81-4C3C-9513-A37A0DE5F2B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9981" r="49932" b="39787"/>
          <a:stretch/>
        </p:blipFill>
        <p:spPr>
          <a:xfrm>
            <a:off x="744767" y="2125134"/>
            <a:ext cx="1143300" cy="1016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10B1849-738B-2472-A176-626340C205C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247" b="39460"/>
          <a:stretch/>
        </p:blipFill>
        <p:spPr>
          <a:xfrm>
            <a:off x="744767" y="1669055"/>
            <a:ext cx="2283514" cy="14720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18432F1-7D93-4432-0D0B-013526EDD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Literature Review </a:t>
            </a:r>
            <a:r>
              <a:rPr lang="en-US" sz="3600" dirty="0"/>
              <a:t>—</a:t>
            </a:r>
            <a:r>
              <a:rPr lang="en-US" dirty="0"/>
              <a:t> </a:t>
            </a:r>
            <a:r>
              <a:rPr lang="en-US" dirty="0" err="1"/>
              <a:t>LoRA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AAEB30-5FAA-A9D0-C71F-591BB624BB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9354" y="4460909"/>
            <a:ext cx="8303073" cy="181277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1000" dirty="0"/>
              <a:t>Hu, Edward J., et al. "Lora: Low-rank adaptation of large language models." </a:t>
            </a:r>
            <a:r>
              <a:rPr lang="en-US" sz="1000" dirty="0" err="1"/>
              <a:t>arXiv</a:t>
            </a:r>
            <a:r>
              <a:rPr lang="en-US" sz="1000" dirty="0"/>
              <a:t> preprint arXiv:2106.09685 (2021).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59E346-21B3-FF36-D051-5C0577F19E0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52</a:t>
            </a:fld>
            <a:endParaRPr lang="en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68CEB46-20FD-7BD7-82A8-3A3C7FECDEE0}"/>
              </a:ext>
            </a:extLst>
          </p:cNvPr>
          <p:cNvSpPr/>
          <p:nvPr/>
        </p:nvSpPr>
        <p:spPr>
          <a:xfrm>
            <a:off x="1341201" y="1055085"/>
            <a:ext cx="1252783" cy="5572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A04296B-95D6-44BA-BFF1-D15DE973D01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saturation sat="30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l="4000" t="65280" r="80607" b="29981"/>
          <a:stretch/>
        </p:blipFill>
        <p:spPr>
          <a:xfrm>
            <a:off x="1608822" y="3451559"/>
            <a:ext cx="1496473" cy="259200"/>
          </a:xfrm>
          <a:prstGeom prst="rect">
            <a:avLst/>
          </a:prstGeom>
        </p:spPr>
      </p:pic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CBBFD26F-FC0C-4F54-AF5C-A60006F6EA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8284178"/>
              </p:ext>
            </p:extLst>
          </p:nvPr>
        </p:nvGraphicFramePr>
        <p:xfrm>
          <a:off x="3105295" y="2729311"/>
          <a:ext cx="951780" cy="641478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158630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70184643"/>
                  </a:ext>
                </a:extLst>
              </a:tr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endParaRPr lang="en-US" sz="10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81406398"/>
                  </a:ext>
                </a:extLst>
              </a:tr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 dirty="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74038484"/>
                  </a:ext>
                </a:extLst>
              </a:tr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41921617"/>
                  </a:ext>
                </a:extLst>
              </a:tr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63921877"/>
                  </a:ext>
                </a:extLst>
              </a:tr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47478358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2A916187-E557-4425-9341-F6C8E0B689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9307514"/>
              </p:ext>
            </p:extLst>
          </p:nvPr>
        </p:nvGraphicFramePr>
        <p:xfrm>
          <a:off x="3105295" y="1919976"/>
          <a:ext cx="951780" cy="643308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58630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47012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70248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107218">
                <a:tc>
                  <a:txBody>
                    <a:bodyPr/>
                    <a:lstStyle/>
                    <a:p>
                      <a:endParaRPr lang="en-US" sz="10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70184643"/>
                  </a:ext>
                </a:extLst>
              </a:tr>
              <a:tr h="107218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endParaRPr lang="en-US" sz="1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69759314"/>
                  </a:ext>
                </a:extLst>
              </a:tr>
              <a:tr h="107218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endParaRPr lang="en-US" sz="10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81406398"/>
                  </a:ext>
                </a:extLst>
              </a:tr>
              <a:tr h="107218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74038484"/>
                  </a:ext>
                </a:extLst>
              </a:tr>
              <a:tr h="107218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2279740"/>
                  </a:ext>
                </a:extLst>
              </a:tr>
              <a:tr h="107218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10103825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7308A654-A7DF-4EBC-992C-DDEDEB3E96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2518929"/>
              </p:ext>
            </p:extLst>
          </p:nvPr>
        </p:nvGraphicFramePr>
        <p:xfrm>
          <a:off x="3105295" y="2729311"/>
          <a:ext cx="951780" cy="427652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158630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70184643"/>
                  </a:ext>
                </a:extLst>
              </a:tr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endParaRPr lang="en-US" sz="10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81406398"/>
                  </a:ext>
                </a:extLst>
              </a:tr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63921877"/>
                  </a:ext>
                </a:extLst>
              </a:tr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47478358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A868F733-DCF1-4CDF-A347-D0A0AA97B3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1821030"/>
              </p:ext>
            </p:extLst>
          </p:nvPr>
        </p:nvGraphicFramePr>
        <p:xfrm>
          <a:off x="3105295" y="1919976"/>
          <a:ext cx="951780" cy="428872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58630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47012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70248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107218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endParaRPr lang="en-US" sz="1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69759314"/>
                  </a:ext>
                </a:extLst>
              </a:tr>
              <a:tr h="107218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endParaRPr lang="en-US" sz="10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81406398"/>
                  </a:ext>
                </a:extLst>
              </a:tr>
              <a:tr h="107218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2279740"/>
                  </a:ext>
                </a:extLst>
              </a:tr>
              <a:tr h="107218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10103825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2C13BB26-1F9D-4A07-9558-F4AE5FABBA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265965"/>
              </p:ext>
            </p:extLst>
          </p:nvPr>
        </p:nvGraphicFramePr>
        <p:xfrm>
          <a:off x="3105295" y="2836224"/>
          <a:ext cx="951780" cy="213826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158630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70184643"/>
                  </a:ext>
                </a:extLst>
              </a:tr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47478358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6E403EB7-E34B-43BC-8B9A-30EDB1F5D9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9137697"/>
              </p:ext>
            </p:extLst>
          </p:nvPr>
        </p:nvGraphicFramePr>
        <p:xfrm>
          <a:off x="3105295" y="2026889"/>
          <a:ext cx="951780" cy="214436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58630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47012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70248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107218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endParaRPr lang="en-US" sz="1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81406398"/>
                  </a:ext>
                </a:extLst>
              </a:tr>
              <a:tr h="107218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10103825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F99005FB-8E31-47C3-8FA5-0A28AC8706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0003451"/>
              </p:ext>
            </p:extLst>
          </p:nvPr>
        </p:nvGraphicFramePr>
        <p:xfrm>
          <a:off x="3105295" y="2938018"/>
          <a:ext cx="951780" cy="106913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158630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 dirty="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47478358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940B9B51-B3A8-4535-A4A5-B83A7F8798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3389039"/>
              </p:ext>
            </p:extLst>
          </p:nvPr>
        </p:nvGraphicFramePr>
        <p:xfrm>
          <a:off x="3105295" y="2128683"/>
          <a:ext cx="951780" cy="107218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58630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47012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70248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107218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10103825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: Rounded Corners 12">
                <a:extLst>
                  <a:ext uri="{FF2B5EF4-FFF2-40B4-BE49-F238E27FC236}">
                    <a16:creationId xmlns:a16="http://schemas.microsoft.com/office/drawing/2014/main" id="{F96E9CBC-8462-4622-BCC2-74A8D7D66C22}"/>
                  </a:ext>
                </a:extLst>
              </p:cNvPr>
              <p:cNvSpPr/>
              <p:nvPr/>
            </p:nvSpPr>
            <p:spPr>
              <a:xfrm>
                <a:off x="4245509" y="1928202"/>
                <a:ext cx="4500837" cy="1464254"/>
              </a:xfrm>
              <a:prstGeom prst="round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114300" algn="ctr"/>
                <a:r>
                  <a:rPr lang="en-US" sz="2400" dirty="0">
                    <a:solidFill>
                      <a:srgbClr val="1F1F1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Bounded by the rank (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1F1F1F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𝑟</m:t>
                    </m:r>
                  </m:oMath>
                </a14:m>
                <a:r>
                  <a:rPr lang="en-US" sz="2400" dirty="0">
                    <a:solidFill>
                      <a:srgbClr val="1F1F1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and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1F1F1F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𝑊</m:t>
                    </m:r>
                    <m:r>
                      <a:rPr lang="en-US" sz="2400" i="1">
                        <a:solidFill>
                          <a:srgbClr val="1F1F1F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1F1F1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dim (≈ 2048–4096)</a:t>
                </a:r>
              </a:p>
            </p:txBody>
          </p:sp>
        </mc:Choice>
        <mc:Fallback xmlns="">
          <p:sp>
            <p:nvSpPr>
              <p:cNvPr id="21" name="Rectangle: Rounded Corners 12">
                <a:extLst>
                  <a:ext uri="{FF2B5EF4-FFF2-40B4-BE49-F238E27FC236}">
                    <a16:creationId xmlns:a16="http://schemas.microsoft.com/office/drawing/2014/main" id="{F96E9CBC-8462-4622-BCC2-74A8D7D66C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5509" y="1928202"/>
                <a:ext cx="4500837" cy="1464254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Picture 2" descr="https://machinelearningmastery.com/wp-content/uploads/2021/08/attention_research_1.png">
            <a:extLst>
              <a:ext uri="{FF2B5EF4-FFF2-40B4-BE49-F238E27FC236}">
                <a16:creationId xmlns:a16="http://schemas.microsoft.com/office/drawing/2014/main" id="{3F94412E-187B-4262-B64A-03DD35AD8E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4" t="36725" r="51668" b="27149"/>
          <a:stretch/>
        </p:blipFill>
        <p:spPr bwMode="auto">
          <a:xfrm>
            <a:off x="2932247" y="1913178"/>
            <a:ext cx="1219045" cy="1464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768851B-9F44-46AD-9C7A-D00CA577340E}"/>
              </a:ext>
            </a:extLst>
          </p:cNvPr>
          <p:cNvCxnSpPr>
            <a:cxnSpLocks/>
          </p:cNvCxnSpPr>
          <p:nvPr/>
        </p:nvCxnSpPr>
        <p:spPr>
          <a:xfrm flipH="1">
            <a:off x="2794000" y="2348848"/>
            <a:ext cx="584201" cy="22290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9A34035-E68C-4F07-91C4-72C00A9F39E4}"/>
              </a:ext>
            </a:extLst>
          </p:cNvPr>
          <p:cNvCxnSpPr>
            <a:cxnSpLocks/>
          </p:cNvCxnSpPr>
          <p:nvPr/>
        </p:nvCxnSpPr>
        <p:spPr>
          <a:xfrm flipH="1" flipV="1">
            <a:off x="2794000" y="2729311"/>
            <a:ext cx="584201" cy="20870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609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000"/>
                            </p:stCondLst>
                            <p:childTnLst>
                              <p:par>
                                <p:cTn id="7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432F1-7D93-4432-0D0B-013526EDD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Literature Review </a:t>
            </a:r>
            <a:r>
              <a:rPr lang="en-US" sz="3600" dirty="0"/>
              <a:t>—</a:t>
            </a:r>
            <a:r>
              <a:rPr lang="en-US" dirty="0"/>
              <a:t> NOLA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AAEB30-5FAA-A9D0-C71F-591BB624BB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9354" y="4604848"/>
            <a:ext cx="8303073" cy="181277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1000" dirty="0" err="1"/>
              <a:t>Koohpayegani</a:t>
            </a:r>
            <a:r>
              <a:rPr lang="en-US" sz="1000" dirty="0"/>
              <a:t>, Soroush Abbasi, et al. "NOLA: Compressing </a:t>
            </a:r>
            <a:r>
              <a:rPr lang="en-US" sz="1000" dirty="0" err="1"/>
              <a:t>LoRA</a:t>
            </a:r>
            <a:r>
              <a:rPr lang="en-US" sz="1000" dirty="0"/>
              <a:t> using Linear Combination of Random Basis." The Twelfth International Conference on Learning Representations., 2024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59E346-21B3-FF36-D051-5C0577F19E0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53</a:t>
            </a:fld>
            <a:endParaRPr lang="e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A10AD0E-120A-4186-9C58-BF9BC2977F2E}"/>
                  </a:ext>
                </a:extLst>
              </p:cNvPr>
              <p:cNvSpPr/>
              <p:nvPr/>
            </p:nvSpPr>
            <p:spPr>
              <a:xfrm>
                <a:off x="3757242" y="2363024"/>
                <a:ext cx="951782" cy="918972"/>
              </a:xfrm>
              <a:prstGeom prst="rect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Foundation model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𝑊</m:t>
                      </m:r>
                    </m:oMath>
                  </m:oMathPara>
                </a14:m>
                <a:endParaRPr lang="en-US" sz="105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A10AD0E-120A-4186-9C58-BF9BC2977F2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7242" y="2363024"/>
                <a:ext cx="951782" cy="91897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Flowchart: Manual Operation 9">
                <a:extLst>
                  <a:ext uri="{FF2B5EF4-FFF2-40B4-BE49-F238E27FC236}">
                    <a16:creationId xmlns:a16="http://schemas.microsoft.com/office/drawing/2014/main" id="{EB97A6C4-D0FC-452D-B7B4-69BA3457099B}"/>
                  </a:ext>
                </a:extLst>
              </p:cNvPr>
              <p:cNvSpPr/>
              <p:nvPr/>
            </p:nvSpPr>
            <p:spPr>
              <a:xfrm>
                <a:off x="4813375" y="2363024"/>
                <a:ext cx="774954" cy="397764"/>
              </a:xfrm>
              <a:prstGeom prst="flowChartManualOperati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𝐵</m:t>
                      </m:r>
                    </m:oMath>
                  </m:oMathPara>
                </a14:m>
                <a:endParaRPr lang="en-US" sz="105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Flowchart: Manual Operation 9">
                <a:extLst>
                  <a:ext uri="{FF2B5EF4-FFF2-40B4-BE49-F238E27FC236}">
                    <a16:creationId xmlns:a16="http://schemas.microsoft.com/office/drawing/2014/main" id="{EB97A6C4-D0FC-452D-B7B4-69BA345709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3375" y="2363024"/>
                <a:ext cx="774954" cy="397764"/>
              </a:xfrm>
              <a:prstGeom prst="flowChartManualOperation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10">
                <a:extLst>
                  <a:ext uri="{FF2B5EF4-FFF2-40B4-BE49-F238E27FC236}">
                    <a16:creationId xmlns:a16="http://schemas.microsoft.com/office/drawing/2014/main" id="{DDE65871-C793-49AE-8DFB-A29BE9B81794}"/>
                  </a:ext>
                </a:extLst>
              </p:cNvPr>
              <p:cNvSpPr/>
              <p:nvPr/>
            </p:nvSpPr>
            <p:spPr>
              <a:xfrm>
                <a:off x="4813375" y="2884232"/>
                <a:ext cx="774954" cy="397764"/>
              </a:xfrm>
              <a:prstGeom prst="trapezoid">
                <a:avLst>
                  <a:gd name="adj" fmla="val 37069"/>
                </a:avLst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𝐴</m:t>
                      </m:r>
                    </m:oMath>
                  </m:oMathPara>
                </a14:m>
                <a:endParaRPr lang="en-US" sz="1050" i="1" dirty="0">
                  <a:solidFill>
                    <a:schemeClr val="tx1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Trapezoid 10">
                <a:extLst>
                  <a:ext uri="{FF2B5EF4-FFF2-40B4-BE49-F238E27FC236}">
                    <a16:creationId xmlns:a16="http://schemas.microsoft.com/office/drawing/2014/main" id="{DDE65871-C793-49AE-8DFB-A29BE9B817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3375" y="2884232"/>
                <a:ext cx="774954" cy="397764"/>
              </a:xfrm>
              <a:prstGeom prst="trapezoid">
                <a:avLst>
                  <a:gd name="adj" fmla="val 37069"/>
                </a:avLst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BCCA1279-FD85-47DB-9932-05D3A8F5BF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6683205"/>
              </p:ext>
            </p:extLst>
          </p:nvPr>
        </p:nvGraphicFramePr>
        <p:xfrm>
          <a:off x="6115560" y="2886759"/>
          <a:ext cx="951780" cy="32073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58630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F3F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184643"/>
                  </a:ext>
                </a:extLst>
              </a:tr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E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406398"/>
                  </a:ext>
                </a:extLst>
              </a:tr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E2F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038484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E306F81A-631F-429A-9B79-315F501781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7160747"/>
              </p:ext>
            </p:extLst>
          </p:nvPr>
        </p:nvGraphicFramePr>
        <p:xfrm>
          <a:off x="6120210" y="2452097"/>
          <a:ext cx="951780" cy="3216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8630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107218">
                <a:tc>
                  <a:txBody>
                    <a:bodyPr/>
                    <a:lstStyle/>
                    <a:p>
                      <a:endParaRPr lang="en-US" sz="10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184643"/>
                  </a:ext>
                </a:extLst>
              </a:tr>
              <a:tr h="107218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406398"/>
                  </a:ext>
                </a:extLst>
              </a:tr>
              <a:tr h="107218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038484"/>
                  </a:ext>
                </a:extLst>
              </a:tr>
            </a:tbl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6E030C79-4565-448B-B523-A3934C45F395}"/>
              </a:ext>
            </a:extLst>
          </p:cNvPr>
          <p:cNvSpPr/>
          <p:nvPr/>
        </p:nvSpPr>
        <p:spPr>
          <a:xfrm>
            <a:off x="366445" y="3082320"/>
            <a:ext cx="620372" cy="2370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Seed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248FD9-F881-4B85-A84C-92F51496A387}"/>
              </a:ext>
            </a:extLst>
          </p:cNvPr>
          <p:cNvSpPr/>
          <p:nvPr/>
        </p:nvSpPr>
        <p:spPr>
          <a:xfrm>
            <a:off x="809128" y="2494298"/>
            <a:ext cx="1309684" cy="450689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Pseudo-random generator</a:t>
            </a:r>
          </a:p>
        </p:txBody>
      </p:sp>
      <p:cxnSp>
        <p:nvCxnSpPr>
          <p:cNvPr id="18" name="Connector: Elbow 17">
            <a:extLst>
              <a:ext uri="{FF2B5EF4-FFF2-40B4-BE49-F238E27FC236}">
                <a16:creationId xmlns:a16="http://schemas.microsoft.com/office/drawing/2014/main" id="{1F9D62F9-AD0D-43C5-AE30-3C0A7AB675E6}"/>
              </a:ext>
            </a:extLst>
          </p:cNvPr>
          <p:cNvCxnSpPr>
            <a:cxnSpLocks/>
            <a:endCxn id="15" idx="1"/>
          </p:cNvCxnSpPr>
          <p:nvPr/>
        </p:nvCxnSpPr>
        <p:spPr>
          <a:xfrm rot="5400000" flipH="1" flipV="1">
            <a:off x="584086" y="2819247"/>
            <a:ext cx="324645" cy="125437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EF2D57F7-FD73-4CCC-B3B4-38378D38AD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9204003"/>
              </p:ext>
            </p:extLst>
          </p:nvPr>
        </p:nvGraphicFramePr>
        <p:xfrm>
          <a:off x="3142527" y="1328714"/>
          <a:ext cx="951780" cy="321654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58630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107218">
                <a:tc>
                  <a:txBody>
                    <a:bodyPr/>
                    <a:lstStyle/>
                    <a:p>
                      <a:pPr rtl="0"/>
                      <a:endParaRPr lang="en-US" sz="10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rtl="0"/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rtl="0"/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rtl="0"/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rtl="0"/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rtl="0"/>
                      <a:endParaRPr lang="en-US" sz="10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70184643"/>
                  </a:ext>
                </a:extLst>
              </a:tr>
              <a:tr h="107218">
                <a:tc>
                  <a:txBody>
                    <a:bodyPr/>
                    <a:lstStyle/>
                    <a:p>
                      <a:pPr rtl="0"/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rtl="0"/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rtl="0"/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rtl="0"/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rtl="0"/>
                      <a:endParaRPr lang="en-US" sz="1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/>
                      <a:endParaRPr lang="en-US" sz="10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81406398"/>
                  </a:ext>
                </a:extLst>
              </a:tr>
              <a:tr h="107218">
                <a:tc>
                  <a:txBody>
                    <a:bodyPr/>
                    <a:lstStyle/>
                    <a:p>
                      <a:pPr rtl="0"/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rtl="0"/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rtl="0"/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rtl="0"/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rtl="0"/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rtl="0"/>
                      <a:endParaRPr lang="en-US" sz="1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74038484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194E1CD8-14DA-44E9-A8E2-6331B7C9A0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6770500"/>
              </p:ext>
            </p:extLst>
          </p:nvPr>
        </p:nvGraphicFramePr>
        <p:xfrm>
          <a:off x="4200861" y="1328714"/>
          <a:ext cx="951780" cy="321654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58630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107218">
                <a:tc>
                  <a:txBody>
                    <a:bodyPr/>
                    <a:lstStyle/>
                    <a:p>
                      <a:endParaRPr lang="en-US" sz="10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 b="1" i="0" u="none" strike="noStrike" cap="none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70184643"/>
                  </a:ext>
                </a:extLst>
              </a:tr>
              <a:tr h="107218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endParaRPr lang="en-US" sz="10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81406398"/>
                  </a:ext>
                </a:extLst>
              </a:tr>
              <a:tr h="107218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74038484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0507570F-9149-481D-A3D6-A994A12044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0879854"/>
              </p:ext>
            </p:extLst>
          </p:nvPr>
        </p:nvGraphicFramePr>
        <p:xfrm>
          <a:off x="6089337" y="1328714"/>
          <a:ext cx="951780" cy="321654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58630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107218">
                <a:tc>
                  <a:txBody>
                    <a:bodyPr/>
                    <a:lstStyle/>
                    <a:p>
                      <a:endParaRPr lang="en-US" sz="10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70184643"/>
                  </a:ext>
                </a:extLst>
              </a:tr>
              <a:tr h="107218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endParaRPr lang="en-US" sz="10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81406398"/>
                  </a:ext>
                </a:extLst>
              </a:tr>
              <a:tr h="107218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74038484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971B989B-318C-4188-BDD2-A05175A786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4327361"/>
              </p:ext>
            </p:extLst>
          </p:nvPr>
        </p:nvGraphicFramePr>
        <p:xfrm>
          <a:off x="3142527" y="4098406"/>
          <a:ext cx="951780" cy="320739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58630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70184643"/>
                  </a:ext>
                </a:extLst>
              </a:tr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endParaRPr lang="en-US" sz="10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81406398"/>
                  </a:ext>
                </a:extLst>
              </a:tr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74038484"/>
                  </a:ext>
                </a:extLst>
              </a:tr>
            </a:tbl>
          </a:graphicData>
        </a:graphic>
      </p:graphicFrame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1FD7CBB9-7A27-4150-B81D-5484E081C2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117078"/>
              </p:ext>
            </p:extLst>
          </p:nvPr>
        </p:nvGraphicFramePr>
        <p:xfrm>
          <a:off x="4200861" y="4098405"/>
          <a:ext cx="951780" cy="320739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58630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70184643"/>
                  </a:ext>
                </a:extLst>
              </a:tr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endParaRPr lang="en-US" sz="10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81406398"/>
                  </a:ext>
                </a:extLst>
              </a:tr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74038484"/>
                  </a:ext>
                </a:extLst>
              </a:tr>
            </a:tbl>
          </a:graphicData>
        </a:graphic>
      </p:graphicFrame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4C3FA86A-75C6-4154-8EA1-0132D633E3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3520249"/>
              </p:ext>
            </p:extLst>
          </p:nvPr>
        </p:nvGraphicFramePr>
        <p:xfrm>
          <a:off x="6089337" y="4098405"/>
          <a:ext cx="951780" cy="320739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58630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70184643"/>
                  </a:ext>
                </a:extLst>
              </a:tr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endParaRPr lang="en-US" sz="10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81406398"/>
                  </a:ext>
                </a:extLst>
              </a:tr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74038484"/>
                  </a:ext>
                </a:extLst>
              </a:tr>
            </a:tbl>
          </a:graphicData>
        </a:graphic>
      </p:graphicFrame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ACA5DF0-CB32-4C74-9681-75F41CE6F2E2}"/>
              </a:ext>
            </a:extLst>
          </p:cNvPr>
          <p:cNvCxnSpPr>
            <a:cxnSpLocks/>
          </p:cNvCxnSpPr>
          <p:nvPr/>
        </p:nvCxnSpPr>
        <p:spPr>
          <a:xfrm flipH="1">
            <a:off x="5243559" y="1489541"/>
            <a:ext cx="670531" cy="0"/>
          </a:xfrm>
          <a:prstGeom prst="straightConnector1">
            <a:avLst/>
          </a:prstGeom>
          <a:ln w="38100" cap="flat" cmpd="sng" algn="ctr">
            <a:solidFill>
              <a:schemeClr val="accent3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EF899BA-2DE8-440A-A035-AF1276EA9F51}"/>
              </a:ext>
            </a:extLst>
          </p:cNvPr>
          <p:cNvCxnSpPr>
            <a:cxnSpLocks/>
          </p:cNvCxnSpPr>
          <p:nvPr/>
        </p:nvCxnSpPr>
        <p:spPr>
          <a:xfrm flipH="1">
            <a:off x="5290249" y="4258774"/>
            <a:ext cx="670531" cy="0"/>
          </a:xfrm>
          <a:prstGeom prst="straightConnector1">
            <a:avLst/>
          </a:prstGeom>
          <a:ln w="38100" cap="flat" cmpd="sng" algn="ctr">
            <a:solidFill>
              <a:schemeClr val="accent3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026" name="Picture 2" descr="https://i.pinimgproxy.com/?url=aHR0cHM6Ly9jZG4taWNvbnMtcG5nLmZsYXRpY29uLmNvbS8yNTYvMTMzMjkvMTMzMjk4OTgucG5n&amp;ts=1762468830&amp;sig=679531fca72f5301acb342fdf3a1974ff02a265ad5cc76cd01c1c0b839597c14">
            <a:extLst>
              <a:ext uri="{FF2B5EF4-FFF2-40B4-BE49-F238E27FC236}">
                <a16:creationId xmlns:a16="http://schemas.microsoft.com/office/drawing/2014/main" id="{9F70A7C2-C815-41ED-AFC0-495D4F997B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3154171" y="1086914"/>
            <a:ext cx="181910" cy="181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https://i.pinimgproxy.com/?url=aHR0cHM6Ly9jZG4taWNvbnMtcG5nLmZsYXRpY29uLmNvbS8yNTYvMTMzMjkvMTMzMjk4OTgucG5n&amp;ts=1762468830&amp;sig=679531fca72f5301acb342fdf3a1974ff02a265ad5cc76cd01c1c0b839597c14">
            <a:extLst>
              <a:ext uri="{FF2B5EF4-FFF2-40B4-BE49-F238E27FC236}">
                <a16:creationId xmlns:a16="http://schemas.microsoft.com/office/drawing/2014/main" id="{5D688764-4C89-4CB4-9CEC-FF2F9E35F3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195358" y="1076042"/>
            <a:ext cx="181910" cy="181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https://i.pinimgproxy.com/?url=aHR0cHM6Ly9jZG4taWNvbnMtcG5nLmZsYXRpY29uLmNvbS8yNTYvMTMzMjkvMTMzMjk4OTgucG5n&amp;ts=1762468830&amp;sig=679531fca72f5301acb342fdf3a1974ff02a265ad5cc76cd01c1c0b839597c14">
            <a:extLst>
              <a:ext uri="{FF2B5EF4-FFF2-40B4-BE49-F238E27FC236}">
                <a16:creationId xmlns:a16="http://schemas.microsoft.com/office/drawing/2014/main" id="{665A83B1-5791-4593-81ED-045E196E5D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6089338" y="1084102"/>
            <a:ext cx="181910" cy="181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https://i.pinimgproxy.com/?url=aHR0cHM6Ly9jZG4taWNvbnMtcG5nLmZsYXRpY29uLmNvbS8yNTYvMTMzMjkvMTMzMjk4OTgucG5n&amp;ts=1762468830&amp;sig=679531fca72f5301acb342fdf3a1974ff02a265ad5cc76cd01c1c0b839597c14">
            <a:extLst>
              <a:ext uri="{FF2B5EF4-FFF2-40B4-BE49-F238E27FC236}">
                <a16:creationId xmlns:a16="http://schemas.microsoft.com/office/drawing/2014/main" id="{BF9E2E20-CF9D-4856-A728-40C3AE9E1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3063216" y="4393083"/>
            <a:ext cx="181910" cy="181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https://i.pinimgproxy.com/?url=aHR0cHM6Ly9jZG4taWNvbnMtcG5nLmZsYXRpY29uLmNvbS8yNTYvMTMzMjkvMTMzMjk4OTgucG5n&amp;ts=1762468830&amp;sig=679531fca72f5301acb342fdf3a1974ff02a265ad5cc76cd01c1c0b839597c14">
            <a:extLst>
              <a:ext uri="{FF2B5EF4-FFF2-40B4-BE49-F238E27FC236}">
                <a16:creationId xmlns:a16="http://schemas.microsoft.com/office/drawing/2014/main" id="{9D86105F-689C-4240-B994-94B6FD9218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104403" y="4382211"/>
            <a:ext cx="181910" cy="181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https://i.pinimgproxy.com/?url=aHR0cHM6Ly9jZG4taWNvbnMtcG5nLmZsYXRpY29uLmNvbS8yNTYvMTMzMjkvMTMzMjk4OTgucG5n&amp;ts=1762468830&amp;sig=679531fca72f5301acb342fdf3a1974ff02a265ad5cc76cd01c1c0b839597c14">
            <a:extLst>
              <a:ext uri="{FF2B5EF4-FFF2-40B4-BE49-F238E27FC236}">
                <a16:creationId xmlns:a16="http://schemas.microsoft.com/office/drawing/2014/main" id="{BAC6B28E-79EE-4525-9334-BC6F780A14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5998383" y="4390271"/>
            <a:ext cx="181910" cy="181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35A0D18F-F66C-4977-A189-C5DF7C41CB6E}"/>
              </a:ext>
            </a:extLst>
          </p:cNvPr>
          <p:cNvCxnSpPr>
            <a:cxnSpLocks/>
            <a:stCxn id="15" idx="0"/>
            <a:endCxn id="19" idx="1"/>
          </p:cNvCxnSpPr>
          <p:nvPr/>
        </p:nvCxnSpPr>
        <p:spPr>
          <a:xfrm rot="5400000" flipH="1" flipV="1">
            <a:off x="1800870" y="1152642"/>
            <a:ext cx="1004757" cy="1678557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980EFF97-017D-4DAF-BF9F-CABE1958F0B9}"/>
              </a:ext>
            </a:extLst>
          </p:cNvPr>
          <p:cNvCxnSpPr>
            <a:cxnSpLocks/>
            <a:stCxn id="15" idx="2"/>
            <a:endCxn id="22" idx="1"/>
          </p:cNvCxnSpPr>
          <p:nvPr/>
        </p:nvCxnSpPr>
        <p:spPr>
          <a:xfrm rot="16200000" flipH="1">
            <a:off x="1646354" y="2762602"/>
            <a:ext cx="1313788" cy="1678557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5D1ADC44-A5BA-43D5-8C24-5A25138C3647}"/>
                  </a:ext>
                </a:extLst>
              </p:cNvPr>
              <p:cNvSpPr txBox="1"/>
              <p:nvPr/>
            </p:nvSpPr>
            <p:spPr>
              <a:xfrm>
                <a:off x="3366769" y="4390129"/>
                <a:ext cx="49564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i="1" dirty="0">
                  <a:solidFill>
                    <a:schemeClr val="tx1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5D1ADC44-A5BA-43D5-8C24-5A25138C36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6769" y="4390129"/>
                <a:ext cx="495649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71A49550-0C40-4342-BC18-9C53987544E5}"/>
                  </a:ext>
                </a:extLst>
              </p:cNvPr>
              <p:cNvSpPr txBox="1"/>
              <p:nvPr/>
            </p:nvSpPr>
            <p:spPr>
              <a:xfrm>
                <a:off x="4477039" y="4390129"/>
                <a:ext cx="49776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i="1" dirty="0">
                  <a:solidFill>
                    <a:schemeClr val="tx1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71A49550-0C40-4342-BC18-9C53987544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7039" y="4390129"/>
                <a:ext cx="497765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35ECC6ED-ABC0-4D43-A656-50ACAD48D017}"/>
                  </a:ext>
                </a:extLst>
              </p:cNvPr>
              <p:cNvSpPr txBox="1"/>
              <p:nvPr/>
            </p:nvSpPr>
            <p:spPr>
              <a:xfrm>
                <a:off x="6418730" y="4383976"/>
                <a:ext cx="617477" cy="541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𝐴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i="1" dirty="0">
                  <a:solidFill>
                    <a:schemeClr val="tx1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35ECC6ED-ABC0-4D43-A656-50ACAD48D0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8730" y="4383976"/>
                <a:ext cx="617477" cy="5416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71A4874F-97D5-4DD6-9DF6-39B9E9EB1700}"/>
                  </a:ext>
                </a:extLst>
              </p:cNvPr>
              <p:cNvSpPr txBox="1"/>
              <p:nvPr/>
            </p:nvSpPr>
            <p:spPr>
              <a:xfrm>
                <a:off x="3402552" y="978843"/>
                <a:ext cx="48128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i="1" dirty="0">
                  <a:solidFill>
                    <a:schemeClr val="tx1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71A4874F-97D5-4DD6-9DF6-39B9E9EB17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2552" y="978843"/>
                <a:ext cx="481286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56555A8-02A1-4E42-8E9B-40F4A97E0396}"/>
                  </a:ext>
                </a:extLst>
              </p:cNvPr>
              <p:cNvSpPr txBox="1"/>
              <p:nvPr/>
            </p:nvSpPr>
            <p:spPr>
              <a:xfrm>
                <a:off x="4512822" y="978843"/>
                <a:ext cx="48500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i="1" dirty="0">
                  <a:solidFill>
                    <a:schemeClr val="tx1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56555A8-02A1-4E42-8E9B-40F4A97E03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2822" y="978843"/>
                <a:ext cx="485005" cy="5232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64C7B9BF-C2EA-4A62-B0C1-44248CCC4C7F}"/>
                  </a:ext>
                </a:extLst>
              </p:cNvPr>
              <p:cNvSpPr txBox="1"/>
              <p:nvPr/>
            </p:nvSpPr>
            <p:spPr>
              <a:xfrm>
                <a:off x="6454513" y="972690"/>
                <a:ext cx="617477" cy="541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𝐵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i="1" dirty="0">
                  <a:solidFill>
                    <a:schemeClr val="tx1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64C7B9BF-C2EA-4A62-B0C1-44248CCC4C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4513" y="972690"/>
                <a:ext cx="617477" cy="5416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06804D34-861A-4DCC-863C-8F6F75B7DD0A}"/>
                  </a:ext>
                </a:extLst>
              </p:cNvPr>
              <p:cNvSpPr txBox="1"/>
              <p:nvPr/>
            </p:nvSpPr>
            <p:spPr>
              <a:xfrm>
                <a:off x="3336081" y="3611062"/>
                <a:ext cx="622286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i="1" dirty="0">
                  <a:solidFill>
                    <a:schemeClr val="tx1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</m:oMath>
                  </m:oMathPara>
                </a14:m>
                <a:endParaRPr lang="en-US" i="1" dirty="0">
                  <a:solidFill>
                    <a:schemeClr val="tx1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06804D34-861A-4DCC-863C-8F6F75B7DD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6081" y="3611062"/>
                <a:ext cx="622286" cy="73866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C7948A26-8094-4084-A350-EC757115DA76}"/>
                  </a:ext>
                </a:extLst>
              </p:cNvPr>
              <p:cNvSpPr txBox="1"/>
              <p:nvPr/>
            </p:nvSpPr>
            <p:spPr>
              <a:xfrm>
                <a:off x="4445645" y="3597531"/>
                <a:ext cx="464871" cy="954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i="1" dirty="0">
                  <a:solidFill>
                    <a:schemeClr val="tx1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</m:oMath>
                  </m:oMathPara>
                </a14:m>
                <a:endParaRPr lang="en-US" i="1" dirty="0">
                  <a:solidFill>
                    <a:schemeClr val="tx1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endParaRPr lang="en-US" i="1" dirty="0">
                  <a:solidFill>
                    <a:schemeClr val="tx1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C7948A26-8094-4084-A350-EC757115DA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5645" y="3597531"/>
                <a:ext cx="464871" cy="95410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EE2144B-F72B-47DB-8AB3-785315C5F578}"/>
                  </a:ext>
                </a:extLst>
              </p:cNvPr>
              <p:cNvSpPr txBox="1"/>
              <p:nvPr/>
            </p:nvSpPr>
            <p:spPr>
              <a:xfrm>
                <a:off x="6391888" y="3604200"/>
                <a:ext cx="575799" cy="9725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𝛼</m:t>
                          </m:r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𝐴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i="1" dirty="0">
                  <a:solidFill>
                    <a:schemeClr val="tx1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endParaRPr lang="en-US" i="1" dirty="0">
                  <a:solidFill>
                    <a:schemeClr val="tx1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endParaRPr lang="en-US" i="1" dirty="0">
                  <a:solidFill>
                    <a:schemeClr val="tx1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EE2144B-F72B-47DB-8AB3-785315C5F5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1888" y="3604200"/>
                <a:ext cx="575799" cy="97257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CBFDB9AC-DF1F-40FD-8E8A-3F603D56A8A8}"/>
                  </a:ext>
                </a:extLst>
              </p:cNvPr>
              <p:cNvSpPr txBox="1"/>
              <p:nvPr/>
            </p:nvSpPr>
            <p:spPr>
              <a:xfrm>
                <a:off x="4482517" y="1614492"/>
                <a:ext cx="461601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</m:oMath>
                  </m:oMathPara>
                </a14:m>
                <a:endParaRPr lang="en-US" i="1" dirty="0">
                  <a:solidFill>
                    <a:schemeClr val="tx1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i="1" dirty="0">
                  <a:solidFill>
                    <a:schemeClr val="tx1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CBFDB9AC-DF1F-40FD-8E8A-3F603D56A8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2517" y="1614492"/>
                <a:ext cx="461601" cy="73866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EB66C9AE-EE02-44A9-8394-83045B3B5CAB}"/>
                  </a:ext>
                </a:extLst>
              </p:cNvPr>
              <p:cNvSpPr txBox="1"/>
              <p:nvPr/>
            </p:nvSpPr>
            <p:spPr>
              <a:xfrm>
                <a:off x="6424208" y="1608339"/>
                <a:ext cx="562911" cy="7571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</m:oMath>
                  </m:oMathPara>
                </a14:m>
                <a:endParaRPr lang="en-US" i="1" dirty="0">
                  <a:solidFill>
                    <a:schemeClr val="tx1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𝛽</m:t>
                          </m:r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𝐵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i="1" dirty="0">
                  <a:solidFill>
                    <a:schemeClr val="tx1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EB66C9AE-EE02-44A9-8394-83045B3B5C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4208" y="1608339"/>
                <a:ext cx="562911" cy="75713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3" name="Group 62">
            <a:extLst>
              <a:ext uri="{FF2B5EF4-FFF2-40B4-BE49-F238E27FC236}">
                <a16:creationId xmlns:a16="http://schemas.microsoft.com/office/drawing/2014/main" id="{842E4319-53D1-4205-8C01-6FA904150135}"/>
              </a:ext>
            </a:extLst>
          </p:cNvPr>
          <p:cNvGrpSpPr/>
          <p:nvPr/>
        </p:nvGrpSpPr>
        <p:grpSpPr>
          <a:xfrm>
            <a:off x="5703256" y="2099551"/>
            <a:ext cx="369011" cy="307777"/>
            <a:chOff x="3948039" y="2001810"/>
            <a:chExt cx="369011" cy="30777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7DCE7089-8966-4FB0-97DB-47CDF3F3C4E3}"/>
                    </a:ext>
                  </a:extLst>
                </p:cNvPr>
                <p:cNvSpPr txBox="1"/>
                <p:nvPr/>
              </p:nvSpPr>
              <p:spPr>
                <a:xfrm>
                  <a:off x="3948039" y="2001810"/>
                  <a:ext cx="369011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7DCE7089-8966-4FB0-97DB-47CDF3F3C4E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48039" y="2001810"/>
                  <a:ext cx="369011" cy="307777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5" name="Flowchart: Connector 64">
              <a:extLst>
                <a:ext uri="{FF2B5EF4-FFF2-40B4-BE49-F238E27FC236}">
                  <a16:creationId xmlns:a16="http://schemas.microsoft.com/office/drawing/2014/main" id="{7C6A1602-9D50-4507-952B-2100354C9B55}"/>
                </a:ext>
              </a:extLst>
            </p:cNvPr>
            <p:cNvSpPr/>
            <p:nvPr/>
          </p:nvSpPr>
          <p:spPr>
            <a:xfrm>
              <a:off x="3996747" y="2040087"/>
              <a:ext cx="268780" cy="264109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6E416A7-33B8-4CDA-9C12-68A68EC322B0}"/>
              </a:ext>
            </a:extLst>
          </p:cNvPr>
          <p:cNvGrpSpPr/>
          <p:nvPr/>
        </p:nvGrpSpPr>
        <p:grpSpPr>
          <a:xfrm>
            <a:off x="3346846" y="1614492"/>
            <a:ext cx="576854" cy="738664"/>
            <a:chOff x="3372247" y="1614492"/>
            <a:chExt cx="467500" cy="73866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E82C0AC1-2C95-4677-BA05-0FD8D028EDC8}"/>
                    </a:ext>
                  </a:extLst>
                </p:cNvPr>
                <p:cNvSpPr txBox="1"/>
                <p:nvPr/>
              </p:nvSpPr>
              <p:spPr>
                <a:xfrm>
                  <a:off x="3372247" y="1614492"/>
                  <a:ext cx="467500" cy="73866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×</m:t>
                        </m:r>
                      </m:oMath>
                    </m:oMathPara>
                  </a14:m>
                  <a:endParaRPr lang="en-US" i="1" dirty="0">
                    <a:solidFill>
                      <a:schemeClr val="tx1"/>
                    </a:solidFill>
                    <a:latin typeface="Cambria Math" panose="02040503050406030204" pitchFamily="18" charset="0"/>
                    <a:cs typeface="Times New Roman" panose="02020603050405020304" pitchFamily="18" charset="0"/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i="1" dirty="0">
                    <a:solidFill>
                      <a:schemeClr val="tx1"/>
                    </a:solidFill>
                    <a:latin typeface="Cambria Math" panose="02040503050406030204" pitchFamily="18" charset="0"/>
                    <a:cs typeface="Times New Roman" panose="02020603050405020304" pitchFamily="18" charset="0"/>
                  </a:endParaRPr>
                </a:p>
                <a:p>
                  <a:endParaRPr lang="en-US" dirty="0"/>
                </a:p>
              </p:txBody>
            </p:sp>
          </mc:Choice>
          <mc:Fallback xmlns=""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E82C0AC1-2C95-4677-BA05-0FD8D028EDC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72247" y="1614492"/>
                  <a:ext cx="467500" cy="738664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C1F9E316-781D-4831-A71D-D8562C7B6E68}"/>
                </a:ext>
              </a:extLst>
            </p:cNvPr>
            <p:cNvSpPr/>
            <p:nvPr/>
          </p:nvSpPr>
          <p:spPr>
            <a:xfrm>
              <a:off x="3471523" y="1677874"/>
              <a:ext cx="254233" cy="487344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5397B087-2231-4825-87B1-B2D394416B80}"/>
              </a:ext>
            </a:extLst>
          </p:cNvPr>
          <p:cNvCxnSpPr>
            <a:stCxn id="62" idx="2"/>
            <a:endCxn id="65" idx="2"/>
          </p:cNvCxnSpPr>
          <p:nvPr/>
        </p:nvCxnSpPr>
        <p:spPr>
          <a:xfrm rot="16200000" flipH="1">
            <a:off x="4636747" y="1154665"/>
            <a:ext cx="104665" cy="2125769"/>
          </a:xfrm>
          <a:prstGeom prst="bentConnector2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5" name="Rectangle 74">
            <a:extLst>
              <a:ext uri="{FF2B5EF4-FFF2-40B4-BE49-F238E27FC236}">
                <a16:creationId xmlns:a16="http://schemas.microsoft.com/office/drawing/2014/main" id="{4694B54B-065A-47A3-AFB7-DED11D4CBDD1}"/>
              </a:ext>
            </a:extLst>
          </p:cNvPr>
          <p:cNvSpPr/>
          <p:nvPr/>
        </p:nvSpPr>
        <p:spPr>
          <a:xfrm>
            <a:off x="4546599" y="1672234"/>
            <a:ext cx="313701" cy="48734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0298F8E9-8D9F-4E84-95EA-52A326F062E8}"/>
              </a:ext>
            </a:extLst>
          </p:cNvPr>
          <p:cNvSpPr/>
          <p:nvPr/>
        </p:nvSpPr>
        <p:spPr>
          <a:xfrm>
            <a:off x="6535831" y="1664558"/>
            <a:ext cx="313701" cy="48734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2" name="Connector: Elbow 81">
            <a:extLst>
              <a:ext uri="{FF2B5EF4-FFF2-40B4-BE49-F238E27FC236}">
                <a16:creationId xmlns:a16="http://schemas.microsoft.com/office/drawing/2014/main" id="{CC5F5706-71B1-4F15-AF02-9D1A2F4B4C28}"/>
              </a:ext>
            </a:extLst>
          </p:cNvPr>
          <p:cNvCxnSpPr>
            <a:stCxn id="75" idx="2"/>
            <a:endCxn id="65" idx="2"/>
          </p:cNvCxnSpPr>
          <p:nvPr/>
        </p:nvCxnSpPr>
        <p:spPr>
          <a:xfrm rot="16200000" flipH="1">
            <a:off x="5172555" y="1690473"/>
            <a:ext cx="110305" cy="1048514"/>
          </a:xfrm>
          <a:prstGeom prst="bentConnector2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Straight Arrow Connector 72">
            <a:extLst>
              <a:ext uri="{FF2B5EF4-FFF2-40B4-BE49-F238E27FC236}">
                <a16:creationId xmlns:a16="http://schemas.microsoft.com/office/drawing/2014/main" id="{55E4FBE4-9722-42C9-A129-49B941BCFAEF}"/>
              </a:ext>
            </a:extLst>
          </p:cNvPr>
          <p:cNvCxnSpPr>
            <a:cxnSpLocks/>
            <a:stCxn id="76" idx="2"/>
            <a:endCxn id="65" idx="6"/>
          </p:cNvCxnSpPr>
          <p:nvPr/>
        </p:nvCxnSpPr>
        <p:spPr>
          <a:xfrm rot="5400000">
            <a:off x="6297723" y="1874923"/>
            <a:ext cx="117981" cy="671938"/>
          </a:xfrm>
          <a:prstGeom prst="bentConnector2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Straight Arrow Connector 72">
            <a:extLst>
              <a:ext uri="{FF2B5EF4-FFF2-40B4-BE49-F238E27FC236}">
                <a16:creationId xmlns:a16="http://schemas.microsoft.com/office/drawing/2014/main" id="{A835FDF1-4493-42C4-8D8E-AFDC9730B45A}"/>
              </a:ext>
            </a:extLst>
          </p:cNvPr>
          <p:cNvCxnSpPr>
            <a:cxnSpLocks/>
            <a:stCxn id="65" idx="4"/>
            <a:endCxn id="13" idx="1"/>
          </p:cNvCxnSpPr>
          <p:nvPr/>
        </p:nvCxnSpPr>
        <p:spPr>
          <a:xfrm rot="16200000" flipH="1">
            <a:off x="5897789" y="2390502"/>
            <a:ext cx="210987" cy="233856"/>
          </a:xfrm>
          <a:prstGeom prst="bentConnector2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98" name="Group 97">
            <a:extLst>
              <a:ext uri="{FF2B5EF4-FFF2-40B4-BE49-F238E27FC236}">
                <a16:creationId xmlns:a16="http://schemas.microsoft.com/office/drawing/2014/main" id="{95C88DFB-8E2F-4175-961C-E3B3155CDB84}"/>
              </a:ext>
            </a:extLst>
          </p:cNvPr>
          <p:cNvGrpSpPr/>
          <p:nvPr/>
        </p:nvGrpSpPr>
        <p:grpSpPr>
          <a:xfrm>
            <a:off x="5665957" y="3252915"/>
            <a:ext cx="369011" cy="307777"/>
            <a:chOff x="3948039" y="2001810"/>
            <a:chExt cx="369011" cy="30777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39F0909C-EB2B-44DB-A8F2-2687AD90939D}"/>
                    </a:ext>
                  </a:extLst>
                </p:cNvPr>
                <p:cNvSpPr txBox="1"/>
                <p:nvPr/>
              </p:nvSpPr>
              <p:spPr>
                <a:xfrm>
                  <a:off x="3948039" y="2001810"/>
                  <a:ext cx="369011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39F0909C-EB2B-44DB-A8F2-2687AD90939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48039" y="2001810"/>
                  <a:ext cx="369011" cy="307777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0" name="Flowchart: Connector 99">
              <a:extLst>
                <a:ext uri="{FF2B5EF4-FFF2-40B4-BE49-F238E27FC236}">
                  <a16:creationId xmlns:a16="http://schemas.microsoft.com/office/drawing/2014/main" id="{7BF28923-256C-4515-A021-1400D32FAE50}"/>
                </a:ext>
              </a:extLst>
            </p:cNvPr>
            <p:cNvSpPr/>
            <p:nvPr/>
          </p:nvSpPr>
          <p:spPr>
            <a:xfrm>
              <a:off x="3996747" y="2040087"/>
              <a:ext cx="268780" cy="264109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01" name="Straight Arrow Connector 72">
            <a:extLst>
              <a:ext uri="{FF2B5EF4-FFF2-40B4-BE49-F238E27FC236}">
                <a16:creationId xmlns:a16="http://schemas.microsoft.com/office/drawing/2014/main" id="{9F63962D-2CC8-4902-8071-9C9D251AADC4}"/>
              </a:ext>
            </a:extLst>
          </p:cNvPr>
          <p:cNvCxnSpPr>
            <a:cxnSpLocks/>
            <a:stCxn id="100" idx="0"/>
            <a:endCxn id="12" idx="1"/>
          </p:cNvCxnSpPr>
          <p:nvPr/>
        </p:nvCxnSpPr>
        <p:spPr>
          <a:xfrm rot="5400000" flipH="1" flipV="1">
            <a:off x="5860275" y="3035908"/>
            <a:ext cx="244064" cy="266505"/>
          </a:xfrm>
          <a:prstGeom prst="bentConnector2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5" name="Rectangle 104">
            <a:extLst>
              <a:ext uri="{FF2B5EF4-FFF2-40B4-BE49-F238E27FC236}">
                <a16:creationId xmlns:a16="http://schemas.microsoft.com/office/drawing/2014/main" id="{28DF31BA-992A-45D9-A110-935AB5299F96}"/>
              </a:ext>
            </a:extLst>
          </p:cNvPr>
          <p:cNvSpPr/>
          <p:nvPr/>
        </p:nvSpPr>
        <p:spPr>
          <a:xfrm>
            <a:off x="4535834" y="3585849"/>
            <a:ext cx="313701" cy="48734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5A41436D-9ECF-4E43-81F8-D127F262DA67}"/>
              </a:ext>
            </a:extLst>
          </p:cNvPr>
          <p:cNvSpPr/>
          <p:nvPr/>
        </p:nvSpPr>
        <p:spPr>
          <a:xfrm>
            <a:off x="6525066" y="3578173"/>
            <a:ext cx="313701" cy="48734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FD2BDCA3-7C28-4BA5-B468-9615DC402787}"/>
              </a:ext>
            </a:extLst>
          </p:cNvPr>
          <p:cNvSpPr/>
          <p:nvPr/>
        </p:nvSpPr>
        <p:spPr>
          <a:xfrm>
            <a:off x="3509470" y="3585849"/>
            <a:ext cx="313701" cy="48734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9" name="Straight Arrow Connector 72">
            <a:extLst>
              <a:ext uri="{FF2B5EF4-FFF2-40B4-BE49-F238E27FC236}">
                <a16:creationId xmlns:a16="http://schemas.microsoft.com/office/drawing/2014/main" id="{265D9E68-33A4-4A98-BF73-E4672EFE96D4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606863" y="2457681"/>
            <a:ext cx="170693" cy="2085645"/>
          </a:xfrm>
          <a:prstGeom prst="bentConnector2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Connector: Elbow 111">
            <a:extLst>
              <a:ext uri="{FF2B5EF4-FFF2-40B4-BE49-F238E27FC236}">
                <a16:creationId xmlns:a16="http://schemas.microsoft.com/office/drawing/2014/main" id="{5A995C7B-3199-4246-A0F2-439C855F7ED1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059722" y="3008230"/>
            <a:ext cx="190727" cy="987876"/>
          </a:xfrm>
          <a:prstGeom prst="bentConnector2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7" name="Straight Arrow Connector 72">
            <a:extLst>
              <a:ext uri="{FF2B5EF4-FFF2-40B4-BE49-F238E27FC236}">
                <a16:creationId xmlns:a16="http://schemas.microsoft.com/office/drawing/2014/main" id="{4DF02CC9-4130-47FA-A833-4947877C4DB9}"/>
              </a:ext>
            </a:extLst>
          </p:cNvPr>
          <p:cNvCxnSpPr>
            <a:cxnSpLocks/>
            <a:stCxn id="50" idx="0"/>
            <a:endCxn id="100" idx="6"/>
          </p:cNvCxnSpPr>
          <p:nvPr/>
        </p:nvCxnSpPr>
        <p:spPr>
          <a:xfrm rot="16200000" flipV="1">
            <a:off x="6241141" y="3165552"/>
            <a:ext cx="180953" cy="696343"/>
          </a:xfrm>
          <a:prstGeom prst="bentConnector2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20" name="Picture 119">
            <a:extLst>
              <a:ext uri="{FF2B5EF4-FFF2-40B4-BE49-F238E27FC236}">
                <a16:creationId xmlns:a16="http://schemas.microsoft.com/office/drawing/2014/main" id="{A6043417-C31B-4C59-998C-524791807BF3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115286" y="2223436"/>
            <a:ext cx="1923547" cy="457322"/>
          </a:xfrm>
          <a:prstGeom prst="rect">
            <a:avLst/>
          </a:prstGeom>
        </p:spPr>
      </p:pic>
      <p:sp>
        <p:nvSpPr>
          <p:cNvPr id="121" name="TextBox 120">
            <a:extLst>
              <a:ext uri="{FF2B5EF4-FFF2-40B4-BE49-F238E27FC236}">
                <a16:creationId xmlns:a16="http://schemas.microsoft.com/office/drawing/2014/main" id="{8F3608B6-CE4C-4295-9E37-1B240D0FA9ED}"/>
              </a:ext>
            </a:extLst>
          </p:cNvPr>
          <p:cNvSpPr txBox="1"/>
          <p:nvPr/>
        </p:nvSpPr>
        <p:spPr>
          <a:xfrm>
            <a:off x="7186583" y="2866461"/>
            <a:ext cx="20438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1F1F1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Memory and communication demand for 1,000 customized GPT-3 models: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1F1F1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LoRA</a:t>
            </a:r>
            <a:r>
              <a:rPr lang="en-US" dirty="0">
                <a:solidFill>
                  <a:srgbClr val="1F1F1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35GB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F1F1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NOLA: 7GB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" name="Rectangle: Rounded Corners 12">
                <a:extLst>
                  <a:ext uri="{FF2B5EF4-FFF2-40B4-BE49-F238E27FC236}">
                    <a16:creationId xmlns:a16="http://schemas.microsoft.com/office/drawing/2014/main" id="{9D9A5357-5640-4A8F-8AE5-E94C4B9E2716}"/>
                  </a:ext>
                </a:extLst>
              </p:cNvPr>
              <p:cNvSpPr/>
              <p:nvPr/>
            </p:nvSpPr>
            <p:spPr>
              <a:xfrm>
                <a:off x="1334633" y="2336833"/>
                <a:ext cx="6911899" cy="1464254"/>
              </a:xfrm>
              <a:prstGeom prst="round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114300" algn="ctr"/>
                <a:r>
                  <a:rPr lang="en-US" sz="2400" dirty="0">
                    <a:solidFill>
                      <a:srgbClr val="1F1F1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Performance depends on large pool of random bases.</a:t>
                </a:r>
              </a:p>
              <a:p>
                <a:pPr marL="114300" algn="ctr"/>
                <a:r>
                  <a:rPr lang="en-US" sz="2400" dirty="0">
                    <a:solidFill>
                      <a:srgbClr val="1F1F1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 use of foundation model (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1F1F1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𝑊</m:t>
                    </m:r>
                  </m:oMath>
                </a14:m>
                <a:r>
                  <a:rPr lang="en-US" sz="2400" dirty="0">
                    <a:solidFill>
                      <a:srgbClr val="1F1F1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).</a:t>
                </a:r>
              </a:p>
            </p:txBody>
          </p:sp>
        </mc:Choice>
        <mc:Fallback xmlns="">
          <p:sp>
            <p:nvSpPr>
              <p:cNvPr id="122" name="Rectangle: Rounded Corners 12">
                <a:extLst>
                  <a:ext uri="{FF2B5EF4-FFF2-40B4-BE49-F238E27FC236}">
                    <a16:creationId xmlns:a16="http://schemas.microsoft.com/office/drawing/2014/main" id="{9D9A5357-5640-4A8F-8AE5-E94C4B9E27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4633" y="2336833"/>
                <a:ext cx="6911899" cy="1464254"/>
              </a:xfrm>
              <a:prstGeom prst="roundRect">
                <a:avLst/>
              </a:prstGeom>
              <a:blipFill>
                <a:blip r:embed="rId22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5616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0"/>
                            </p:stCondLst>
                            <p:childTnLst>
                              <p:par>
                                <p:cTn id="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5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0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500"/>
                            </p:stCondLst>
                            <p:childTnLst>
                              <p:par>
                                <p:cTn id="1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1000"/>
                            </p:stCondLst>
                            <p:childTnLst>
                              <p:par>
                                <p:cTn id="1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  <p:bldP spid="39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2" grpId="0"/>
      <p:bldP spid="53" grpId="0"/>
      <p:bldP spid="75" grpId="0" animBg="1"/>
      <p:bldP spid="76" grpId="0" animBg="1"/>
      <p:bldP spid="105" grpId="0" animBg="1"/>
      <p:bldP spid="106" grpId="0" animBg="1"/>
      <p:bldP spid="107" grpId="0" animBg="1"/>
      <p:bldP spid="121" grpId="0"/>
      <p:bldP spid="122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A68DE-684A-49FF-A6C7-5F92CF985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629100" cy="707400"/>
          </a:xfrm>
        </p:spPr>
        <p:txBody>
          <a:bodyPr>
            <a:normAutofit fontScale="90000"/>
          </a:bodyPr>
          <a:lstStyle/>
          <a:p>
            <a:r>
              <a:rPr lang="en-US" dirty="0"/>
              <a:t>Similarity Between 𝑊 and ∆𝑊 Subspaces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1EDD0-3DCF-4549-ADAD-8B1CDC7932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4DBFFE-64A6-478A-BDB0-9C53F1124F1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54</a:t>
            </a:fld>
            <a:endParaRPr lang="en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704FBC2-5532-47F9-87FD-B26655B2ADCF}"/>
              </a:ext>
            </a:extLst>
          </p:cNvPr>
          <p:cNvSpPr txBox="1">
            <a:spLocks/>
          </p:cNvSpPr>
          <p:nvPr/>
        </p:nvSpPr>
        <p:spPr>
          <a:xfrm>
            <a:off x="311700" y="4602734"/>
            <a:ext cx="8303073" cy="1812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●"/>
              <a:defRPr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○"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■"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●"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○"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■"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●"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○"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■"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endParaRPr lang="en-US" sz="10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1000" dirty="0"/>
              <a:t>Hu, Edward J., et al. "Lora: Low-rank adaptation of large language models." </a:t>
            </a:r>
            <a:r>
              <a:rPr lang="en-US" sz="1000" dirty="0" err="1"/>
              <a:t>arXiv</a:t>
            </a:r>
            <a:r>
              <a:rPr lang="en-US" sz="1000" dirty="0"/>
              <a:t> preprint arXiv:2106.09685 (2021).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8CACF7-BC22-40BB-8005-48397D96E2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775" y="1342489"/>
            <a:ext cx="8253879" cy="288237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: Rounded Corners 12">
                <a:extLst>
                  <a:ext uri="{FF2B5EF4-FFF2-40B4-BE49-F238E27FC236}">
                    <a16:creationId xmlns:a16="http://schemas.microsoft.com/office/drawing/2014/main" id="{FDD96BBA-EFEC-4DF0-B0DB-FD5EC01F7858}"/>
                  </a:ext>
                </a:extLst>
              </p:cNvPr>
              <p:cNvSpPr/>
              <p:nvPr/>
            </p:nvSpPr>
            <p:spPr>
              <a:xfrm>
                <a:off x="1088347" y="2421124"/>
                <a:ext cx="7306733" cy="1464254"/>
              </a:xfrm>
              <a:prstGeom prst="round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1143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1F1F1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𝑊</m:t>
                    </m:r>
                  </m:oMath>
                </a14:m>
                <a:r>
                  <a:rPr lang="en-US" sz="2400" dirty="0">
                    <a:solidFill>
                      <a:srgbClr val="1F1F1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more similar to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1F1F1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∆</m:t>
                    </m:r>
                    <m:r>
                      <a:rPr lang="en-US" sz="2400" i="1">
                        <a:solidFill>
                          <a:srgbClr val="1F1F1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𝑊</m:t>
                    </m:r>
                  </m:oMath>
                </a14:m>
                <a:r>
                  <a:rPr lang="en-US" sz="2400" dirty="0">
                    <a:solidFill>
                      <a:srgbClr val="1F1F1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than to a random matrix.</a:t>
                </a:r>
              </a:p>
            </p:txBody>
          </p:sp>
        </mc:Choice>
        <mc:Fallback xmlns="">
          <p:sp>
            <p:nvSpPr>
              <p:cNvPr id="7" name="Rectangle: Rounded Corners 12">
                <a:extLst>
                  <a:ext uri="{FF2B5EF4-FFF2-40B4-BE49-F238E27FC236}">
                    <a16:creationId xmlns:a16="http://schemas.microsoft.com/office/drawing/2014/main" id="{FDD96BBA-EFEC-4DF0-B0DB-FD5EC01F785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8347" y="2421124"/>
                <a:ext cx="7306733" cy="1464254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8637A05-04E9-49A3-A637-EB1EE186AE75}"/>
                  </a:ext>
                </a:extLst>
              </p:cNvPr>
              <p:cNvSpPr txBox="1"/>
              <p:nvPr/>
            </p:nvSpPr>
            <p:spPr>
              <a:xfrm>
                <a:off x="-772033" y="4042251"/>
                <a:ext cx="3354367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14300" algn="ctr"/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1F1F1F"/>
                        </a:solidFill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US" dirty="0">
                    <a:solidFill>
                      <a:srgbClr val="1F1F1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index from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1F1F1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𝑊</m:t>
                    </m:r>
                  </m:oMath>
                </a14:m>
                <a:endParaRPr lang="en-US" dirty="0">
                  <a:solidFill>
                    <a:srgbClr val="1F1F1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14300" algn="ctr"/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1F1F1F"/>
                        </a:solidFill>
                        <a:latin typeface="Cambria Math" panose="02040503050406030204" pitchFamily="18" charset="0"/>
                      </a:rPr>
                      <m:t>𝒋</m:t>
                    </m:r>
                  </m:oMath>
                </a14:m>
                <a:r>
                  <a:rPr lang="en-US" dirty="0">
                    <a:solidFill>
                      <a:srgbClr val="1F1F1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index from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1F1F1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∆</m:t>
                    </m:r>
                    <m:r>
                      <a:rPr lang="en-US" i="1">
                        <a:solidFill>
                          <a:srgbClr val="1F1F1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𝑊</m:t>
                    </m:r>
                  </m:oMath>
                </a14:m>
                <a:r>
                  <a:rPr lang="en-US" dirty="0">
                    <a:solidFill>
                      <a:srgbClr val="1F1F1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endParaRPr lang="en-US" b="1" i="1" dirty="0">
                  <a:solidFill>
                    <a:srgbClr val="1F1F1F"/>
                  </a:solidFill>
                  <a:latin typeface="Cambria Math" panose="02040503050406030204" pitchFamily="18" charset="0"/>
                </a:endParaRPr>
              </a:p>
              <a:p>
                <a:pPr marL="114300" algn="ctr"/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1F1F1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lang="en-US" dirty="0">
                    <a:solidFill>
                      <a:srgbClr val="1F1F1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similarity measure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8637A05-04E9-49A3-A637-EB1EE186AE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72033" y="4042251"/>
                <a:ext cx="3354367" cy="738664"/>
              </a:xfrm>
              <a:prstGeom prst="rect">
                <a:avLst/>
              </a:prstGeom>
              <a:blipFill>
                <a:blip r:embed="rId5"/>
                <a:stretch>
                  <a:fillRect t="-1653" b="-82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12D33F0-8D79-4817-9475-73A41794E672}"/>
              </a:ext>
            </a:extLst>
          </p:cNvPr>
          <p:cNvSpPr/>
          <p:nvPr/>
        </p:nvSpPr>
        <p:spPr>
          <a:xfrm flipH="1" flipV="1">
            <a:off x="3177538" y="1308780"/>
            <a:ext cx="1097282" cy="29907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EB6FF77-8BDD-43F6-91F0-74078BE6D739}"/>
              </a:ext>
            </a:extLst>
          </p:cNvPr>
          <p:cNvSpPr/>
          <p:nvPr/>
        </p:nvSpPr>
        <p:spPr>
          <a:xfrm flipH="1" flipV="1">
            <a:off x="6592017" y="1308780"/>
            <a:ext cx="1097282" cy="29907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227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9697A66-29E3-4CE7-A404-0A8BC3F20B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000" t="22405" r="26632" b="27438"/>
          <a:stretch/>
        </p:blipFill>
        <p:spPr>
          <a:xfrm>
            <a:off x="1282250" y="916431"/>
            <a:ext cx="6449663" cy="37621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CD9A22D-37F5-59F1-0149-10B3CF016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Fine-Tuning Aligns with Foundation Subspace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411DB4-3BFF-B1FC-CB19-32DF4CE3BBB0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55</a:t>
            </a:fld>
            <a:endParaRPr lang="en"/>
          </a:p>
        </p:txBody>
      </p:sp>
      <p:sp>
        <p:nvSpPr>
          <p:cNvPr id="6" name="Rectangle: Rounded Corners 16">
            <a:extLst>
              <a:ext uri="{FF2B5EF4-FFF2-40B4-BE49-F238E27FC236}">
                <a16:creationId xmlns:a16="http://schemas.microsoft.com/office/drawing/2014/main" id="{562D5E47-C98E-BB29-087D-767A8A824BBC}"/>
              </a:ext>
            </a:extLst>
          </p:cNvPr>
          <p:cNvSpPr/>
          <p:nvPr/>
        </p:nvSpPr>
        <p:spPr>
          <a:xfrm>
            <a:off x="1412087" y="1266325"/>
            <a:ext cx="6319826" cy="81403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55E24BB-7FF6-4C82-8735-04C532D05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266325"/>
            <a:ext cx="2075900" cy="330270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endParaRPr lang="en-US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A65576B5-2E9C-4ED5-A0BA-BB69ED1F2185}"/>
              </a:ext>
            </a:extLst>
          </p:cNvPr>
          <p:cNvSpPr txBox="1">
            <a:spLocks/>
          </p:cNvSpPr>
          <p:nvPr/>
        </p:nvSpPr>
        <p:spPr>
          <a:xfrm>
            <a:off x="106302" y="4569025"/>
            <a:ext cx="8303073" cy="1812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●"/>
              <a:defRPr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○"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■"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●"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○"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■"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●"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○"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■"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114300" indent="0">
              <a:buNone/>
            </a:pPr>
            <a:r>
              <a:rPr lang="en-US" sz="700" dirty="0" err="1"/>
              <a:t>Jacot</a:t>
            </a:r>
            <a:r>
              <a:rPr lang="en-US" sz="700" dirty="0"/>
              <a:t>, Arthur, et. al., ."Neural Tangent Kernel: Convergence and Generalization in Neural </a:t>
            </a:r>
            <a:r>
              <a:rPr lang="en-US" sz="700" dirty="0" err="1"/>
              <a:t>Networks."Advances</a:t>
            </a:r>
            <a:r>
              <a:rPr lang="en-US" sz="700" dirty="0"/>
              <a:t> in Neural Information Processing Systems 31 (2018).</a:t>
            </a:r>
          </a:p>
          <a:p>
            <a:pPr marL="114300" indent="0">
              <a:buNone/>
            </a:pPr>
            <a:r>
              <a:rPr lang="en-US" sz="700" dirty="0" err="1"/>
              <a:t>Malladi</a:t>
            </a:r>
            <a:r>
              <a:rPr lang="en-US" sz="700" dirty="0"/>
              <a:t>, Sai Praveen, et </a:t>
            </a:r>
            <a:r>
              <a:rPr lang="en-US" sz="700" dirty="0" err="1"/>
              <a:t>al."Kernel</a:t>
            </a:r>
            <a:r>
              <a:rPr lang="en-US" sz="700" dirty="0"/>
              <a:t> Regression with Infinite-Width Neural Networks on the Sphere."</a:t>
            </a:r>
            <a:r>
              <a:rPr lang="en-US" sz="700" dirty="0" err="1"/>
              <a:t>arXiv</a:t>
            </a:r>
            <a:r>
              <a:rPr lang="en-US" sz="700" dirty="0"/>
              <a:t> preprint arXiv:2210.05643 (2023).</a:t>
            </a:r>
          </a:p>
          <a:p>
            <a:pPr marL="114300" indent="0">
              <a:buNone/>
            </a:pPr>
            <a:r>
              <a:rPr lang="en-US" sz="700" dirty="0" err="1"/>
              <a:t>Seleznova</a:t>
            </a:r>
            <a:r>
              <a:rPr lang="en-US" sz="700" dirty="0"/>
              <a:t>, Maria, et </a:t>
            </a:r>
            <a:r>
              <a:rPr lang="en-US" sz="700" dirty="0" err="1"/>
              <a:t>al."Neural</a:t>
            </a:r>
            <a:r>
              <a:rPr lang="en-US" sz="700" dirty="0"/>
              <a:t> Collapse in Deep Linear Networks: From Balanced Gradients to Representational Alignment."</a:t>
            </a:r>
            <a:r>
              <a:rPr lang="en-US" sz="700" dirty="0" err="1"/>
              <a:t>arXiv</a:t>
            </a:r>
            <a:r>
              <a:rPr lang="en-US" sz="700" dirty="0"/>
              <a:t> preprint arXiv:2305.16427 (2023).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7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: Rounded Corners 12">
                <a:extLst>
                  <a:ext uri="{FF2B5EF4-FFF2-40B4-BE49-F238E27FC236}">
                    <a16:creationId xmlns:a16="http://schemas.microsoft.com/office/drawing/2014/main" id="{B8736B39-BC48-41B2-8A89-5D07E7B127D5}"/>
                  </a:ext>
                </a:extLst>
              </p:cNvPr>
              <p:cNvSpPr/>
              <p:nvPr/>
            </p:nvSpPr>
            <p:spPr>
              <a:xfrm>
                <a:off x="237066" y="2065824"/>
                <a:ext cx="8669867" cy="1456309"/>
              </a:xfrm>
              <a:prstGeom prst="round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1143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1F1F1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∆</m:t>
                    </m:r>
                    <m:r>
                      <a:rPr lang="en-US" sz="2400" i="1">
                        <a:solidFill>
                          <a:srgbClr val="1F1F1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𝑊</m:t>
                    </m:r>
                  </m:oMath>
                </a14:m>
                <a:r>
                  <a:rPr lang="en-US" sz="2400" dirty="0">
                    <a:solidFill>
                      <a:srgbClr val="1F1F1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low-dimensional and lies within the same subspace as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1F1F1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𝑊</m:t>
                    </m:r>
                  </m:oMath>
                </a14:m>
                <a:r>
                  <a:rPr lang="en-US" sz="2400" dirty="0">
                    <a:solidFill>
                      <a:srgbClr val="1F1F1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a property emerging from NTK and Neural Collapse dynamics.</a:t>
                </a:r>
              </a:p>
            </p:txBody>
          </p:sp>
        </mc:Choice>
        <mc:Fallback xmlns="">
          <p:sp>
            <p:nvSpPr>
              <p:cNvPr id="11" name="Rectangle: Rounded Corners 12">
                <a:extLst>
                  <a:ext uri="{FF2B5EF4-FFF2-40B4-BE49-F238E27FC236}">
                    <a16:creationId xmlns:a16="http://schemas.microsoft.com/office/drawing/2014/main" id="{B8736B39-BC48-41B2-8A89-5D07E7B127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066" y="2065824"/>
                <a:ext cx="8669867" cy="1456309"/>
              </a:xfrm>
              <a:prstGeom prst="roundRect">
                <a:avLst/>
              </a:prstGeom>
              <a:blipFill>
                <a:blip r:embed="rId4"/>
                <a:stretch>
                  <a:fillRect r="-70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0766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432F1-7D93-4432-0D0B-013526EDD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Leveraging W–ΔW Similarity for Random Bases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59E346-21B3-FF36-D051-5C0577F19E0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56</a:t>
            </a:fld>
            <a:endParaRPr lang="e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A10AD0E-120A-4186-9C58-BF9BC2977F2E}"/>
                  </a:ext>
                </a:extLst>
              </p:cNvPr>
              <p:cNvSpPr/>
              <p:nvPr/>
            </p:nvSpPr>
            <p:spPr>
              <a:xfrm>
                <a:off x="3757242" y="2363024"/>
                <a:ext cx="951782" cy="918972"/>
              </a:xfrm>
              <a:prstGeom prst="rect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Foundation model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𝑊</m:t>
                      </m:r>
                    </m:oMath>
                  </m:oMathPara>
                </a14:m>
                <a:endParaRPr lang="en-US" sz="105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A10AD0E-120A-4186-9C58-BF9BC2977F2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7242" y="2363024"/>
                <a:ext cx="951782" cy="91897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Flowchart: Manual Operation 9">
                <a:extLst>
                  <a:ext uri="{FF2B5EF4-FFF2-40B4-BE49-F238E27FC236}">
                    <a16:creationId xmlns:a16="http://schemas.microsoft.com/office/drawing/2014/main" id="{EB97A6C4-D0FC-452D-B7B4-69BA3457099B}"/>
                  </a:ext>
                </a:extLst>
              </p:cNvPr>
              <p:cNvSpPr/>
              <p:nvPr/>
            </p:nvSpPr>
            <p:spPr>
              <a:xfrm>
                <a:off x="4813375" y="2363024"/>
                <a:ext cx="774954" cy="397764"/>
              </a:xfrm>
              <a:prstGeom prst="flowChartManualOperati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𝐵</m:t>
                      </m:r>
                    </m:oMath>
                  </m:oMathPara>
                </a14:m>
                <a:endParaRPr lang="en-US" sz="105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Flowchart: Manual Operation 9">
                <a:extLst>
                  <a:ext uri="{FF2B5EF4-FFF2-40B4-BE49-F238E27FC236}">
                    <a16:creationId xmlns:a16="http://schemas.microsoft.com/office/drawing/2014/main" id="{EB97A6C4-D0FC-452D-B7B4-69BA345709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3375" y="2363024"/>
                <a:ext cx="774954" cy="397764"/>
              </a:xfrm>
              <a:prstGeom prst="flowChartManualOperation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10">
                <a:extLst>
                  <a:ext uri="{FF2B5EF4-FFF2-40B4-BE49-F238E27FC236}">
                    <a16:creationId xmlns:a16="http://schemas.microsoft.com/office/drawing/2014/main" id="{DDE65871-C793-49AE-8DFB-A29BE9B81794}"/>
                  </a:ext>
                </a:extLst>
              </p:cNvPr>
              <p:cNvSpPr/>
              <p:nvPr/>
            </p:nvSpPr>
            <p:spPr>
              <a:xfrm>
                <a:off x="4813375" y="2884232"/>
                <a:ext cx="774954" cy="397764"/>
              </a:xfrm>
              <a:prstGeom prst="trapezoid">
                <a:avLst>
                  <a:gd name="adj" fmla="val 37069"/>
                </a:avLst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𝐴</m:t>
                      </m:r>
                    </m:oMath>
                  </m:oMathPara>
                </a14:m>
                <a:endParaRPr lang="en-US" sz="1050" i="1" dirty="0">
                  <a:solidFill>
                    <a:schemeClr val="tx1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Trapezoid 10">
                <a:extLst>
                  <a:ext uri="{FF2B5EF4-FFF2-40B4-BE49-F238E27FC236}">
                    <a16:creationId xmlns:a16="http://schemas.microsoft.com/office/drawing/2014/main" id="{DDE65871-C793-49AE-8DFB-A29BE9B817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3375" y="2884232"/>
                <a:ext cx="774954" cy="397764"/>
              </a:xfrm>
              <a:prstGeom prst="trapezoid">
                <a:avLst>
                  <a:gd name="adj" fmla="val 37069"/>
                </a:avLst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6E030C79-4565-448B-B523-A3934C45F395}"/>
              </a:ext>
            </a:extLst>
          </p:cNvPr>
          <p:cNvSpPr/>
          <p:nvPr/>
        </p:nvSpPr>
        <p:spPr>
          <a:xfrm>
            <a:off x="366445" y="3082320"/>
            <a:ext cx="620372" cy="2370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Seed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248FD9-F881-4B85-A84C-92F51496A387}"/>
              </a:ext>
            </a:extLst>
          </p:cNvPr>
          <p:cNvSpPr/>
          <p:nvPr/>
        </p:nvSpPr>
        <p:spPr>
          <a:xfrm>
            <a:off x="809128" y="2494298"/>
            <a:ext cx="1309684" cy="450689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Pseudo-random generator</a:t>
            </a:r>
          </a:p>
        </p:txBody>
      </p:sp>
      <p:cxnSp>
        <p:nvCxnSpPr>
          <p:cNvPr id="18" name="Connector: Elbow 17">
            <a:extLst>
              <a:ext uri="{FF2B5EF4-FFF2-40B4-BE49-F238E27FC236}">
                <a16:creationId xmlns:a16="http://schemas.microsoft.com/office/drawing/2014/main" id="{1F9D62F9-AD0D-43C5-AE30-3C0A7AB675E6}"/>
              </a:ext>
            </a:extLst>
          </p:cNvPr>
          <p:cNvCxnSpPr>
            <a:cxnSpLocks/>
            <a:endCxn id="15" idx="1"/>
          </p:cNvCxnSpPr>
          <p:nvPr/>
        </p:nvCxnSpPr>
        <p:spPr>
          <a:xfrm rot="5400000" flipH="1" flipV="1">
            <a:off x="584086" y="2819247"/>
            <a:ext cx="324645" cy="125437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EF2D57F7-FD73-4CCC-B3B4-38378D38AD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2452629"/>
              </p:ext>
            </p:extLst>
          </p:nvPr>
        </p:nvGraphicFramePr>
        <p:xfrm>
          <a:off x="3142527" y="1438785"/>
          <a:ext cx="951780" cy="321654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58630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107218">
                <a:tc>
                  <a:txBody>
                    <a:bodyPr/>
                    <a:lstStyle/>
                    <a:p>
                      <a:pPr rtl="0"/>
                      <a:endParaRPr lang="en-US" sz="10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rtl="0"/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rtl="0"/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rtl="0"/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rtl="0"/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rtl="0"/>
                      <a:endParaRPr lang="en-US" sz="10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70184643"/>
                  </a:ext>
                </a:extLst>
              </a:tr>
              <a:tr h="107218">
                <a:tc>
                  <a:txBody>
                    <a:bodyPr/>
                    <a:lstStyle/>
                    <a:p>
                      <a:pPr rtl="0"/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rtl="0"/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rtl="0"/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rtl="0"/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rtl="0"/>
                      <a:endParaRPr lang="en-US" sz="1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/>
                      <a:endParaRPr lang="en-US" sz="10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81406398"/>
                  </a:ext>
                </a:extLst>
              </a:tr>
              <a:tr h="107218">
                <a:tc>
                  <a:txBody>
                    <a:bodyPr/>
                    <a:lstStyle/>
                    <a:p>
                      <a:pPr rtl="0"/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rtl="0"/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rtl="0"/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rtl="0"/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rtl="0"/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rtl="0"/>
                      <a:endParaRPr lang="en-US" sz="1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74038484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194E1CD8-14DA-44E9-A8E2-6331B7C9A0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07383"/>
              </p:ext>
            </p:extLst>
          </p:nvPr>
        </p:nvGraphicFramePr>
        <p:xfrm>
          <a:off x="4200861" y="1438785"/>
          <a:ext cx="951780" cy="321654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58630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107218">
                <a:tc>
                  <a:txBody>
                    <a:bodyPr/>
                    <a:lstStyle/>
                    <a:p>
                      <a:endParaRPr lang="en-US" sz="10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 b="1" i="0" u="none" strike="noStrike" cap="none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70184643"/>
                  </a:ext>
                </a:extLst>
              </a:tr>
              <a:tr h="107218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endParaRPr lang="en-US" sz="10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81406398"/>
                  </a:ext>
                </a:extLst>
              </a:tr>
              <a:tr h="107218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74038484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0507570F-9149-481D-A3D6-A994A12044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4909997"/>
              </p:ext>
            </p:extLst>
          </p:nvPr>
        </p:nvGraphicFramePr>
        <p:xfrm>
          <a:off x="6089337" y="1438785"/>
          <a:ext cx="951780" cy="321654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58630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107218">
                <a:tc>
                  <a:txBody>
                    <a:bodyPr/>
                    <a:lstStyle/>
                    <a:p>
                      <a:endParaRPr lang="en-US" sz="10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70184643"/>
                  </a:ext>
                </a:extLst>
              </a:tr>
              <a:tr h="107218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endParaRPr lang="en-US" sz="10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81406398"/>
                  </a:ext>
                </a:extLst>
              </a:tr>
              <a:tr h="107218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74038484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971B989B-318C-4188-BDD2-A05175A786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227964"/>
              </p:ext>
            </p:extLst>
          </p:nvPr>
        </p:nvGraphicFramePr>
        <p:xfrm>
          <a:off x="3142527" y="3937534"/>
          <a:ext cx="951780" cy="320739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58630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70184643"/>
                  </a:ext>
                </a:extLst>
              </a:tr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endParaRPr lang="en-US" sz="10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81406398"/>
                  </a:ext>
                </a:extLst>
              </a:tr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74038484"/>
                  </a:ext>
                </a:extLst>
              </a:tr>
            </a:tbl>
          </a:graphicData>
        </a:graphic>
      </p:graphicFrame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1FD7CBB9-7A27-4150-B81D-5484E081C2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664130"/>
              </p:ext>
            </p:extLst>
          </p:nvPr>
        </p:nvGraphicFramePr>
        <p:xfrm>
          <a:off x="4200861" y="3937533"/>
          <a:ext cx="951780" cy="320739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58630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70184643"/>
                  </a:ext>
                </a:extLst>
              </a:tr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endParaRPr lang="en-US" sz="10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81406398"/>
                  </a:ext>
                </a:extLst>
              </a:tr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74038484"/>
                  </a:ext>
                </a:extLst>
              </a:tr>
            </a:tbl>
          </a:graphicData>
        </a:graphic>
      </p:graphicFrame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4C3FA86A-75C6-4154-8EA1-0132D633E3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2585961"/>
              </p:ext>
            </p:extLst>
          </p:nvPr>
        </p:nvGraphicFramePr>
        <p:xfrm>
          <a:off x="6089337" y="3937533"/>
          <a:ext cx="951780" cy="320739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58630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70184643"/>
                  </a:ext>
                </a:extLst>
              </a:tr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endParaRPr lang="en-US" sz="10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81406398"/>
                  </a:ext>
                </a:extLst>
              </a:tr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74038484"/>
                  </a:ext>
                </a:extLst>
              </a:tr>
            </a:tbl>
          </a:graphicData>
        </a:graphic>
      </p:graphicFrame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ACA5DF0-CB32-4C74-9681-75F41CE6F2E2}"/>
              </a:ext>
            </a:extLst>
          </p:cNvPr>
          <p:cNvCxnSpPr>
            <a:cxnSpLocks/>
          </p:cNvCxnSpPr>
          <p:nvPr/>
        </p:nvCxnSpPr>
        <p:spPr>
          <a:xfrm flipH="1">
            <a:off x="5243559" y="1599612"/>
            <a:ext cx="670531" cy="0"/>
          </a:xfrm>
          <a:prstGeom prst="straightConnector1">
            <a:avLst/>
          </a:prstGeom>
          <a:ln w="38100" cap="flat" cmpd="sng" algn="ctr">
            <a:solidFill>
              <a:schemeClr val="accent3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026" name="Picture 2" descr="https://i.pinimgproxy.com/?url=aHR0cHM6Ly9jZG4taWNvbnMtcG5nLmZsYXRpY29uLmNvbS8yNTYvMTMzMjkvMTMzMjk4OTgucG5n&amp;ts=1762468830&amp;sig=679531fca72f5301acb342fdf3a1974ff02a265ad5cc76cd01c1c0b839597c14">
            <a:extLst>
              <a:ext uri="{FF2B5EF4-FFF2-40B4-BE49-F238E27FC236}">
                <a16:creationId xmlns:a16="http://schemas.microsoft.com/office/drawing/2014/main" id="{9F70A7C2-C815-41ED-AFC0-495D4F997B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3154171" y="1196985"/>
            <a:ext cx="181910" cy="181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https://i.pinimgproxy.com/?url=aHR0cHM6Ly9jZG4taWNvbnMtcG5nLmZsYXRpY29uLmNvbS8yNTYvMTMzMjkvMTMzMjk4OTgucG5n&amp;ts=1762468830&amp;sig=679531fca72f5301acb342fdf3a1974ff02a265ad5cc76cd01c1c0b839597c14">
            <a:extLst>
              <a:ext uri="{FF2B5EF4-FFF2-40B4-BE49-F238E27FC236}">
                <a16:creationId xmlns:a16="http://schemas.microsoft.com/office/drawing/2014/main" id="{5D688764-4C89-4CB4-9CEC-FF2F9E35F3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195358" y="1186113"/>
            <a:ext cx="181910" cy="181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https://i.pinimgproxy.com/?url=aHR0cHM6Ly9jZG4taWNvbnMtcG5nLmZsYXRpY29uLmNvbS8yNTYvMTMzMjkvMTMzMjk4OTgucG5n&amp;ts=1762468830&amp;sig=679531fca72f5301acb342fdf3a1974ff02a265ad5cc76cd01c1c0b839597c14">
            <a:extLst>
              <a:ext uri="{FF2B5EF4-FFF2-40B4-BE49-F238E27FC236}">
                <a16:creationId xmlns:a16="http://schemas.microsoft.com/office/drawing/2014/main" id="{665A83B1-5791-4593-81ED-045E196E5D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6089338" y="1194173"/>
            <a:ext cx="181910" cy="181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https://i.pinimgproxy.com/?url=aHR0cHM6Ly9jZG4taWNvbnMtcG5nLmZsYXRpY29uLmNvbS8yNTYvMTMzMjkvMTMzMjk4OTgucG5n&amp;ts=1762468830&amp;sig=679531fca72f5301acb342fdf3a1974ff02a265ad5cc76cd01c1c0b839597c14">
            <a:extLst>
              <a:ext uri="{FF2B5EF4-FFF2-40B4-BE49-F238E27FC236}">
                <a16:creationId xmlns:a16="http://schemas.microsoft.com/office/drawing/2014/main" id="{BF9E2E20-CF9D-4856-A728-40C3AE9E1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3063216" y="4232211"/>
            <a:ext cx="181910" cy="181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https://i.pinimgproxy.com/?url=aHR0cHM6Ly9jZG4taWNvbnMtcG5nLmZsYXRpY29uLmNvbS8yNTYvMTMzMjkvMTMzMjk4OTgucG5n&amp;ts=1762468830&amp;sig=679531fca72f5301acb342fdf3a1974ff02a265ad5cc76cd01c1c0b839597c14">
            <a:extLst>
              <a:ext uri="{FF2B5EF4-FFF2-40B4-BE49-F238E27FC236}">
                <a16:creationId xmlns:a16="http://schemas.microsoft.com/office/drawing/2014/main" id="{9D86105F-689C-4240-B994-94B6FD9218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104403" y="4221339"/>
            <a:ext cx="181910" cy="181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https://i.pinimgproxy.com/?url=aHR0cHM6Ly9jZG4taWNvbnMtcG5nLmZsYXRpY29uLmNvbS8yNTYvMTMzMjkvMTMzMjk4OTgucG5n&amp;ts=1762468830&amp;sig=679531fca72f5301acb342fdf3a1974ff02a265ad5cc76cd01c1c0b839597c14">
            <a:extLst>
              <a:ext uri="{FF2B5EF4-FFF2-40B4-BE49-F238E27FC236}">
                <a16:creationId xmlns:a16="http://schemas.microsoft.com/office/drawing/2014/main" id="{BAC6B28E-79EE-4525-9334-BC6F780A14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5998383" y="4229399"/>
            <a:ext cx="181910" cy="181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35A0D18F-F66C-4977-A189-C5DF7C41CB6E}"/>
              </a:ext>
            </a:extLst>
          </p:cNvPr>
          <p:cNvCxnSpPr>
            <a:cxnSpLocks/>
            <a:stCxn id="15" idx="0"/>
            <a:endCxn id="19" idx="1"/>
          </p:cNvCxnSpPr>
          <p:nvPr/>
        </p:nvCxnSpPr>
        <p:spPr>
          <a:xfrm rot="5400000" flipH="1" flipV="1">
            <a:off x="1855905" y="1207677"/>
            <a:ext cx="894686" cy="1678557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980EFF97-017D-4DAF-BF9F-CABE1958F0B9}"/>
              </a:ext>
            </a:extLst>
          </p:cNvPr>
          <p:cNvCxnSpPr>
            <a:cxnSpLocks/>
            <a:stCxn id="15" idx="2"/>
            <a:endCxn id="22" idx="1"/>
          </p:cNvCxnSpPr>
          <p:nvPr/>
        </p:nvCxnSpPr>
        <p:spPr>
          <a:xfrm rot="16200000" flipH="1">
            <a:off x="1726790" y="2682166"/>
            <a:ext cx="1152916" cy="1678557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5D1ADC44-A5BA-43D5-8C24-5A25138C3647}"/>
                  </a:ext>
                </a:extLst>
              </p:cNvPr>
              <p:cNvSpPr txBox="1"/>
              <p:nvPr/>
            </p:nvSpPr>
            <p:spPr>
              <a:xfrm>
                <a:off x="3366769" y="4229257"/>
                <a:ext cx="49564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i="1" dirty="0">
                  <a:solidFill>
                    <a:schemeClr val="tx1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5D1ADC44-A5BA-43D5-8C24-5A25138C36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6769" y="4229257"/>
                <a:ext cx="495649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71A49550-0C40-4342-BC18-9C53987544E5}"/>
                  </a:ext>
                </a:extLst>
              </p:cNvPr>
              <p:cNvSpPr txBox="1"/>
              <p:nvPr/>
            </p:nvSpPr>
            <p:spPr>
              <a:xfrm>
                <a:off x="4477039" y="4229257"/>
                <a:ext cx="49776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i="1" dirty="0">
                  <a:solidFill>
                    <a:schemeClr val="tx1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71A49550-0C40-4342-BC18-9C53987544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7039" y="4229257"/>
                <a:ext cx="497765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35ECC6ED-ABC0-4D43-A656-50ACAD48D017}"/>
                  </a:ext>
                </a:extLst>
              </p:cNvPr>
              <p:cNvSpPr txBox="1"/>
              <p:nvPr/>
            </p:nvSpPr>
            <p:spPr>
              <a:xfrm>
                <a:off x="6418730" y="4223104"/>
                <a:ext cx="617477" cy="541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𝐴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i="1" dirty="0">
                  <a:solidFill>
                    <a:schemeClr val="tx1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35ECC6ED-ABC0-4D43-A656-50ACAD48D0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8730" y="4223104"/>
                <a:ext cx="617477" cy="5416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71A4874F-97D5-4DD6-9DF6-39B9E9EB1700}"/>
                  </a:ext>
                </a:extLst>
              </p:cNvPr>
              <p:cNvSpPr txBox="1"/>
              <p:nvPr/>
            </p:nvSpPr>
            <p:spPr>
              <a:xfrm>
                <a:off x="3402552" y="978843"/>
                <a:ext cx="48128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i="1" dirty="0">
                  <a:solidFill>
                    <a:schemeClr val="tx1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71A4874F-97D5-4DD6-9DF6-39B9E9EB17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2552" y="978843"/>
                <a:ext cx="481286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56555A8-02A1-4E42-8E9B-40F4A97E0396}"/>
                  </a:ext>
                </a:extLst>
              </p:cNvPr>
              <p:cNvSpPr txBox="1"/>
              <p:nvPr/>
            </p:nvSpPr>
            <p:spPr>
              <a:xfrm>
                <a:off x="4512822" y="978843"/>
                <a:ext cx="48500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i="1" dirty="0">
                  <a:solidFill>
                    <a:schemeClr val="tx1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56555A8-02A1-4E42-8E9B-40F4A97E03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2822" y="978843"/>
                <a:ext cx="485005" cy="5232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64C7B9BF-C2EA-4A62-B0C1-44248CCC4C7F}"/>
                  </a:ext>
                </a:extLst>
              </p:cNvPr>
              <p:cNvSpPr txBox="1"/>
              <p:nvPr/>
            </p:nvSpPr>
            <p:spPr>
              <a:xfrm>
                <a:off x="6454513" y="972690"/>
                <a:ext cx="617477" cy="541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𝐵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i="1" dirty="0">
                  <a:solidFill>
                    <a:schemeClr val="tx1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64C7B9BF-C2EA-4A62-B0C1-44248CCC4C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4513" y="972690"/>
                <a:ext cx="617477" cy="5416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Connector: Elbow 66">
            <a:extLst>
              <a:ext uri="{FF2B5EF4-FFF2-40B4-BE49-F238E27FC236}">
                <a16:creationId xmlns:a16="http://schemas.microsoft.com/office/drawing/2014/main" id="{D878B8F7-A7E4-4125-9936-7B61418D4C9C}"/>
              </a:ext>
            </a:extLst>
          </p:cNvPr>
          <p:cNvCxnSpPr>
            <a:cxnSpLocks/>
            <a:stCxn id="9" idx="0"/>
            <a:endCxn id="19" idx="2"/>
          </p:cNvCxnSpPr>
          <p:nvPr/>
        </p:nvCxnSpPr>
        <p:spPr>
          <a:xfrm rot="16200000" flipV="1">
            <a:off x="3624483" y="1754374"/>
            <a:ext cx="602585" cy="61471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or: Elbow 69">
            <a:extLst>
              <a:ext uri="{FF2B5EF4-FFF2-40B4-BE49-F238E27FC236}">
                <a16:creationId xmlns:a16="http://schemas.microsoft.com/office/drawing/2014/main" id="{379FA810-7E9E-411C-9C14-E5CF51F99197}"/>
              </a:ext>
            </a:extLst>
          </p:cNvPr>
          <p:cNvCxnSpPr>
            <a:cxnSpLocks/>
            <a:stCxn id="9" idx="0"/>
            <a:endCxn id="20" idx="2"/>
          </p:cNvCxnSpPr>
          <p:nvPr/>
        </p:nvCxnSpPr>
        <p:spPr>
          <a:xfrm rot="5400000" flipH="1" flipV="1">
            <a:off x="4153650" y="1839923"/>
            <a:ext cx="602585" cy="44361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or: Elbow 73">
            <a:extLst>
              <a:ext uri="{FF2B5EF4-FFF2-40B4-BE49-F238E27FC236}">
                <a16:creationId xmlns:a16="http://schemas.microsoft.com/office/drawing/2014/main" id="{88EA5964-B4D1-42ED-AE14-07C879577D1B}"/>
              </a:ext>
            </a:extLst>
          </p:cNvPr>
          <p:cNvCxnSpPr>
            <a:cxnSpLocks/>
            <a:stCxn id="9" idx="0"/>
            <a:endCxn id="21" idx="2"/>
          </p:cNvCxnSpPr>
          <p:nvPr/>
        </p:nvCxnSpPr>
        <p:spPr>
          <a:xfrm rot="5400000" flipH="1" flipV="1">
            <a:off x="5097888" y="895685"/>
            <a:ext cx="602585" cy="2332094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ctor: Elbow 79">
            <a:extLst>
              <a:ext uri="{FF2B5EF4-FFF2-40B4-BE49-F238E27FC236}">
                <a16:creationId xmlns:a16="http://schemas.microsoft.com/office/drawing/2014/main" id="{0A59576A-FD15-4880-A063-EA500CFCEE51}"/>
              </a:ext>
            </a:extLst>
          </p:cNvPr>
          <p:cNvCxnSpPr>
            <a:cxnSpLocks/>
            <a:stCxn id="9" idx="2"/>
            <a:endCxn id="22" idx="0"/>
          </p:cNvCxnSpPr>
          <p:nvPr/>
        </p:nvCxnSpPr>
        <p:spPr>
          <a:xfrm rot="5400000">
            <a:off x="3598006" y="3302407"/>
            <a:ext cx="655538" cy="61471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ctor: Elbow 80">
            <a:extLst>
              <a:ext uri="{FF2B5EF4-FFF2-40B4-BE49-F238E27FC236}">
                <a16:creationId xmlns:a16="http://schemas.microsoft.com/office/drawing/2014/main" id="{FEDAA6A1-AC10-4BFE-B6E8-44B390C5663B}"/>
              </a:ext>
            </a:extLst>
          </p:cNvPr>
          <p:cNvCxnSpPr>
            <a:cxnSpLocks/>
            <a:stCxn id="9" idx="2"/>
            <a:endCxn id="23" idx="0"/>
          </p:cNvCxnSpPr>
          <p:nvPr/>
        </p:nvCxnSpPr>
        <p:spPr>
          <a:xfrm rot="16200000" flipH="1">
            <a:off x="4127174" y="3387955"/>
            <a:ext cx="655537" cy="44361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ctor: Elbow 82">
            <a:extLst>
              <a:ext uri="{FF2B5EF4-FFF2-40B4-BE49-F238E27FC236}">
                <a16:creationId xmlns:a16="http://schemas.microsoft.com/office/drawing/2014/main" id="{19D6379C-9272-44FD-9A9F-548E08D93AAB}"/>
              </a:ext>
            </a:extLst>
          </p:cNvPr>
          <p:cNvCxnSpPr>
            <a:cxnSpLocks/>
            <a:stCxn id="9" idx="2"/>
            <a:endCxn id="24" idx="0"/>
          </p:cNvCxnSpPr>
          <p:nvPr/>
        </p:nvCxnSpPr>
        <p:spPr>
          <a:xfrm rot="16200000" flipH="1">
            <a:off x="5071412" y="2443717"/>
            <a:ext cx="655537" cy="2332094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4700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F6425-9CD6-439B-BCDB-99E965D18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45025"/>
            <a:ext cx="9144000" cy="707400"/>
          </a:xfrm>
        </p:spPr>
        <p:txBody>
          <a:bodyPr>
            <a:normAutofit/>
          </a:bodyPr>
          <a:lstStyle/>
          <a:p>
            <a:r>
              <a:rPr lang="en-US" sz="3100" dirty="0"/>
              <a:t>SOLAR (Subspace-Oriented Latent Adapter Reparameterization)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21CE5B-9233-4BEC-A98E-6174DFFCB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1106" y="1173424"/>
            <a:ext cx="8919386" cy="330270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dirty="0"/>
              <a:t>A framework that compresses </a:t>
            </a:r>
            <a:r>
              <a:rPr lang="en-US" dirty="0" err="1"/>
              <a:t>LoRA</a:t>
            </a:r>
            <a:r>
              <a:rPr lang="en-US" dirty="0"/>
              <a:t> adapter by exploiting the shared subspace between the W and ΔW.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50AF83-3CDD-486B-B42E-3B730CADE2C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57</a:t>
            </a:fld>
            <a:endParaRPr lang="e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6F1E89B0-4954-458F-B9F4-0C9877F60AF9}"/>
                  </a:ext>
                </a:extLst>
              </p:cNvPr>
              <p:cNvSpPr/>
              <p:nvPr/>
            </p:nvSpPr>
            <p:spPr>
              <a:xfrm>
                <a:off x="644093" y="2210941"/>
                <a:ext cx="951782" cy="918972"/>
              </a:xfrm>
              <a:prstGeom prst="rect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Foundation model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𝑊</m:t>
                      </m:r>
                    </m:oMath>
                  </m:oMathPara>
                </a14:m>
                <a:endParaRPr lang="en-US" sz="105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6F1E89B0-4954-458F-B9F4-0C9877F60A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093" y="2210941"/>
                <a:ext cx="951782" cy="91897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Flowchart: Manual Operation 7">
                <a:extLst>
                  <a:ext uri="{FF2B5EF4-FFF2-40B4-BE49-F238E27FC236}">
                    <a16:creationId xmlns:a16="http://schemas.microsoft.com/office/drawing/2014/main" id="{BA88DC49-7944-40A5-BF34-5858481CBA93}"/>
                  </a:ext>
                </a:extLst>
              </p:cNvPr>
              <p:cNvSpPr/>
              <p:nvPr/>
            </p:nvSpPr>
            <p:spPr>
              <a:xfrm>
                <a:off x="1700226" y="2210941"/>
                <a:ext cx="774954" cy="397764"/>
              </a:xfrm>
              <a:prstGeom prst="flowChartManualOperati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𝐵</m:t>
                      </m:r>
                    </m:oMath>
                  </m:oMathPara>
                </a14:m>
                <a:endParaRPr lang="en-US" sz="105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Flowchart: Manual Operation 7">
                <a:extLst>
                  <a:ext uri="{FF2B5EF4-FFF2-40B4-BE49-F238E27FC236}">
                    <a16:creationId xmlns:a16="http://schemas.microsoft.com/office/drawing/2014/main" id="{BA88DC49-7944-40A5-BF34-5858481CBA9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0226" y="2210941"/>
                <a:ext cx="774954" cy="397764"/>
              </a:xfrm>
              <a:prstGeom prst="flowChartManualOperation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rapezoid 8">
                <a:extLst>
                  <a:ext uri="{FF2B5EF4-FFF2-40B4-BE49-F238E27FC236}">
                    <a16:creationId xmlns:a16="http://schemas.microsoft.com/office/drawing/2014/main" id="{B4DAFB72-B95E-42A4-BFA6-DF53F87B07F1}"/>
                  </a:ext>
                </a:extLst>
              </p:cNvPr>
              <p:cNvSpPr/>
              <p:nvPr/>
            </p:nvSpPr>
            <p:spPr>
              <a:xfrm>
                <a:off x="1700226" y="2732149"/>
                <a:ext cx="774954" cy="397764"/>
              </a:xfrm>
              <a:prstGeom prst="trapezoid">
                <a:avLst>
                  <a:gd name="adj" fmla="val 37069"/>
                </a:avLst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𝐴</m:t>
                      </m:r>
                    </m:oMath>
                  </m:oMathPara>
                </a14:m>
                <a:endParaRPr lang="en-US" sz="1050" i="1">
                  <a:solidFill>
                    <a:schemeClr val="tx1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rapezoid 8">
                <a:extLst>
                  <a:ext uri="{FF2B5EF4-FFF2-40B4-BE49-F238E27FC236}">
                    <a16:creationId xmlns:a16="http://schemas.microsoft.com/office/drawing/2014/main" id="{B4DAFB72-B95E-42A4-BFA6-DF53F87B07F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0226" y="2732149"/>
                <a:ext cx="774954" cy="397764"/>
              </a:xfrm>
              <a:prstGeom prst="trapezoid">
                <a:avLst>
                  <a:gd name="adj" fmla="val 37069"/>
                </a:avLst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15E6844D-ADE5-4516-A90E-4E2E24D528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731498"/>
              </p:ext>
            </p:extLst>
          </p:nvPr>
        </p:nvGraphicFramePr>
        <p:xfrm>
          <a:off x="3002411" y="2734676"/>
          <a:ext cx="951780" cy="32073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58630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F3F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184643"/>
                  </a:ext>
                </a:extLst>
              </a:tr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E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406398"/>
                  </a:ext>
                </a:extLst>
              </a:tr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E2F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038484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1979468C-A51F-47D6-B7EE-1DDAE54F5F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5276542"/>
              </p:ext>
            </p:extLst>
          </p:nvPr>
        </p:nvGraphicFramePr>
        <p:xfrm>
          <a:off x="3007061" y="2300014"/>
          <a:ext cx="951780" cy="3216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8630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107218">
                <a:tc>
                  <a:txBody>
                    <a:bodyPr/>
                    <a:lstStyle/>
                    <a:p>
                      <a:endParaRPr lang="en-US" sz="10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184643"/>
                  </a:ext>
                </a:extLst>
              </a:tr>
              <a:tr h="107218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406398"/>
                  </a:ext>
                </a:extLst>
              </a:tr>
              <a:tr h="107218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038484"/>
                  </a:ext>
                </a:extLst>
              </a:tr>
            </a:tbl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9BEB5830-7267-4C67-A044-14485AC5C267}"/>
              </a:ext>
            </a:extLst>
          </p:cNvPr>
          <p:cNvSpPr/>
          <p:nvPr/>
        </p:nvSpPr>
        <p:spPr>
          <a:xfrm>
            <a:off x="1652219" y="2169793"/>
            <a:ext cx="951782" cy="1018895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5116758-B487-443A-BAB6-65DE6F705FDA}"/>
              </a:ext>
            </a:extLst>
          </p:cNvPr>
          <p:cNvCxnSpPr>
            <a:cxnSpLocks/>
            <a:stCxn id="15" idx="3"/>
          </p:cNvCxnSpPr>
          <p:nvPr/>
        </p:nvCxnSpPr>
        <p:spPr>
          <a:xfrm>
            <a:off x="2604001" y="2679241"/>
            <a:ext cx="31718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6F527518-FF12-4CD7-8D61-23C53933AF35}"/>
                  </a:ext>
                </a:extLst>
              </p:cNvPr>
              <p:cNvSpPr/>
              <p:nvPr/>
            </p:nvSpPr>
            <p:spPr>
              <a:xfrm>
                <a:off x="2814318" y="2795839"/>
                <a:ext cx="164592" cy="23708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𝐴</m:t>
                      </m:r>
                    </m:oMath>
                  </m:oMathPara>
                </a14:m>
                <a:endParaRPr lang="en-US" sz="1050" i="1">
                  <a:solidFill>
                    <a:schemeClr val="tx1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6F527518-FF12-4CD7-8D61-23C53933AF3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4318" y="2795839"/>
                <a:ext cx="164592" cy="237083"/>
              </a:xfrm>
              <a:prstGeom prst="rect">
                <a:avLst/>
              </a:prstGeom>
              <a:blipFill>
                <a:blip r:embed="rId6"/>
                <a:stretch>
                  <a:fillRect l="-1481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8FAC5929-A086-4B0A-A405-7A2709F3163A}"/>
                  </a:ext>
                </a:extLst>
              </p:cNvPr>
              <p:cNvSpPr/>
              <p:nvPr/>
            </p:nvSpPr>
            <p:spPr>
              <a:xfrm>
                <a:off x="2813858" y="2307358"/>
                <a:ext cx="164592" cy="23708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𝐵</m:t>
                      </m:r>
                    </m:oMath>
                  </m:oMathPara>
                </a14:m>
                <a:endParaRPr lang="en-US" sz="1050" i="1">
                  <a:solidFill>
                    <a:schemeClr val="tx1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8FAC5929-A086-4B0A-A405-7A2709F316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3858" y="2307358"/>
                <a:ext cx="164592" cy="237083"/>
              </a:xfrm>
              <a:prstGeom prst="rect">
                <a:avLst/>
              </a:prstGeom>
              <a:blipFill>
                <a:blip r:embed="rId7"/>
                <a:stretch>
                  <a:fillRect l="-1851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AACC99E-154C-46ED-AD05-8287A0F6EDA8}"/>
              </a:ext>
            </a:extLst>
          </p:cNvPr>
          <p:cNvCxnSpPr>
            <a:cxnSpLocks/>
            <a:endCxn id="30" idx="1"/>
          </p:cNvCxnSpPr>
          <p:nvPr/>
        </p:nvCxnSpPr>
        <p:spPr>
          <a:xfrm>
            <a:off x="3954191" y="2688141"/>
            <a:ext cx="50774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555CE459-5B43-46DE-A94B-0B0E10016E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8296381"/>
              </p:ext>
            </p:extLst>
          </p:nvPr>
        </p:nvGraphicFramePr>
        <p:xfrm>
          <a:off x="7623709" y="2734676"/>
          <a:ext cx="951780" cy="32073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58630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F3F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184643"/>
                  </a:ext>
                </a:extLst>
              </a:tr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E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406398"/>
                  </a:ext>
                </a:extLst>
              </a:tr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E2F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038484"/>
                  </a:ext>
                </a:extLst>
              </a:tr>
            </a:tbl>
          </a:graphicData>
        </a:graphic>
      </p:graphicFrame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174261CB-8128-4F49-8068-88B7068343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364606"/>
              </p:ext>
            </p:extLst>
          </p:nvPr>
        </p:nvGraphicFramePr>
        <p:xfrm>
          <a:off x="7628359" y="2300014"/>
          <a:ext cx="951780" cy="3216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8630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107218">
                <a:tc>
                  <a:txBody>
                    <a:bodyPr/>
                    <a:lstStyle/>
                    <a:p>
                      <a:endParaRPr lang="en-US" sz="10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184643"/>
                  </a:ext>
                </a:extLst>
              </a:tr>
              <a:tr h="107218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406398"/>
                  </a:ext>
                </a:extLst>
              </a:tr>
              <a:tr h="107218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03848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65CCE7A2-E36C-4545-8DD0-12BFBC5B7C97}"/>
                  </a:ext>
                </a:extLst>
              </p:cNvPr>
              <p:cNvSpPr/>
              <p:nvPr/>
            </p:nvSpPr>
            <p:spPr>
              <a:xfrm>
                <a:off x="7455014" y="2795839"/>
                <a:ext cx="164592" cy="23708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sz="105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sz="105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e>
                      </m:acc>
                    </m:oMath>
                  </m:oMathPara>
                </a14:m>
                <a:endParaRPr lang="en-US" sz="1050" i="1">
                  <a:solidFill>
                    <a:schemeClr val="tx1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65CCE7A2-E36C-4545-8DD0-12BFBC5B7C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5014" y="2795839"/>
                <a:ext cx="164592" cy="237083"/>
              </a:xfrm>
              <a:prstGeom prst="rect">
                <a:avLst/>
              </a:prstGeom>
              <a:blipFill>
                <a:blip r:embed="rId8"/>
                <a:stretch>
                  <a:fillRect l="-1481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460BC646-E94B-4C97-B9AC-638E1CDA7551}"/>
                  </a:ext>
                </a:extLst>
              </p:cNvPr>
              <p:cNvSpPr/>
              <p:nvPr/>
            </p:nvSpPr>
            <p:spPr>
              <a:xfrm>
                <a:off x="7454553" y="2307358"/>
                <a:ext cx="164592" cy="23708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sz="105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sz="105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e>
                      </m:acc>
                    </m:oMath>
                  </m:oMathPara>
                </a14:m>
                <a:endParaRPr lang="en-US" sz="1050" i="1">
                  <a:solidFill>
                    <a:schemeClr val="tx1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460BC646-E94B-4C97-B9AC-638E1CDA755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4553" y="2307358"/>
                <a:ext cx="164592" cy="237083"/>
              </a:xfrm>
              <a:prstGeom prst="rect">
                <a:avLst/>
              </a:prstGeom>
              <a:blipFill>
                <a:blip r:embed="rId9"/>
                <a:stretch>
                  <a:fillRect l="-1481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8545DE73-48B2-48B3-B7A5-D08DEDD19D92}"/>
              </a:ext>
            </a:extLst>
          </p:cNvPr>
          <p:cNvCxnSpPr>
            <a:cxnSpLocks/>
            <a:stCxn id="30" idx="3"/>
          </p:cNvCxnSpPr>
          <p:nvPr/>
        </p:nvCxnSpPr>
        <p:spPr>
          <a:xfrm>
            <a:off x="7018867" y="2688141"/>
            <a:ext cx="50309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8863E42D-33F6-4752-B4DC-CC20678FC65C}"/>
              </a:ext>
            </a:extLst>
          </p:cNvPr>
          <p:cNvSpPr/>
          <p:nvPr/>
        </p:nvSpPr>
        <p:spPr>
          <a:xfrm>
            <a:off x="4461933" y="1998132"/>
            <a:ext cx="2556934" cy="1380017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SOLAR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Compression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8B566B8-DFB6-4FBC-AB56-BD3D004A8664}"/>
              </a:ext>
            </a:extLst>
          </p:cNvPr>
          <p:cNvGrpSpPr/>
          <p:nvPr/>
        </p:nvGrpSpPr>
        <p:grpSpPr>
          <a:xfrm>
            <a:off x="4650799" y="3479411"/>
            <a:ext cx="1885950" cy="397764"/>
            <a:chOff x="1536192" y="521208"/>
            <a:chExt cx="2514600" cy="530352"/>
          </a:xfrm>
        </p:grpSpPr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B0E81FC2-C10A-46CF-B0A7-E8CE880BCC9E}"/>
                </a:ext>
              </a:extLst>
            </p:cNvPr>
            <p:cNvSpPr/>
            <p:nvPr/>
          </p:nvSpPr>
          <p:spPr>
            <a:xfrm>
              <a:off x="1728216" y="521208"/>
              <a:ext cx="2322576" cy="53035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68580" algn="ctr"/>
              <a:r>
                <a:rPr lang="en-US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Subspace-oriented randomized bases</a:t>
              </a:r>
            </a:p>
          </p:txBody>
        </p:sp>
        <p:sp>
          <p:nvSpPr>
            <p:cNvPr id="33" name="Flowchart: Connector 32">
              <a:extLst>
                <a:ext uri="{FF2B5EF4-FFF2-40B4-BE49-F238E27FC236}">
                  <a16:creationId xmlns:a16="http://schemas.microsoft.com/office/drawing/2014/main" id="{A41507DD-AAC8-43D7-A88B-0C624E5311B5}"/>
                </a:ext>
              </a:extLst>
            </p:cNvPr>
            <p:cNvSpPr/>
            <p:nvPr/>
          </p:nvSpPr>
          <p:spPr>
            <a:xfrm>
              <a:off x="1536192" y="521208"/>
              <a:ext cx="530352" cy="530352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6DE3FDB-9BA5-46FA-87D8-F23E4422E099}"/>
              </a:ext>
            </a:extLst>
          </p:cNvPr>
          <p:cNvGrpSpPr/>
          <p:nvPr/>
        </p:nvGrpSpPr>
        <p:grpSpPr>
          <a:xfrm>
            <a:off x="4650799" y="3991075"/>
            <a:ext cx="1885950" cy="397764"/>
            <a:chOff x="1536192" y="521208"/>
            <a:chExt cx="2514600" cy="530352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976D49A2-A7EC-4F3A-ACE8-CA7EF02D6FE9}"/>
                </a:ext>
              </a:extLst>
            </p:cNvPr>
            <p:cNvSpPr/>
            <p:nvPr/>
          </p:nvSpPr>
          <p:spPr>
            <a:xfrm>
              <a:off x="1728216" y="521208"/>
              <a:ext cx="2322576" cy="53035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68580" algn="ctr"/>
              <a:r>
                <a:rPr lang="en-US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Sparse selection of bases</a:t>
              </a:r>
            </a:p>
          </p:txBody>
        </p:sp>
        <p:sp>
          <p:nvSpPr>
            <p:cNvPr id="36" name="Flowchart: Connector 35">
              <a:extLst>
                <a:ext uri="{FF2B5EF4-FFF2-40B4-BE49-F238E27FC236}">
                  <a16:creationId xmlns:a16="http://schemas.microsoft.com/office/drawing/2014/main" id="{52570A4A-B815-4B4D-A2F7-151C8D5ED4A4}"/>
                </a:ext>
              </a:extLst>
            </p:cNvPr>
            <p:cNvSpPr/>
            <p:nvPr/>
          </p:nvSpPr>
          <p:spPr>
            <a:xfrm>
              <a:off x="1536192" y="521208"/>
              <a:ext cx="530352" cy="530352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3258983-5F77-47A8-B095-A8D05DA0C378}"/>
              </a:ext>
            </a:extLst>
          </p:cNvPr>
          <p:cNvGrpSpPr/>
          <p:nvPr/>
        </p:nvGrpSpPr>
        <p:grpSpPr>
          <a:xfrm>
            <a:off x="4650799" y="4502739"/>
            <a:ext cx="1885950" cy="397764"/>
            <a:chOff x="1536192" y="521208"/>
            <a:chExt cx="2514600" cy="530352"/>
          </a:xfrm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F9302CDF-2EB9-4E5C-9264-010ABD4A6EB8}"/>
                </a:ext>
              </a:extLst>
            </p:cNvPr>
            <p:cNvSpPr/>
            <p:nvPr/>
          </p:nvSpPr>
          <p:spPr>
            <a:xfrm>
              <a:off x="1728216" y="521208"/>
              <a:ext cx="2322576" cy="53035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68580" algn="ctr"/>
              <a:r>
                <a:rPr lang="en-US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Model  reconstruction</a:t>
              </a:r>
            </a:p>
          </p:txBody>
        </p:sp>
        <p:sp>
          <p:nvSpPr>
            <p:cNvPr id="39" name="Flowchart: Connector 38">
              <a:extLst>
                <a:ext uri="{FF2B5EF4-FFF2-40B4-BE49-F238E27FC236}">
                  <a16:creationId xmlns:a16="http://schemas.microsoft.com/office/drawing/2014/main" id="{65956648-E4B8-4E9C-97F6-0EC152D6607A}"/>
                </a:ext>
              </a:extLst>
            </p:cNvPr>
            <p:cNvSpPr/>
            <p:nvPr/>
          </p:nvSpPr>
          <p:spPr>
            <a:xfrm>
              <a:off x="1536192" y="521208"/>
              <a:ext cx="530352" cy="530352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6005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274CD-43F9-4AD3-A67C-77EB1CE7F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Step 1: Constructing the Subspace-Oriented Basis Set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5D5E44-7DF8-49C6-9007-CBC0278CAD0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58</a:t>
            </a:fld>
            <a:endParaRPr lang="e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BC366051-8FEE-4E2C-96AF-087E1B0C0337}"/>
                  </a:ext>
                </a:extLst>
              </p:cNvPr>
              <p:cNvSpPr/>
              <p:nvPr/>
            </p:nvSpPr>
            <p:spPr>
              <a:xfrm>
                <a:off x="136582" y="2594811"/>
                <a:ext cx="1735493" cy="32073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sz="105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05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r>
                        <m:rPr>
                          <m:sty m:val="p"/>
                        </m:rPr>
                        <a:rPr lang="el-GR" sz="105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  <m:sSup>
                        <m:sSupPr>
                          <m:ctrlPr>
                            <a:rPr lang="el-GR" sz="105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US" sz="105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sz="105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BC366051-8FEE-4E2C-96AF-087E1B0C03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582" y="2594811"/>
                <a:ext cx="1735493" cy="32073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3B3A86FA-5A1E-4451-97F3-12FB6C0941DD}"/>
                  </a:ext>
                </a:extLst>
              </p:cNvPr>
              <p:cNvSpPr/>
              <p:nvPr/>
            </p:nvSpPr>
            <p:spPr>
              <a:xfrm>
                <a:off x="498522" y="1658892"/>
                <a:ext cx="951782" cy="918972"/>
              </a:xfrm>
              <a:prstGeom prst="rect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Foundation model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𝑊</m:t>
                      </m:r>
                    </m:oMath>
                  </m:oMathPara>
                </a14:m>
                <a:endParaRPr lang="en-US" sz="105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3B3A86FA-5A1E-4451-97F3-12FB6C0941D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522" y="1658892"/>
                <a:ext cx="951782" cy="91897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Flowchart: Manual Operation 61">
                <a:extLst>
                  <a:ext uri="{FF2B5EF4-FFF2-40B4-BE49-F238E27FC236}">
                    <a16:creationId xmlns:a16="http://schemas.microsoft.com/office/drawing/2014/main" id="{66549E28-9841-4892-8506-83DDCE2A1ACA}"/>
                  </a:ext>
                </a:extLst>
              </p:cNvPr>
              <p:cNvSpPr/>
              <p:nvPr/>
            </p:nvSpPr>
            <p:spPr>
              <a:xfrm>
                <a:off x="1554655" y="1658892"/>
                <a:ext cx="774954" cy="397764"/>
              </a:xfrm>
              <a:prstGeom prst="flowChartManualOperati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𝐵</m:t>
                      </m:r>
                    </m:oMath>
                  </m:oMathPara>
                </a14:m>
                <a:endParaRPr lang="en-US" sz="105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2" name="Flowchart: Manual Operation 61">
                <a:extLst>
                  <a:ext uri="{FF2B5EF4-FFF2-40B4-BE49-F238E27FC236}">
                    <a16:creationId xmlns:a16="http://schemas.microsoft.com/office/drawing/2014/main" id="{66549E28-9841-4892-8506-83DDCE2A1AC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4655" y="1658892"/>
                <a:ext cx="774954" cy="397764"/>
              </a:xfrm>
              <a:prstGeom prst="flowChartManualOperation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rapezoid 62">
                <a:extLst>
                  <a:ext uri="{FF2B5EF4-FFF2-40B4-BE49-F238E27FC236}">
                    <a16:creationId xmlns:a16="http://schemas.microsoft.com/office/drawing/2014/main" id="{F8572F42-273E-4A5A-B5DC-9FC0669039CC}"/>
                  </a:ext>
                </a:extLst>
              </p:cNvPr>
              <p:cNvSpPr/>
              <p:nvPr/>
            </p:nvSpPr>
            <p:spPr>
              <a:xfrm>
                <a:off x="1554655" y="2180100"/>
                <a:ext cx="774954" cy="397764"/>
              </a:xfrm>
              <a:prstGeom prst="trapezoid">
                <a:avLst>
                  <a:gd name="adj" fmla="val 37069"/>
                </a:avLst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𝐴</m:t>
                      </m:r>
                    </m:oMath>
                  </m:oMathPara>
                </a14:m>
                <a:endParaRPr lang="en-US" sz="1050" i="1">
                  <a:solidFill>
                    <a:schemeClr val="tx1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3" name="Trapezoid 62">
                <a:extLst>
                  <a:ext uri="{FF2B5EF4-FFF2-40B4-BE49-F238E27FC236}">
                    <a16:creationId xmlns:a16="http://schemas.microsoft.com/office/drawing/2014/main" id="{F8572F42-273E-4A5A-B5DC-9FC0669039C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4655" y="2180100"/>
                <a:ext cx="774954" cy="397764"/>
              </a:xfrm>
              <a:prstGeom prst="trapezoid">
                <a:avLst>
                  <a:gd name="adj" fmla="val 37069"/>
                </a:avLst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4" name="Group 63">
            <a:extLst>
              <a:ext uri="{FF2B5EF4-FFF2-40B4-BE49-F238E27FC236}">
                <a16:creationId xmlns:a16="http://schemas.microsoft.com/office/drawing/2014/main" id="{CED2D314-1719-4EE2-8670-140B722D941C}"/>
              </a:ext>
            </a:extLst>
          </p:cNvPr>
          <p:cNvGrpSpPr/>
          <p:nvPr/>
        </p:nvGrpSpPr>
        <p:grpSpPr>
          <a:xfrm>
            <a:off x="498523" y="1178832"/>
            <a:ext cx="1885950" cy="397764"/>
            <a:chOff x="1536192" y="521208"/>
            <a:chExt cx="2514600" cy="530352"/>
          </a:xfrm>
        </p:grpSpPr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3350E751-9890-4C3B-BD47-1F886E5F3AFB}"/>
                </a:ext>
              </a:extLst>
            </p:cNvPr>
            <p:cNvSpPr/>
            <p:nvPr/>
          </p:nvSpPr>
          <p:spPr>
            <a:xfrm>
              <a:off x="1728216" y="521208"/>
              <a:ext cx="2322576" cy="53035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68580" algn="ctr"/>
              <a:r>
                <a:rPr lang="en-US" sz="105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Initial fine-tuned model</a:t>
              </a:r>
            </a:p>
          </p:txBody>
        </p:sp>
        <p:sp>
          <p:nvSpPr>
            <p:cNvPr id="66" name="Flowchart: Connector 65">
              <a:extLst>
                <a:ext uri="{FF2B5EF4-FFF2-40B4-BE49-F238E27FC236}">
                  <a16:creationId xmlns:a16="http://schemas.microsoft.com/office/drawing/2014/main" id="{4CEA7342-45AD-427E-B5F5-E02DDF10CF9A}"/>
                </a:ext>
              </a:extLst>
            </p:cNvPr>
            <p:cNvSpPr/>
            <p:nvPr/>
          </p:nvSpPr>
          <p:spPr>
            <a:xfrm>
              <a:off x="1536192" y="521208"/>
              <a:ext cx="530352" cy="530352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</p:grpSp>
      <p:graphicFrame>
        <p:nvGraphicFramePr>
          <p:cNvPr id="67" name="Table 66">
            <a:extLst>
              <a:ext uri="{FF2B5EF4-FFF2-40B4-BE49-F238E27FC236}">
                <a16:creationId xmlns:a16="http://schemas.microsoft.com/office/drawing/2014/main" id="{91F5630F-8C77-4D70-8A28-702CF36FB2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542305"/>
              </p:ext>
            </p:extLst>
          </p:nvPr>
        </p:nvGraphicFramePr>
        <p:xfrm>
          <a:off x="2856840" y="2182627"/>
          <a:ext cx="951780" cy="32073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58630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F3F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184643"/>
                  </a:ext>
                </a:extLst>
              </a:tr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E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406398"/>
                  </a:ext>
                </a:extLst>
              </a:tr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E2F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038484"/>
                  </a:ext>
                </a:extLst>
              </a:tr>
            </a:tbl>
          </a:graphicData>
        </a:graphic>
      </p:graphicFrame>
      <p:graphicFrame>
        <p:nvGraphicFramePr>
          <p:cNvPr id="68" name="Table 67">
            <a:extLst>
              <a:ext uri="{FF2B5EF4-FFF2-40B4-BE49-F238E27FC236}">
                <a16:creationId xmlns:a16="http://schemas.microsoft.com/office/drawing/2014/main" id="{6ADC4528-9CC5-4BB0-BA49-472AD419D1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3825243"/>
              </p:ext>
            </p:extLst>
          </p:nvPr>
        </p:nvGraphicFramePr>
        <p:xfrm>
          <a:off x="2861490" y="1747965"/>
          <a:ext cx="951780" cy="3216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8630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107218">
                <a:tc>
                  <a:txBody>
                    <a:bodyPr/>
                    <a:lstStyle/>
                    <a:p>
                      <a:endParaRPr lang="en-US" sz="10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184643"/>
                  </a:ext>
                </a:extLst>
              </a:tr>
              <a:tr h="107218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406398"/>
                  </a:ext>
                </a:extLst>
              </a:tr>
              <a:tr h="107218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038484"/>
                  </a:ext>
                </a:extLst>
              </a:tr>
            </a:tbl>
          </a:graphicData>
        </a:graphic>
      </p:graphicFrame>
      <p:sp>
        <p:nvSpPr>
          <p:cNvPr id="69" name="Rectangle 68">
            <a:extLst>
              <a:ext uri="{FF2B5EF4-FFF2-40B4-BE49-F238E27FC236}">
                <a16:creationId xmlns:a16="http://schemas.microsoft.com/office/drawing/2014/main" id="{240EC51D-991C-4F99-B161-91BEB216B8B9}"/>
              </a:ext>
            </a:extLst>
          </p:cNvPr>
          <p:cNvSpPr/>
          <p:nvPr/>
        </p:nvSpPr>
        <p:spPr>
          <a:xfrm>
            <a:off x="1506648" y="1617744"/>
            <a:ext cx="951782" cy="1018895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8DBD9008-857F-4EFA-92C0-AC94A703A347}"/>
              </a:ext>
            </a:extLst>
          </p:cNvPr>
          <p:cNvCxnSpPr>
            <a:cxnSpLocks/>
            <a:stCxn id="69" idx="3"/>
          </p:cNvCxnSpPr>
          <p:nvPr/>
        </p:nvCxnSpPr>
        <p:spPr>
          <a:xfrm>
            <a:off x="2458430" y="2127192"/>
            <a:ext cx="31718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0412F252-16C5-413C-9236-BA0E2213ECC2}"/>
                  </a:ext>
                </a:extLst>
              </p:cNvPr>
              <p:cNvSpPr/>
              <p:nvPr/>
            </p:nvSpPr>
            <p:spPr>
              <a:xfrm>
                <a:off x="2668747" y="2243790"/>
                <a:ext cx="164592" cy="23708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𝐴</m:t>
                      </m:r>
                    </m:oMath>
                  </m:oMathPara>
                </a14:m>
                <a:endParaRPr lang="en-US" sz="1050" i="1">
                  <a:solidFill>
                    <a:schemeClr val="tx1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0412F252-16C5-413C-9236-BA0E2213EC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8747" y="2243790"/>
                <a:ext cx="164592" cy="237083"/>
              </a:xfrm>
              <a:prstGeom prst="rect">
                <a:avLst/>
              </a:prstGeom>
              <a:blipFill>
                <a:blip r:embed="rId7"/>
                <a:stretch>
                  <a:fillRect l="-1481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B67765FB-69C2-4AE1-91A7-A7B9C68D4A83}"/>
                  </a:ext>
                </a:extLst>
              </p:cNvPr>
              <p:cNvSpPr/>
              <p:nvPr/>
            </p:nvSpPr>
            <p:spPr>
              <a:xfrm>
                <a:off x="2668287" y="1755309"/>
                <a:ext cx="164592" cy="23708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𝐵</m:t>
                      </m:r>
                    </m:oMath>
                  </m:oMathPara>
                </a14:m>
                <a:endParaRPr lang="en-US" sz="1050" i="1">
                  <a:solidFill>
                    <a:schemeClr val="tx1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B67765FB-69C2-4AE1-91A7-A7B9C68D4A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8287" y="1755309"/>
                <a:ext cx="164592" cy="237083"/>
              </a:xfrm>
              <a:prstGeom prst="rect">
                <a:avLst/>
              </a:prstGeom>
              <a:blipFill>
                <a:blip r:embed="rId8"/>
                <a:stretch>
                  <a:fillRect l="-1851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Connector: Elbow 72">
            <a:extLst>
              <a:ext uri="{FF2B5EF4-FFF2-40B4-BE49-F238E27FC236}">
                <a16:creationId xmlns:a16="http://schemas.microsoft.com/office/drawing/2014/main" id="{088249E2-89F2-4118-8769-FB3E8FC3E18E}"/>
              </a:ext>
            </a:extLst>
          </p:cNvPr>
          <p:cNvCxnSpPr>
            <a:cxnSpLocks/>
            <a:stCxn id="60" idx="2"/>
            <a:endCxn id="76" idx="0"/>
          </p:cNvCxnSpPr>
          <p:nvPr/>
        </p:nvCxnSpPr>
        <p:spPr>
          <a:xfrm rot="16200000" flipH="1">
            <a:off x="1717262" y="2202616"/>
            <a:ext cx="320387" cy="1746254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Rectangle 73">
            <a:extLst>
              <a:ext uri="{FF2B5EF4-FFF2-40B4-BE49-F238E27FC236}">
                <a16:creationId xmlns:a16="http://schemas.microsoft.com/office/drawing/2014/main" id="{97D0F3E2-C232-4E38-B8BB-1E8310FEDFA8}"/>
              </a:ext>
            </a:extLst>
          </p:cNvPr>
          <p:cNvSpPr/>
          <p:nvPr/>
        </p:nvSpPr>
        <p:spPr>
          <a:xfrm>
            <a:off x="185446" y="4189002"/>
            <a:ext cx="620372" cy="2370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Seed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E92E0197-49C0-423A-9682-237376D64FCB}"/>
              </a:ext>
            </a:extLst>
          </p:cNvPr>
          <p:cNvSpPr/>
          <p:nvPr/>
        </p:nvSpPr>
        <p:spPr>
          <a:xfrm>
            <a:off x="628129" y="3600980"/>
            <a:ext cx="1309684" cy="450689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Pseudo-random generator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D843CBF2-048A-4969-B5C9-8C7845CF220A}"/>
                  </a:ext>
                </a:extLst>
              </p:cNvPr>
              <p:cNvSpPr/>
              <p:nvPr/>
            </p:nvSpPr>
            <p:spPr>
              <a:xfrm>
                <a:off x="1983845" y="3235937"/>
                <a:ext cx="1533475" cy="456260"/>
              </a:xfrm>
              <a:prstGeom prst="rect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Random basis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5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05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ℳ</m:t>
                        </m:r>
                      </m:e>
                      <m:sub>
                        <m:r>
                          <a:rPr lang="en-US" sz="105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sub>
                    </m:sSub>
                  </m:oMath>
                </a14:m>
                <a:endParaRPr lang="en-US" sz="105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D843CBF2-048A-4969-B5C9-8C7845CF22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3845" y="3235937"/>
                <a:ext cx="1533475" cy="45626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7" name="Group 76">
            <a:extLst>
              <a:ext uri="{FF2B5EF4-FFF2-40B4-BE49-F238E27FC236}">
                <a16:creationId xmlns:a16="http://schemas.microsoft.com/office/drawing/2014/main" id="{757FBE84-5FE1-486D-9A8A-763F3E57D128}"/>
              </a:ext>
            </a:extLst>
          </p:cNvPr>
          <p:cNvGrpSpPr/>
          <p:nvPr/>
        </p:nvGrpSpPr>
        <p:grpSpPr>
          <a:xfrm>
            <a:off x="1465805" y="4426085"/>
            <a:ext cx="1885950" cy="397764"/>
            <a:chOff x="1536192" y="521208"/>
            <a:chExt cx="2514600" cy="530352"/>
          </a:xfrm>
        </p:grpSpPr>
        <p:sp>
          <p:nvSpPr>
            <p:cNvPr id="78" name="Rectangle: Rounded Corners 77">
              <a:extLst>
                <a:ext uri="{FF2B5EF4-FFF2-40B4-BE49-F238E27FC236}">
                  <a16:creationId xmlns:a16="http://schemas.microsoft.com/office/drawing/2014/main" id="{4F9BDA64-240F-48D9-B9E0-6364998DC155}"/>
                </a:ext>
              </a:extLst>
            </p:cNvPr>
            <p:cNvSpPr/>
            <p:nvPr/>
          </p:nvSpPr>
          <p:spPr>
            <a:xfrm>
              <a:off x="1728216" y="521208"/>
              <a:ext cx="2322576" cy="53035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68580" algn="ctr"/>
              <a:r>
                <a:rPr lang="en-US" sz="105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Subspace-oriented randomized bases</a:t>
              </a:r>
            </a:p>
          </p:txBody>
        </p:sp>
        <p:sp>
          <p:nvSpPr>
            <p:cNvPr id="79" name="Flowchart: Connector 78">
              <a:extLst>
                <a:ext uri="{FF2B5EF4-FFF2-40B4-BE49-F238E27FC236}">
                  <a16:creationId xmlns:a16="http://schemas.microsoft.com/office/drawing/2014/main" id="{E3D3D5D5-5A06-4DB6-8879-982278D97855}"/>
                </a:ext>
              </a:extLst>
            </p:cNvPr>
            <p:cNvSpPr/>
            <p:nvPr/>
          </p:nvSpPr>
          <p:spPr>
            <a:xfrm>
              <a:off x="1536192" y="521208"/>
              <a:ext cx="530352" cy="530352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07B057BD-A309-425A-ACC0-BEED1704EB66}"/>
                  </a:ext>
                </a:extLst>
              </p:cNvPr>
              <p:cNvSpPr/>
              <p:nvPr/>
            </p:nvSpPr>
            <p:spPr>
              <a:xfrm>
                <a:off x="1983845" y="3931792"/>
                <a:ext cx="1533475" cy="456260"/>
              </a:xfrm>
              <a:prstGeom prst="rect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Random basis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5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05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ℳ</m:t>
                        </m:r>
                      </m:e>
                      <m:sub>
                        <m:r>
                          <a:rPr lang="en-US" sz="105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sub>
                    </m:sSub>
                  </m:oMath>
                </a14:m>
                <a:endParaRPr lang="en-US" sz="105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07B057BD-A309-425A-ACC0-BEED1704EB6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3845" y="3931792"/>
                <a:ext cx="1533475" cy="45626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1" name="Connector: Elbow 80">
            <a:extLst>
              <a:ext uri="{FF2B5EF4-FFF2-40B4-BE49-F238E27FC236}">
                <a16:creationId xmlns:a16="http://schemas.microsoft.com/office/drawing/2014/main" id="{68E29A08-A058-45EF-B121-FBE6175F274F}"/>
              </a:ext>
            </a:extLst>
          </p:cNvPr>
          <p:cNvCxnSpPr>
            <a:stCxn id="75" idx="0"/>
            <a:endCxn id="76" idx="1"/>
          </p:cNvCxnSpPr>
          <p:nvPr/>
        </p:nvCxnSpPr>
        <p:spPr>
          <a:xfrm rot="5400000" flipH="1" flipV="1">
            <a:off x="1564951" y="3182087"/>
            <a:ext cx="136913" cy="700874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or: Elbow 81">
            <a:extLst>
              <a:ext uri="{FF2B5EF4-FFF2-40B4-BE49-F238E27FC236}">
                <a16:creationId xmlns:a16="http://schemas.microsoft.com/office/drawing/2014/main" id="{1362799D-89DC-4E14-B21F-24A1094072B4}"/>
              </a:ext>
            </a:extLst>
          </p:cNvPr>
          <p:cNvCxnSpPr>
            <a:cxnSpLocks/>
            <a:stCxn id="75" idx="2"/>
            <a:endCxn id="80" idx="1"/>
          </p:cNvCxnSpPr>
          <p:nvPr/>
        </p:nvCxnSpPr>
        <p:spPr>
          <a:xfrm rot="16200000" flipH="1">
            <a:off x="1579281" y="3755358"/>
            <a:ext cx="108254" cy="700874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ctor: Elbow 82">
            <a:extLst>
              <a:ext uri="{FF2B5EF4-FFF2-40B4-BE49-F238E27FC236}">
                <a16:creationId xmlns:a16="http://schemas.microsoft.com/office/drawing/2014/main" id="{A2281CE5-8286-4860-B2BB-4340B24686D5}"/>
              </a:ext>
            </a:extLst>
          </p:cNvPr>
          <p:cNvCxnSpPr>
            <a:cxnSpLocks/>
            <a:endCxn id="75" idx="1"/>
          </p:cNvCxnSpPr>
          <p:nvPr/>
        </p:nvCxnSpPr>
        <p:spPr>
          <a:xfrm rot="5400000" flipH="1" flipV="1">
            <a:off x="403087" y="3925929"/>
            <a:ext cx="324645" cy="125437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4" name="Picture 83">
            <a:extLst>
              <a:ext uri="{FF2B5EF4-FFF2-40B4-BE49-F238E27FC236}">
                <a16:creationId xmlns:a16="http://schemas.microsoft.com/office/drawing/2014/main" id="{EB233F72-298F-4EA0-AD5A-5257F017B755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grayscl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37352" t="54059" r="25930" b="33969"/>
          <a:stretch/>
        </p:blipFill>
        <p:spPr>
          <a:xfrm>
            <a:off x="3691158" y="3252636"/>
            <a:ext cx="2798212" cy="513245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D4C1A065-81D7-40B7-9103-2089BE67C641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6817" t="52245" r="30102" b="41167"/>
          <a:stretch/>
        </p:blipFill>
        <p:spPr>
          <a:xfrm>
            <a:off x="3691158" y="2681982"/>
            <a:ext cx="4911742" cy="288566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AE706ABA-84A9-4058-B61D-C9DA34D8E777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grayscl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1633" t="54059" r="64159" b="33969"/>
          <a:stretch/>
        </p:blipFill>
        <p:spPr>
          <a:xfrm>
            <a:off x="3808620" y="3944497"/>
            <a:ext cx="2607005" cy="513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281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74" grpId="0"/>
      <p:bldP spid="75" grpId="0" animBg="1"/>
      <p:bldP spid="76" grpId="0" animBg="1"/>
      <p:bldP spid="80" grpId="0" animBg="1"/>
    </p:bldLst>
  </p:timing>
  <p:extLst>
    <p:ext uri="{6950BFC3-D8DA-4A85-94F7-54DA5524770B}">
      <p188:commentRel xmlns="" xmlns:p188="http://schemas.microsoft.com/office/powerpoint/2018/8/main" r:id="rId14"/>
    </p:ext>
  </p:extLs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18EF4-18B9-422F-A278-8683A908B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Step 2: Sparse Selection of Bases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1E73D9-24D3-4CDE-B383-6FF83DD1DFA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59</a:t>
            </a:fld>
            <a:endParaRPr lang="e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B6C36B2-2E78-4B0A-84A4-7D238AE9F7D7}"/>
                  </a:ext>
                </a:extLst>
              </p:cNvPr>
              <p:cNvSpPr/>
              <p:nvPr/>
            </p:nvSpPr>
            <p:spPr>
              <a:xfrm>
                <a:off x="136582" y="2594811"/>
                <a:ext cx="1735493" cy="32073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sz="105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05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r>
                        <m:rPr>
                          <m:sty m:val="p"/>
                        </m:rPr>
                        <a:rPr lang="el-GR" sz="105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  <m:sSup>
                        <m:sSupPr>
                          <m:ctrlPr>
                            <a:rPr lang="el-GR" sz="105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US" sz="105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sz="105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B6C36B2-2E78-4B0A-84A4-7D238AE9F7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582" y="2594811"/>
                <a:ext cx="1735493" cy="32073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790F7A9-59FF-492D-A915-AE210E17F38C}"/>
                  </a:ext>
                </a:extLst>
              </p:cNvPr>
              <p:cNvSpPr/>
              <p:nvPr/>
            </p:nvSpPr>
            <p:spPr>
              <a:xfrm>
                <a:off x="498522" y="1658892"/>
                <a:ext cx="951782" cy="918972"/>
              </a:xfrm>
              <a:prstGeom prst="rect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Foundation model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𝑊</m:t>
                      </m:r>
                    </m:oMath>
                  </m:oMathPara>
                </a14:m>
                <a:endParaRPr lang="en-US" sz="105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790F7A9-59FF-492D-A915-AE210E17F38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522" y="1658892"/>
                <a:ext cx="951782" cy="91897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Flowchart: Manual Operation 10">
                <a:extLst>
                  <a:ext uri="{FF2B5EF4-FFF2-40B4-BE49-F238E27FC236}">
                    <a16:creationId xmlns:a16="http://schemas.microsoft.com/office/drawing/2014/main" id="{6D181BCA-ADC6-44CB-AC02-9607465C162A}"/>
                  </a:ext>
                </a:extLst>
              </p:cNvPr>
              <p:cNvSpPr/>
              <p:nvPr/>
            </p:nvSpPr>
            <p:spPr>
              <a:xfrm>
                <a:off x="1554655" y="1658892"/>
                <a:ext cx="774954" cy="397764"/>
              </a:xfrm>
              <a:prstGeom prst="flowChartManualOperati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𝐵</m:t>
                      </m:r>
                    </m:oMath>
                  </m:oMathPara>
                </a14:m>
                <a:endParaRPr lang="en-US" sz="105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Flowchart: Manual Operation 10">
                <a:extLst>
                  <a:ext uri="{FF2B5EF4-FFF2-40B4-BE49-F238E27FC236}">
                    <a16:creationId xmlns:a16="http://schemas.microsoft.com/office/drawing/2014/main" id="{6D181BCA-ADC6-44CB-AC02-9607465C16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4655" y="1658892"/>
                <a:ext cx="774954" cy="397764"/>
              </a:xfrm>
              <a:prstGeom prst="flowChartManualOperation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rapezoid 11">
                <a:extLst>
                  <a:ext uri="{FF2B5EF4-FFF2-40B4-BE49-F238E27FC236}">
                    <a16:creationId xmlns:a16="http://schemas.microsoft.com/office/drawing/2014/main" id="{723FCDA4-2E4F-4FE1-AE3E-B53F44710B10}"/>
                  </a:ext>
                </a:extLst>
              </p:cNvPr>
              <p:cNvSpPr/>
              <p:nvPr/>
            </p:nvSpPr>
            <p:spPr>
              <a:xfrm>
                <a:off x="1554655" y="2180100"/>
                <a:ext cx="774954" cy="397764"/>
              </a:xfrm>
              <a:prstGeom prst="trapezoid">
                <a:avLst>
                  <a:gd name="adj" fmla="val 37069"/>
                </a:avLst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𝐴</m:t>
                      </m:r>
                    </m:oMath>
                  </m:oMathPara>
                </a14:m>
                <a:endParaRPr lang="en-US" sz="1050" i="1">
                  <a:solidFill>
                    <a:schemeClr val="tx1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Trapezoid 11">
                <a:extLst>
                  <a:ext uri="{FF2B5EF4-FFF2-40B4-BE49-F238E27FC236}">
                    <a16:creationId xmlns:a16="http://schemas.microsoft.com/office/drawing/2014/main" id="{723FCDA4-2E4F-4FE1-AE3E-B53F44710B1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4655" y="2180100"/>
                <a:ext cx="774954" cy="397764"/>
              </a:xfrm>
              <a:prstGeom prst="trapezoid">
                <a:avLst>
                  <a:gd name="adj" fmla="val 37069"/>
                </a:avLst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FD7AB172-5E79-428F-9D9A-BE281F01E77E}"/>
              </a:ext>
            </a:extLst>
          </p:cNvPr>
          <p:cNvGrpSpPr/>
          <p:nvPr/>
        </p:nvGrpSpPr>
        <p:grpSpPr>
          <a:xfrm>
            <a:off x="498523" y="1178832"/>
            <a:ext cx="1885950" cy="397764"/>
            <a:chOff x="1536192" y="521208"/>
            <a:chExt cx="2514600" cy="530352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F8A42E0C-E329-44C2-8797-61ABC4D4015E}"/>
                </a:ext>
              </a:extLst>
            </p:cNvPr>
            <p:cNvSpPr/>
            <p:nvPr/>
          </p:nvSpPr>
          <p:spPr>
            <a:xfrm>
              <a:off x="1728216" y="521208"/>
              <a:ext cx="2322576" cy="53035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68580" algn="ctr"/>
              <a:r>
                <a:rPr lang="en-US" sz="105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Initial fine-tuned model</a:t>
              </a:r>
            </a:p>
          </p:txBody>
        </p:sp>
        <p:sp>
          <p:nvSpPr>
            <p:cNvPr id="15" name="Flowchart: Connector 14">
              <a:extLst>
                <a:ext uri="{FF2B5EF4-FFF2-40B4-BE49-F238E27FC236}">
                  <a16:creationId xmlns:a16="http://schemas.microsoft.com/office/drawing/2014/main" id="{63345A33-0037-4EBB-ADF8-6D74B90C47F1}"/>
                </a:ext>
              </a:extLst>
            </p:cNvPr>
            <p:cNvSpPr/>
            <p:nvPr/>
          </p:nvSpPr>
          <p:spPr>
            <a:xfrm>
              <a:off x="1536192" y="521208"/>
              <a:ext cx="530352" cy="530352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</p:grp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8FE75810-B88C-4C13-82B4-C1C3486BF0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5861550"/>
              </p:ext>
            </p:extLst>
          </p:nvPr>
        </p:nvGraphicFramePr>
        <p:xfrm>
          <a:off x="2856840" y="2182627"/>
          <a:ext cx="951780" cy="32073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58630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F3F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184643"/>
                  </a:ext>
                </a:extLst>
              </a:tr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E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406398"/>
                  </a:ext>
                </a:extLst>
              </a:tr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E2F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038484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8609404F-2F27-4874-9726-A279E2DD58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9357932"/>
              </p:ext>
            </p:extLst>
          </p:nvPr>
        </p:nvGraphicFramePr>
        <p:xfrm>
          <a:off x="2861490" y="1747965"/>
          <a:ext cx="951780" cy="3216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8630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107218">
                <a:tc>
                  <a:txBody>
                    <a:bodyPr/>
                    <a:lstStyle/>
                    <a:p>
                      <a:endParaRPr lang="en-US" sz="10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184643"/>
                  </a:ext>
                </a:extLst>
              </a:tr>
              <a:tr h="107218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406398"/>
                  </a:ext>
                </a:extLst>
              </a:tr>
              <a:tr h="107218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038484"/>
                  </a:ext>
                </a:extLst>
              </a:tr>
            </a:tbl>
          </a:graphicData>
        </a:graphic>
      </p:graphicFrame>
      <p:sp>
        <p:nvSpPr>
          <p:cNvPr id="18" name="Rectangle 17">
            <a:extLst>
              <a:ext uri="{FF2B5EF4-FFF2-40B4-BE49-F238E27FC236}">
                <a16:creationId xmlns:a16="http://schemas.microsoft.com/office/drawing/2014/main" id="{F0AE05EE-662E-4E07-B6AC-8155AB52691E}"/>
              </a:ext>
            </a:extLst>
          </p:cNvPr>
          <p:cNvSpPr/>
          <p:nvPr/>
        </p:nvSpPr>
        <p:spPr>
          <a:xfrm>
            <a:off x="1506648" y="1617744"/>
            <a:ext cx="951782" cy="1018895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35167FC-32FD-4958-A279-B5DF4D1407ED}"/>
              </a:ext>
            </a:extLst>
          </p:cNvPr>
          <p:cNvCxnSpPr>
            <a:cxnSpLocks/>
            <a:stCxn id="18" idx="3"/>
          </p:cNvCxnSpPr>
          <p:nvPr/>
        </p:nvCxnSpPr>
        <p:spPr>
          <a:xfrm>
            <a:off x="2458430" y="2127192"/>
            <a:ext cx="31718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80C6034A-5776-4403-A84F-3C5A370115DA}"/>
                  </a:ext>
                </a:extLst>
              </p:cNvPr>
              <p:cNvSpPr/>
              <p:nvPr/>
            </p:nvSpPr>
            <p:spPr>
              <a:xfrm>
                <a:off x="2668747" y="2243790"/>
                <a:ext cx="164592" cy="23708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𝐴</m:t>
                      </m:r>
                    </m:oMath>
                  </m:oMathPara>
                </a14:m>
                <a:endParaRPr lang="en-US" sz="1050" i="1">
                  <a:solidFill>
                    <a:schemeClr val="tx1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80C6034A-5776-4403-A84F-3C5A370115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8747" y="2243790"/>
                <a:ext cx="164592" cy="237083"/>
              </a:xfrm>
              <a:prstGeom prst="rect">
                <a:avLst/>
              </a:prstGeom>
              <a:blipFill>
                <a:blip r:embed="rId6"/>
                <a:stretch>
                  <a:fillRect l="-1481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956945CE-700C-436D-8F8C-A1ACA23CC7D4}"/>
                  </a:ext>
                </a:extLst>
              </p:cNvPr>
              <p:cNvSpPr/>
              <p:nvPr/>
            </p:nvSpPr>
            <p:spPr>
              <a:xfrm>
                <a:off x="2668287" y="1755309"/>
                <a:ext cx="164592" cy="23708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𝐵</m:t>
                      </m:r>
                    </m:oMath>
                  </m:oMathPara>
                </a14:m>
                <a:endParaRPr lang="en-US" sz="1050" i="1">
                  <a:solidFill>
                    <a:schemeClr val="tx1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956945CE-700C-436D-8F8C-A1ACA23CC7D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8287" y="1755309"/>
                <a:ext cx="164592" cy="237083"/>
              </a:xfrm>
              <a:prstGeom prst="rect">
                <a:avLst/>
              </a:prstGeom>
              <a:blipFill>
                <a:blip r:embed="rId7"/>
                <a:stretch>
                  <a:fillRect l="-1851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BDB49A40-636C-4C3E-96CC-0884614D2DB5}"/>
              </a:ext>
            </a:extLst>
          </p:cNvPr>
          <p:cNvCxnSpPr>
            <a:cxnSpLocks/>
            <a:stCxn id="9" idx="2"/>
            <a:endCxn id="28" idx="0"/>
          </p:cNvCxnSpPr>
          <p:nvPr/>
        </p:nvCxnSpPr>
        <p:spPr>
          <a:xfrm rot="16200000" flipH="1">
            <a:off x="1717262" y="2202616"/>
            <a:ext cx="320387" cy="1746254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4D4876FD-2EA5-4B4E-B1E7-991373F98102}"/>
                  </a:ext>
                </a:extLst>
              </p:cNvPr>
              <p:cNvSpPr/>
              <p:nvPr/>
            </p:nvSpPr>
            <p:spPr>
              <a:xfrm>
                <a:off x="4958799" y="2200936"/>
                <a:ext cx="164593" cy="32073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US" sz="105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/>
                      </m:sSup>
                    </m:oMath>
                  </m:oMathPara>
                </a14:m>
                <a:endParaRPr lang="en-US" sz="105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4D4876FD-2EA5-4B4E-B1E7-991373F9810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8799" y="2200936"/>
                <a:ext cx="164593" cy="320739"/>
              </a:xfrm>
              <a:prstGeom prst="rect">
                <a:avLst/>
              </a:prstGeom>
              <a:blipFill>
                <a:blip r:embed="rId8"/>
                <a:stretch>
                  <a:fillRect l="-7037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59B26282-6C10-4FBD-87A3-642D638C056E}"/>
                  </a:ext>
                </a:extLst>
              </p:cNvPr>
              <p:cNvSpPr/>
              <p:nvPr/>
            </p:nvSpPr>
            <p:spPr>
              <a:xfrm>
                <a:off x="4895041" y="1710334"/>
                <a:ext cx="298385" cy="32073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05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US" sz="105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105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105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59B26282-6C10-4FBD-87A3-642D638C05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5041" y="1710334"/>
                <a:ext cx="298385" cy="320739"/>
              </a:xfrm>
              <a:prstGeom prst="rect">
                <a:avLst/>
              </a:prstGeom>
              <a:blipFill>
                <a:blip r:embed="rId9"/>
                <a:stretch>
                  <a:fillRect l="-1632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108375DB-9E55-4EA6-AF3B-5D028BBCF0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9406949"/>
              </p:ext>
            </p:extLst>
          </p:nvPr>
        </p:nvGraphicFramePr>
        <p:xfrm>
          <a:off x="5205745" y="1755310"/>
          <a:ext cx="951780" cy="32073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8630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b="0" i="0" u="none" strike="noStrike" cap="none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184643"/>
                  </a:ext>
                </a:extLst>
              </a:tr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406398"/>
                  </a:ext>
                </a:extLst>
              </a:tr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038484"/>
                  </a:ext>
                </a:extLst>
              </a:tr>
            </a:tbl>
          </a:graphicData>
        </a:graphic>
      </p:graphicFrame>
      <p:sp>
        <p:nvSpPr>
          <p:cNvPr id="26" name="Rectangle 25">
            <a:extLst>
              <a:ext uri="{FF2B5EF4-FFF2-40B4-BE49-F238E27FC236}">
                <a16:creationId xmlns:a16="http://schemas.microsoft.com/office/drawing/2014/main" id="{E3E4D624-3B56-495A-A507-7BD7E1A9D930}"/>
              </a:ext>
            </a:extLst>
          </p:cNvPr>
          <p:cNvSpPr/>
          <p:nvPr/>
        </p:nvSpPr>
        <p:spPr>
          <a:xfrm>
            <a:off x="185446" y="4189002"/>
            <a:ext cx="620372" cy="2370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Seed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2A43CAF-934F-4277-837B-31B96A4D72B6}"/>
              </a:ext>
            </a:extLst>
          </p:cNvPr>
          <p:cNvSpPr/>
          <p:nvPr/>
        </p:nvSpPr>
        <p:spPr>
          <a:xfrm>
            <a:off x="628129" y="3600980"/>
            <a:ext cx="1309684" cy="450689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Pseudo-random generator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6376366B-88A5-402E-A701-3C25F86F9CEF}"/>
                  </a:ext>
                </a:extLst>
              </p:cNvPr>
              <p:cNvSpPr/>
              <p:nvPr/>
            </p:nvSpPr>
            <p:spPr>
              <a:xfrm>
                <a:off x="1983845" y="3235937"/>
                <a:ext cx="1533475" cy="456260"/>
              </a:xfrm>
              <a:prstGeom prst="rect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Random basis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5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05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ℳ</m:t>
                        </m:r>
                      </m:e>
                      <m:sub>
                        <m:r>
                          <a:rPr lang="en-US" sz="105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sub>
                    </m:sSub>
                  </m:oMath>
                </a14:m>
                <a:endParaRPr lang="en-US" sz="105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6376366B-88A5-402E-A701-3C25F86F9C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3845" y="3235937"/>
                <a:ext cx="1533475" cy="45626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24906023-51E8-4085-9010-B0B0BBAF41EF}"/>
              </a:ext>
            </a:extLst>
          </p:cNvPr>
          <p:cNvGrpSpPr/>
          <p:nvPr/>
        </p:nvGrpSpPr>
        <p:grpSpPr>
          <a:xfrm>
            <a:off x="1465805" y="4426085"/>
            <a:ext cx="1885950" cy="397764"/>
            <a:chOff x="1536192" y="521208"/>
            <a:chExt cx="2514600" cy="530352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F0C23603-0095-457D-A38C-E4975FDC2C6B}"/>
                </a:ext>
              </a:extLst>
            </p:cNvPr>
            <p:cNvSpPr/>
            <p:nvPr/>
          </p:nvSpPr>
          <p:spPr>
            <a:xfrm>
              <a:off x="1728216" y="521208"/>
              <a:ext cx="2322576" cy="53035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68580" algn="ctr"/>
              <a:r>
                <a:rPr lang="en-US" sz="105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Subspace-oriented randomized bases</a:t>
              </a:r>
            </a:p>
          </p:txBody>
        </p:sp>
        <p:sp>
          <p:nvSpPr>
            <p:cNvPr id="31" name="Flowchart: Connector 30">
              <a:extLst>
                <a:ext uri="{FF2B5EF4-FFF2-40B4-BE49-F238E27FC236}">
                  <a16:creationId xmlns:a16="http://schemas.microsoft.com/office/drawing/2014/main" id="{13395783-7BF8-4F31-B6F3-8AE52F501443}"/>
                </a:ext>
              </a:extLst>
            </p:cNvPr>
            <p:cNvSpPr/>
            <p:nvPr/>
          </p:nvSpPr>
          <p:spPr>
            <a:xfrm>
              <a:off x="1536192" y="521208"/>
              <a:ext cx="530352" cy="530352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69824D8-C67B-4DC7-B35C-74BA143BBB11}"/>
              </a:ext>
            </a:extLst>
          </p:cNvPr>
          <p:cNvGrpSpPr/>
          <p:nvPr/>
        </p:nvGrpSpPr>
        <p:grpSpPr>
          <a:xfrm>
            <a:off x="4506781" y="4426085"/>
            <a:ext cx="1885950" cy="397764"/>
            <a:chOff x="1536192" y="521208"/>
            <a:chExt cx="2514600" cy="530352"/>
          </a:xfrm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DA884860-13D4-49D4-BB0B-96C92F44F073}"/>
                </a:ext>
              </a:extLst>
            </p:cNvPr>
            <p:cNvSpPr/>
            <p:nvPr/>
          </p:nvSpPr>
          <p:spPr>
            <a:xfrm>
              <a:off x="1728216" y="521208"/>
              <a:ext cx="2322576" cy="53035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68580" algn="ctr"/>
              <a:r>
                <a:rPr lang="en-US" sz="105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Sparse selection of bases</a:t>
              </a:r>
            </a:p>
          </p:txBody>
        </p:sp>
        <p:sp>
          <p:nvSpPr>
            <p:cNvPr id="34" name="Flowchart: Connector 33">
              <a:extLst>
                <a:ext uri="{FF2B5EF4-FFF2-40B4-BE49-F238E27FC236}">
                  <a16:creationId xmlns:a16="http://schemas.microsoft.com/office/drawing/2014/main" id="{F98DE238-90B6-43F1-B629-179612E7F480}"/>
                </a:ext>
              </a:extLst>
            </p:cNvPr>
            <p:cNvSpPr/>
            <p:nvPr/>
          </p:nvSpPr>
          <p:spPr>
            <a:xfrm>
              <a:off x="1536192" y="521208"/>
              <a:ext cx="530352" cy="530352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BD38D3CC-88DD-4432-A304-A660E788DFBD}"/>
                  </a:ext>
                </a:extLst>
              </p:cNvPr>
              <p:cNvSpPr/>
              <p:nvPr/>
            </p:nvSpPr>
            <p:spPr>
              <a:xfrm>
                <a:off x="1983845" y="3931792"/>
                <a:ext cx="1533475" cy="456260"/>
              </a:xfrm>
              <a:prstGeom prst="rect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Random basis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5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05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ℳ</m:t>
                        </m:r>
                      </m:e>
                      <m:sub>
                        <m:r>
                          <a:rPr lang="en-US" sz="105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sub>
                    </m:sSub>
                  </m:oMath>
                </a14:m>
                <a:endParaRPr lang="en-US" sz="105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BD38D3CC-88DD-4432-A304-A660E788DF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3845" y="3931792"/>
                <a:ext cx="1533475" cy="45626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7D2BF75B-16E9-4D60-8EF2-2E465FCA44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0314850"/>
              </p:ext>
            </p:extLst>
          </p:nvPr>
        </p:nvGraphicFramePr>
        <p:xfrm>
          <a:off x="5205745" y="2188698"/>
          <a:ext cx="951780" cy="32073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58630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184643"/>
                  </a:ext>
                </a:extLst>
              </a:tr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406398"/>
                  </a:ext>
                </a:extLst>
              </a:tr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038484"/>
                  </a:ext>
                </a:extLst>
              </a:tr>
            </a:tbl>
          </a:graphicData>
        </a:graphic>
      </p:graphicFrame>
      <p:cxnSp>
        <p:nvCxnSpPr>
          <p:cNvPr id="37" name="Connector: Elbow 36">
            <a:extLst>
              <a:ext uri="{FF2B5EF4-FFF2-40B4-BE49-F238E27FC236}">
                <a16:creationId xmlns:a16="http://schemas.microsoft.com/office/drawing/2014/main" id="{EE522858-C3A4-4D7A-9C04-76CFE76683AF}"/>
              </a:ext>
            </a:extLst>
          </p:cNvPr>
          <p:cNvCxnSpPr>
            <a:stCxn id="27" idx="0"/>
            <a:endCxn id="28" idx="1"/>
          </p:cNvCxnSpPr>
          <p:nvPr/>
        </p:nvCxnSpPr>
        <p:spPr>
          <a:xfrm rot="5400000" flipH="1" flipV="1">
            <a:off x="1564951" y="3182087"/>
            <a:ext cx="136913" cy="700874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: Elbow 37">
            <a:extLst>
              <a:ext uri="{FF2B5EF4-FFF2-40B4-BE49-F238E27FC236}">
                <a16:creationId xmlns:a16="http://schemas.microsoft.com/office/drawing/2014/main" id="{A6896B0E-F786-4AE9-8F9A-347776A5590F}"/>
              </a:ext>
            </a:extLst>
          </p:cNvPr>
          <p:cNvCxnSpPr>
            <a:cxnSpLocks/>
            <a:stCxn id="27" idx="2"/>
            <a:endCxn id="35" idx="1"/>
          </p:cNvCxnSpPr>
          <p:nvPr/>
        </p:nvCxnSpPr>
        <p:spPr>
          <a:xfrm rot="16200000" flipH="1">
            <a:off x="1579281" y="3755358"/>
            <a:ext cx="108254" cy="700874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E6F07E19-472E-4490-94D3-565160711C66}"/>
              </a:ext>
            </a:extLst>
          </p:cNvPr>
          <p:cNvCxnSpPr>
            <a:cxnSpLocks/>
          </p:cNvCxnSpPr>
          <p:nvPr/>
        </p:nvCxnSpPr>
        <p:spPr>
          <a:xfrm flipV="1">
            <a:off x="3808621" y="2134202"/>
            <a:ext cx="1171163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: Elbow 39">
            <a:extLst>
              <a:ext uri="{FF2B5EF4-FFF2-40B4-BE49-F238E27FC236}">
                <a16:creationId xmlns:a16="http://schemas.microsoft.com/office/drawing/2014/main" id="{CD746FBF-81B7-4A96-9D05-94146B98557C}"/>
              </a:ext>
            </a:extLst>
          </p:cNvPr>
          <p:cNvCxnSpPr>
            <a:cxnSpLocks/>
            <a:endCxn id="27" idx="1"/>
          </p:cNvCxnSpPr>
          <p:nvPr/>
        </p:nvCxnSpPr>
        <p:spPr>
          <a:xfrm rot="5400000" flipH="1" flipV="1">
            <a:off x="403087" y="3925929"/>
            <a:ext cx="324645" cy="125437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50245689-AB51-4A58-91D1-0564F8231756}"/>
                  </a:ext>
                </a:extLst>
              </p:cNvPr>
              <p:cNvSpPr/>
              <p:nvPr/>
            </p:nvSpPr>
            <p:spPr>
              <a:xfrm>
                <a:off x="3954099" y="3921353"/>
                <a:ext cx="1816493" cy="32073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05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05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05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sz="1050" i="1">
                                  <a:solidFill>
                                    <a:schemeClr val="accent1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sz="105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5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𝐴𝑉</m:t>
                              </m:r>
                              <m:r>
                                <a:rPr lang="en-US" sz="105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US" sz="105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sSub>
                                    <m:sSubPr>
                                      <m:ctrlPr>
                                        <a:rPr lang="en-US" sz="1050" i="1">
                                          <a:solidFill>
                                            <a:schemeClr val="accent1">
                                              <a:lumMod val="60000"/>
                                              <a:lumOff val="4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050" i="1">
                                          <a:solidFill>
                                            <a:schemeClr val="accent1">
                                              <a:lumMod val="60000"/>
                                              <a:lumOff val="4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sz="1050" i="1">
                                          <a:solidFill>
                                            <a:schemeClr val="accent1">
                                              <a:lumMod val="60000"/>
                                              <a:lumOff val="4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en-US" sz="1050" i="1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050" i="1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en-US" sz="1050" i="1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  <m:sup>
                                      <m:r>
                                        <a:rPr lang="en-US" sz="1050" i="1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p>
                                  </m:sSubSup>
                                </m:e>
                              </m:nary>
                            </m:e>
                          </m:d>
                        </m:e>
                      </m:func>
                    </m:oMath>
                  </m:oMathPara>
                </a14:m>
                <a:endParaRPr lang="en-US" sz="105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50245689-AB51-4A58-91D1-0564F82317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4099" y="3921353"/>
                <a:ext cx="1816493" cy="320739"/>
              </a:xfrm>
              <a:prstGeom prst="rect">
                <a:avLst/>
              </a:prstGeom>
              <a:blipFill>
                <a:blip r:embed="rId12"/>
                <a:stretch>
                  <a:fillRect t="-188679" r="-17114" b="-26792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30C8EF7C-848E-46A4-9917-828626013B16}"/>
                  </a:ext>
                </a:extLst>
              </p:cNvPr>
              <p:cNvSpPr/>
              <p:nvPr/>
            </p:nvSpPr>
            <p:spPr>
              <a:xfrm>
                <a:off x="3904597" y="3235369"/>
                <a:ext cx="1915497" cy="32073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05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05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05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sz="1050" i="1">
                                  <a:solidFill>
                                    <a:schemeClr val="accent5">
                                      <a:lumMod val="40000"/>
                                      <a:lumOff val="6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sz="105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05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5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  <m:sup>
                                  <m:r>
                                    <a:rPr lang="en-US" sz="105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US" sz="105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m:rPr>
                                  <m:nor/>
                                </m:rPr>
                                <a:rPr lang="en-US" sz="1050" dirty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</a:rPr>
                                <m:t> </m:t>
                              </m:r>
                              <m:r>
                                <a:rPr lang="en-US" sz="105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US" sz="105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sSub>
                                    <m:sSubPr>
                                      <m:ctrlPr>
                                        <a:rPr lang="en-US" sz="1050" i="1">
                                          <a:solidFill>
                                            <a:schemeClr val="accent1">
                                              <a:lumMod val="60000"/>
                                              <a:lumOff val="4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050" i="1">
                                          <a:solidFill>
                                            <a:schemeClr val="accent5">
                                              <a:lumMod val="40000"/>
                                              <a:lumOff val="6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sz="1050" i="1">
                                          <a:solidFill>
                                            <a:schemeClr val="accent5">
                                              <a:lumMod val="40000"/>
                                              <a:lumOff val="6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en-US" sz="1050" i="1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050" i="1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en-US" sz="1050" i="1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𝐵</m:t>
                                      </m:r>
                                    </m:sub>
                                    <m:sup>
                                      <m:r>
                                        <a:rPr lang="en-US" sz="1050" i="1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𝑗</m:t>
                                      </m:r>
                                    </m:sup>
                                  </m:sSubSup>
                                </m:e>
                              </m:nary>
                            </m:e>
                          </m:d>
                        </m:e>
                      </m:func>
                    </m:oMath>
                  </m:oMathPara>
                </a14:m>
                <a:endParaRPr lang="en-US" sz="105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30C8EF7C-848E-46A4-9917-828626013B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4597" y="3235369"/>
                <a:ext cx="1915497" cy="320739"/>
              </a:xfrm>
              <a:prstGeom prst="rect">
                <a:avLst/>
              </a:prstGeom>
              <a:blipFill>
                <a:blip r:embed="rId13"/>
                <a:stretch>
                  <a:fillRect t="-192308" r="-16561" b="-275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EA39BF0D-8DA3-4F74-AAB5-6794CE475C00}"/>
              </a:ext>
            </a:extLst>
          </p:cNvPr>
          <p:cNvCxnSpPr>
            <a:cxnSpLocks/>
            <a:endCxn id="44" idx="1"/>
          </p:cNvCxnSpPr>
          <p:nvPr/>
        </p:nvCxnSpPr>
        <p:spPr>
          <a:xfrm>
            <a:off x="5642692" y="3745546"/>
            <a:ext cx="414690" cy="57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B24D2FC2-AC6B-4966-A202-9F372DDEC40C}"/>
                  </a:ext>
                </a:extLst>
              </p:cNvPr>
              <p:cNvSpPr/>
              <p:nvPr/>
            </p:nvSpPr>
            <p:spPr>
              <a:xfrm>
                <a:off x="6057382" y="3235369"/>
                <a:ext cx="2774917" cy="1031773"/>
              </a:xfrm>
              <a:prstGeom prst="rect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8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𝑇𝑜𝑝</m:t>
                        </m:r>
                      </m:e>
                      <m:sub>
                        <m:r>
                          <a:rPr lang="en-US" sz="18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𝐾</m:t>
                        </m:r>
                      </m:sub>
                    </m:sSub>
                  </m:oMath>
                </a14:m>
                <a:r>
                  <a:rPr lang="en-US" sz="18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selection of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8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8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endParaRPr lang="en-US" sz="1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en-US" sz="18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Consider budget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18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sz="18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B24D2FC2-AC6B-4966-A202-9F372DDEC4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7382" y="3235369"/>
                <a:ext cx="2774917" cy="103177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33FEB6B5-456E-4834-A3DA-0DE7B420060D}"/>
              </a:ext>
            </a:extLst>
          </p:cNvPr>
          <p:cNvCxnSpPr>
            <a:cxnSpLocks/>
          </p:cNvCxnSpPr>
          <p:nvPr/>
        </p:nvCxnSpPr>
        <p:spPr>
          <a:xfrm>
            <a:off x="3517319" y="3745546"/>
            <a:ext cx="56901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A460B999-4C94-4AF7-ABEE-2F98E2E2A9D9}"/>
                  </a:ext>
                </a:extLst>
              </p:cNvPr>
              <p:cNvSpPr/>
              <p:nvPr/>
            </p:nvSpPr>
            <p:spPr>
              <a:xfrm>
                <a:off x="4171117" y="973871"/>
                <a:ext cx="3445815" cy="592001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8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Only communicate / store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18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sz="18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US" sz="1800">
                    <a:solidFill>
                      <a:schemeClr val="accent6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Seed</a:t>
                </a:r>
                <a:r>
                  <a:rPr lang="en-US" sz="18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for reconstruction.</a:t>
                </a:r>
              </a:p>
            </p:txBody>
          </p:sp>
        </mc:Choice>
        <mc:Fallback xmlns="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A460B999-4C94-4AF7-ABEE-2F98E2E2A9D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1117" y="973871"/>
                <a:ext cx="3445815" cy="592001"/>
              </a:xfrm>
              <a:prstGeom prst="rect">
                <a:avLst/>
              </a:prstGeom>
              <a:blipFill>
                <a:blip r:embed="rId15"/>
                <a:stretch>
                  <a:fillRect t="-7921" b="-178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4F511408-D584-471F-880C-B69D33B2A028}"/>
              </a:ext>
            </a:extLst>
          </p:cNvPr>
          <p:cNvCxnSpPr>
            <a:cxnSpLocks/>
          </p:cNvCxnSpPr>
          <p:nvPr/>
        </p:nvCxnSpPr>
        <p:spPr>
          <a:xfrm>
            <a:off x="3964320" y="973871"/>
            <a:ext cx="0" cy="4135060"/>
          </a:xfrm>
          <a:prstGeom prst="line">
            <a:avLst/>
          </a:prstGeom>
          <a:ln>
            <a:prstDash val="dash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8" name="Picture 47">
            <a:extLst>
              <a:ext uri="{FF2B5EF4-FFF2-40B4-BE49-F238E27FC236}">
                <a16:creationId xmlns:a16="http://schemas.microsoft.com/office/drawing/2014/main" id="{B38FE819-1B7E-4FB4-85E6-B374F3EBAAA2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15306" t="33241" r="35306" b="61542"/>
          <a:stretch/>
        </p:blipFill>
        <p:spPr>
          <a:xfrm>
            <a:off x="4230792" y="2605348"/>
            <a:ext cx="4516016" cy="268406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90F7E637-6A94-424B-B3A9-03FDBB620174}"/>
              </a:ext>
            </a:extLst>
          </p:cNvPr>
          <p:cNvSpPr txBox="1"/>
          <p:nvPr/>
        </p:nvSpPr>
        <p:spPr>
          <a:xfrm>
            <a:off x="7806209" y="2562819"/>
            <a:ext cx="520502" cy="384721"/>
          </a:xfrm>
          <a:prstGeom prst="rect">
            <a:avLst/>
          </a:prstGeom>
          <a:noFill/>
          <a:ln w="2857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 rtlCol="0">
            <a:spAutoFit/>
          </a:bodyPr>
          <a:lstStyle/>
          <a:p>
            <a:pPr marL="114300"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algn="ctr"/>
            <a:endParaRPr lang="en-US" sz="5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Callout: Bent Line with No Border 49">
            <a:extLst>
              <a:ext uri="{FF2B5EF4-FFF2-40B4-BE49-F238E27FC236}">
                <a16:creationId xmlns:a16="http://schemas.microsoft.com/office/drawing/2014/main" id="{B7245913-29D9-49FD-BF27-A0F32B0E43B5}"/>
              </a:ext>
            </a:extLst>
          </p:cNvPr>
          <p:cNvSpPr/>
          <p:nvPr/>
        </p:nvSpPr>
        <p:spPr>
          <a:xfrm>
            <a:off x="9922465" y="2739551"/>
            <a:ext cx="467109" cy="423793"/>
          </a:xfrm>
          <a:prstGeom prst="callout2">
            <a:avLst>
              <a:gd name="adj1" fmla="val -182973"/>
              <a:gd name="adj2" fmla="val -794755"/>
              <a:gd name="adj3" fmla="val -174956"/>
              <a:gd name="adj4" fmla="val -452067"/>
              <a:gd name="adj5" fmla="val -39516"/>
              <a:gd name="adj6" fmla="val -414135"/>
            </a:avLst>
          </a:prstGeom>
          <a:noFill/>
          <a:ln w="2857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B1BDC16-5E19-4741-BCCE-AC933AB7C34A}"/>
              </a:ext>
            </a:extLst>
          </p:cNvPr>
          <p:cNvSpPr txBox="1"/>
          <p:nvPr/>
        </p:nvSpPr>
        <p:spPr>
          <a:xfrm>
            <a:off x="8326711" y="2565349"/>
            <a:ext cx="520502" cy="384721"/>
          </a:xfrm>
          <a:prstGeom prst="rect">
            <a:avLst/>
          </a:prstGeom>
          <a:noFill/>
          <a:ln w="2857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 rtlCol="0">
            <a:spAutoFit/>
          </a:bodyPr>
          <a:lstStyle/>
          <a:p>
            <a:pPr marL="114300"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algn="ctr"/>
            <a:endParaRPr lang="en-US" sz="5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Callout: Bent Line with No Border 51">
            <a:extLst>
              <a:ext uri="{FF2B5EF4-FFF2-40B4-BE49-F238E27FC236}">
                <a16:creationId xmlns:a16="http://schemas.microsoft.com/office/drawing/2014/main" id="{306B6958-9E3D-4081-B1E7-BEFDF9F89D92}"/>
              </a:ext>
            </a:extLst>
          </p:cNvPr>
          <p:cNvSpPr/>
          <p:nvPr/>
        </p:nvSpPr>
        <p:spPr>
          <a:xfrm>
            <a:off x="10442967" y="2742081"/>
            <a:ext cx="467109" cy="423793"/>
          </a:xfrm>
          <a:prstGeom prst="callout2">
            <a:avLst>
              <a:gd name="adj1" fmla="val -103712"/>
              <a:gd name="adj2" fmla="val -906616"/>
              <a:gd name="adj3" fmla="val -100098"/>
              <a:gd name="adj4" fmla="val -432092"/>
              <a:gd name="adj5" fmla="val -39516"/>
              <a:gd name="adj6" fmla="val -414135"/>
            </a:avLst>
          </a:prstGeom>
          <a:noFill/>
          <a:ln w="2857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13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41" grpId="0" animBg="1"/>
      <p:bldP spid="42" grpId="0" animBg="1"/>
      <p:bldP spid="44" grpId="0" animBg="1"/>
      <p:bldP spid="46" grpId="0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61288-5C2B-4F14-8DC3-DCC4C9BFF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Step 3: Reconstruction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F850E3-3645-4B06-B159-DE61524E40C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60</a:t>
            </a:fld>
            <a:endParaRPr lang="e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A9623B0-0EAB-456B-9170-A58D000A56F2}"/>
                  </a:ext>
                </a:extLst>
              </p:cNvPr>
              <p:cNvSpPr/>
              <p:nvPr/>
            </p:nvSpPr>
            <p:spPr>
              <a:xfrm>
                <a:off x="136582" y="2594811"/>
                <a:ext cx="1735493" cy="32073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sz="105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05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r>
                        <m:rPr>
                          <m:sty m:val="p"/>
                        </m:rPr>
                        <a:rPr lang="el-GR" sz="105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  <m:sSup>
                        <m:sSupPr>
                          <m:ctrlPr>
                            <a:rPr lang="el-GR" sz="105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US" sz="105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sz="105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A9623B0-0EAB-456B-9170-A58D000A56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582" y="2594811"/>
                <a:ext cx="1735493" cy="32073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F7B56CC9-12B7-456B-BF47-E2702B61103D}"/>
                  </a:ext>
                </a:extLst>
              </p:cNvPr>
              <p:cNvSpPr/>
              <p:nvPr/>
            </p:nvSpPr>
            <p:spPr>
              <a:xfrm>
                <a:off x="498522" y="1658892"/>
                <a:ext cx="951782" cy="918972"/>
              </a:xfrm>
              <a:prstGeom prst="rect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Foundation model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𝑊</m:t>
                      </m:r>
                    </m:oMath>
                  </m:oMathPara>
                </a14:m>
                <a:endParaRPr lang="en-US" sz="105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F7B56CC9-12B7-456B-BF47-E2702B61103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522" y="1658892"/>
                <a:ext cx="951782" cy="91897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Flowchart: Manual Operation 9">
                <a:extLst>
                  <a:ext uri="{FF2B5EF4-FFF2-40B4-BE49-F238E27FC236}">
                    <a16:creationId xmlns:a16="http://schemas.microsoft.com/office/drawing/2014/main" id="{7C9818AF-B2CB-4C04-97EB-7E825FF4D4CF}"/>
                  </a:ext>
                </a:extLst>
              </p:cNvPr>
              <p:cNvSpPr/>
              <p:nvPr/>
            </p:nvSpPr>
            <p:spPr>
              <a:xfrm>
                <a:off x="1554655" y="1658892"/>
                <a:ext cx="774954" cy="397764"/>
              </a:xfrm>
              <a:prstGeom prst="flowChartManualOperati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𝐵</m:t>
                      </m:r>
                    </m:oMath>
                  </m:oMathPara>
                </a14:m>
                <a:endParaRPr lang="en-US" sz="105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Flowchart: Manual Operation 9">
                <a:extLst>
                  <a:ext uri="{FF2B5EF4-FFF2-40B4-BE49-F238E27FC236}">
                    <a16:creationId xmlns:a16="http://schemas.microsoft.com/office/drawing/2014/main" id="{7C9818AF-B2CB-4C04-97EB-7E825FF4D4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4655" y="1658892"/>
                <a:ext cx="774954" cy="397764"/>
              </a:xfrm>
              <a:prstGeom prst="flowChartManualOperation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rapezoid 10">
                <a:extLst>
                  <a:ext uri="{FF2B5EF4-FFF2-40B4-BE49-F238E27FC236}">
                    <a16:creationId xmlns:a16="http://schemas.microsoft.com/office/drawing/2014/main" id="{DF1BD853-50A6-4963-A2F5-CA7F15B84A47}"/>
                  </a:ext>
                </a:extLst>
              </p:cNvPr>
              <p:cNvSpPr/>
              <p:nvPr/>
            </p:nvSpPr>
            <p:spPr>
              <a:xfrm>
                <a:off x="1554655" y="2180100"/>
                <a:ext cx="774954" cy="397764"/>
              </a:xfrm>
              <a:prstGeom prst="trapezoid">
                <a:avLst>
                  <a:gd name="adj" fmla="val 37069"/>
                </a:avLst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𝐴</m:t>
                      </m:r>
                    </m:oMath>
                  </m:oMathPara>
                </a14:m>
                <a:endParaRPr lang="en-US" sz="1050" i="1">
                  <a:solidFill>
                    <a:schemeClr val="tx1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Trapezoid 10">
                <a:extLst>
                  <a:ext uri="{FF2B5EF4-FFF2-40B4-BE49-F238E27FC236}">
                    <a16:creationId xmlns:a16="http://schemas.microsoft.com/office/drawing/2014/main" id="{DF1BD853-50A6-4963-A2F5-CA7F15B84A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4655" y="2180100"/>
                <a:ext cx="774954" cy="397764"/>
              </a:xfrm>
              <a:prstGeom prst="trapezoid">
                <a:avLst>
                  <a:gd name="adj" fmla="val 37069"/>
                </a:avLst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879CBBF5-45FF-4A73-86EE-0772F56C0784}"/>
              </a:ext>
            </a:extLst>
          </p:cNvPr>
          <p:cNvGrpSpPr/>
          <p:nvPr/>
        </p:nvGrpSpPr>
        <p:grpSpPr>
          <a:xfrm>
            <a:off x="498523" y="1178832"/>
            <a:ext cx="1885950" cy="397764"/>
            <a:chOff x="1536192" y="521208"/>
            <a:chExt cx="2514600" cy="530352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2C53CDB0-4524-44F1-95B8-CFC2759389E0}"/>
                </a:ext>
              </a:extLst>
            </p:cNvPr>
            <p:cNvSpPr/>
            <p:nvPr/>
          </p:nvSpPr>
          <p:spPr>
            <a:xfrm>
              <a:off x="1728216" y="521208"/>
              <a:ext cx="2322576" cy="53035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68580" algn="ctr"/>
              <a:r>
                <a:rPr lang="en-US" sz="105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Initial fine-tuned model</a:t>
              </a:r>
            </a:p>
          </p:txBody>
        </p:sp>
        <p:sp>
          <p:nvSpPr>
            <p:cNvPr id="14" name="Flowchart: Connector 13">
              <a:extLst>
                <a:ext uri="{FF2B5EF4-FFF2-40B4-BE49-F238E27FC236}">
                  <a16:creationId xmlns:a16="http://schemas.microsoft.com/office/drawing/2014/main" id="{C171CD61-A9C9-4D49-BA79-81F66AFA3F5E}"/>
                </a:ext>
              </a:extLst>
            </p:cNvPr>
            <p:cNvSpPr/>
            <p:nvPr/>
          </p:nvSpPr>
          <p:spPr>
            <a:xfrm>
              <a:off x="1536192" y="521208"/>
              <a:ext cx="530352" cy="530352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</p:grp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2421F621-572E-4297-BE3E-E8DEEB52CE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7926873"/>
              </p:ext>
            </p:extLst>
          </p:nvPr>
        </p:nvGraphicFramePr>
        <p:xfrm>
          <a:off x="2856840" y="2182627"/>
          <a:ext cx="951780" cy="32073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58630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F3F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184643"/>
                  </a:ext>
                </a:extLst>
              </a:tr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E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406398"/>
                  </a:ext>
                </a:extLst>
              </a:tr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E2F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038484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5067C8D8-3E86-4B8D-8A35-E574B6678E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2209127"/>
              </p:ext>
            </p:extLst>
          </p:nvPr>
        </p:nvGraphicFramePr>
        <p:xfrm>
          <a:off x="2861490" y="1747965"/>
          <a:ext cx="951780" cy="3216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8630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107218">
                <a:tc>
                  <a:txBody>
                    <a:bodyPr/>
                    <a:lstStyle/>
                    <a:p>
                      <a:endParaRPr lang="en-US" sz="10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184643"/>
                  </a:ext>
                </a:extLst>
              </a:tr>
              <a:tr h="107218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406398"/>
                  </a:ext>
                </a:extLst>
              </a:tr>
              <a:tr h="107218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038484"/>
                  </a:ext>
                </a:extLst>
              </a:tr>
            </a:tbl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F8E43A2D-2207-4F90-BC67-1E748FE2D856}"/>
              </a:ext>
            </a:extLst>
          </p:cNvPr>
          <p:cNvSpPr/>
          <p:nvPr/>
        </p:nvSpPr>
        <p:spPr>
          <a:xfrm>
            <a:off x="1506648" y="1617744"/>
            <a:ext cx="951782" cy="1018895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F01E252-7418-42E7-A1BE-7A3A27232295}"/>
              </a:ext>
            </a:extLst>
          </p:cNvPr>
          <p:cNvCxnSpPr>
            <a:cxnSpLocks/>
            <a:stCxn id="17" idx="3"/>
          </p:cNvCxnSpPr>
          <p:nvPr/>
        </p:nvCxnSpPr>
        <p:spPr>
          <a:xfrm>
            <a:off x="2458430" y="2127192"/>
            <a:ext cx="31718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4CCF7564-143A-499E-8847-8F70B6C8CB49}"/>
                  </a:ext>
                </a:extLst>
              </p:cNvPr>
              <p:cNvSpPr/>
              <p:nvPr/>
            </p:nvSpPr>
            <p:spPr>
              <a:xfrm>
                <a:off x="2668747" y="2243790"/>
                <a:ext cx="164592" cy="23708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𝐴</m:t>
                      </m:r>
                    </m:oMath>
                  </m:oMathPara>
                </a14:m>
                <a:endParaRPr lang="en-US" sz="1050" i="1">
                  <a:solidFill>
                    <a:schemeClr val="tx1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4CCF7564-143A-499E-8847-8F70B6C8CB4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8747" y="2243790"/>
                <a:ext cx="164592" cy="237083"/>
              </a:xfrm>
              <a:prstGeom prst="rect">
                <a:avLst/>
              </a:prstGeom>
              <a:blipFill>
                <a:blip r:embed="rId6"/>
                <a:stretch>
                  <a:fillRect l="-1481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28B45D7D-9882-4726-B825-A1D0007CBD92}"/>
                  </a:ext>
                </a:extLst>
              </p:cNvPr>
              <p:cNvSpPr/>
              <p:nvPr/>
            </p:nvSpPr>
            <p:spPr>
              <a:xfrm>
                <a:off x="2668287" y="1755309"/>
                <a:ext cx="164592" cy="23708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𝐵</m:t>
                      </m:r>
                    </m:oMath>
                  </m:oMathPara>
                </a14:m>
                <a:endParaRPr lang="en-US" sz="1050" i="1">
                  <a:solidFill>
                    <a:schemeClr val="tx1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28B45D7D-9882-4726-B825-A1D0007CBD9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8287" y="1755309"/>
                <a:ext cx="164592" cy="237083"/>
              </a:xfrm>
              <a:prstGeom prst="rect">
                <a:avLst/>
              </a:prstGeom>
              <a:blipFill>
                <a:blip r:embed="rId7"/>
                <a:stretch>
                  <a:fillRect l="-1851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50DCC9F0-3512-4881-AC70-49CB33B1E149}"/>
              </a:ext>
            </a:extLst>
          </p:cNvPr>
          <p:cNvCxnSpPr>
            <a:cxnSpLocks/>
            <a:stCxn id="8" idx="2"/>
            <a:endCxn id="27" idx="0"/>
          </p:cNvCxnSpPr>
          <p:nvPr/>
        </p:nvCxnSpPr>
        <p:spPr>
          <a:xfrm rot="16200000" flipH="1">
            <a:off x="1717262" y="2202616"/>
            <a:ext cx="320387" cy="1746254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BED455B0-87F7-46EF-8083-280798DEB8A3}"/>
                  </a:ext>
                </a:extLst>
              </p:cNvPr>
              <p:cNvSpPr/>
              <p:nvPr/>
            </p:nvSpPr>
            <p:spPr>
              <a:xfrm>
                <a:off x="4958799" y="2200936"/>
                <a:ext cx="164593" cy="32073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US" sz="105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/>
                      </m:sSup>
                    </m:oMath>
                  </m:oMathPara>
                </a14:m>
                <a:endParaRPr lang="en-US" sz="105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BED455B0-87F7-46EF-8083-280798DEB8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8799" y="2200936"/>
                <a:ext cx="164593" cy="320739"/>
              </a:xfrm>
              <a:prstGeom prst="rect">
                <a:avLst/>
              </a:prstGeom>
              <a:blipFill>
                <a:blip r:embed="rId8"/>
                <a:stretch>
                  <a:fillRect l="-7037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75BB2E17-AE5B-435F-B4F1-99BA6E166BB7}"/>
                  </a:ext>
                </a:extLst>
              </p:cNvPr>
              <p:cNvSpPr/>
              <p:nvPr/>
            </p:nvSpPr>
            <p:spPr>
              <a:xfrm>
                <a:off x="4895041" y="1710334"/>
                <a:ext cx="298385" cy="32073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05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US" sz="105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105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105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75BB2E17-AE5B-435F-B4F1-99BA6E166BB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5041" y="1710334"/>
                <a:ext cx="298385" cy="320739"/>
              </a:xfrm>
              <a:prstGeom prst="rect">
                <a:avLst/>
              </a:prstGeom>
              <a:blipFill>
                <a:blip r:embed="rId9"/>
                <a:stretch>
                  <a:fillRect l="-1632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401CF0CB-D99C-401F-A53D-BB73264B58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4794405"/>
              </p:ext>
            </p:extLst>
          </p:nvPr>
        </p:nvGraphicFramePr>
        <p:xfrm>
          <a:off x="5205745" y="1755310"/>
          <a:ext cx="951780" cy="32073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8630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b="0" i="0" u="none" strike="noStrike" cap="none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184643"/>
                  </a:ext>
                </a:extLst>
              </a:tr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406398"/>
                  </a:ext>
                </a:extLst>
              </a:tr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038484"/>
                  </a:ext>
                </a:extLst>
              </a:tr>
            </a:tbl>
          </a:graphicData>
        </a:graphic>
      </p:graphicFrame>
      <p:sp>
        <p:nvSpPr>
          <p:cNvPr id="25" name="Rectangle 24">
            <a:extLst>
              <a:ext uri="{FF2B5EF4-FFF2-40B4-BE49-F238E27FC236}">
                <a16:creationId xmlns:a16="http://schemas.microsoft.com/office/drawing/2014/main" id="{C8791D4C-A2E9-4CCF-8087-0A84B8BE95E6}"/>
              </a:ext>
            </a:extLst>
          </p:cNvPr>
          <p:cNvSpPr/>
          <p:nvPr/>
        </p:nvSpPr>
        <p:spPr>
          <a:xfrm>
            <a:off x="185446" y="4189002"/>
            <a:ext cx="620372" cy="2370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Seed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F39F7E8-EC26-4F10-970B-D1DF161D3AB4}"/>
              </a:ext>
            </a:extLst>
          </p:cNvPr>
          <p:cNvSpPr/>
          <p:nvPr/>
        </p:nvSpPr>
        <p:spPr>
          <a:xfrm>
            <a:off x="628129" y="3600980"/>
            <a:ext cx="1309684" cy="450689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Pseudo-random generator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F15BD5B3-9D75-4B44-B99E-ECF4273A01D9}"/>
                  </a:ext>
                </a:extLst>
              </p:cNvPr>
              <p:cNvSpPr/>
              <p:nvPr/>
            </p:nvSpPr>
            <p:spPr>
              <a:xfrm>
                <a:off x="1983845" y="3235937"/>
                <a:ext cx="1533475" cy="456260"/>
              </a:xfrm>
              <a:prstGeom prst="rect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Random basis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5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05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ℳ</m:t>
                        </m:r>
                      </m:e>
                      <m:sub>
                        <m:r>
                          <a:rPr lang="en-US" sz="105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sub>
                    </m:sSub>
                  </m:oMath>
                </a14:m>
                <a:endParaRPr lang="en-US" sz="105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F15BD5B3-9D75-4B44-B99E-ECF4273A01D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3845" y="3235937"/>
                <a:ext cx="1533475" cy="45626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Group 27">
            <a:extLst>
              <a:ext uri="{FF2B5EF4-FFF2-40B4-BE49-F238E27FC236}">
                <a16:creationId xmlns:a16="http://schemas.microsoft.com/office/drawing/2014/main" id="{1261EA88-F065-4219-83F9-BD8B898C0215}"/>
              </a:ext>
            </a:extLst>
          </p:cNvPr>
          <p:cNvGrpSpPr/>
          <p:nvPr/>
        </p:nvGrpSpPr>
        <p:grpSpPr>
          <a:xfrm>
            <a:off x="1465805" y="4426085"/>
            <a:ext cx="1885950" cy="397764"/>
            <a:chOff x="1536192" y="521208"/>
            <a:chExt cx="2514600" cy="530352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0FA46862-D0D0-4AB1-9826-9CEC4C5BF7F5}"/>
                </a:ext>
              </a:extLst>
            </p:cNvPr>
            <p:cNvSpPr/>
            <p:nvPr/>
          </p:nvSpPr>
          <p:spPr>
            <a:xfrm>
              <a:off x="1728216" y="521208"/>
              <a:ext cx="2322576" cy="53035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68580" algn="ctr"/>
              <a:r>
                <a:rPr lang="en-US" sz="105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Subspace-oriented randomized bases</a:t>
              </a:r>
            </a:p>
          </p:txBody>
        </p:sp>
        <p:sp>
          <p:nvSpPr>
            <p:cNvPr id="30" name="Flowchart: Connector 29">
              <a:extLst>
                <a:ext uri="{FF2B5EF4-FFF2-40B4-BE49-F238E27FC236}">
                  <a16:creationId xmlns:a16="http://schemas.microsoft.com/office/drawing/2014/main" id="{0A8F2AC1-C7A4-404B-8ABE-5125F9F1C59E}"/>
                </a:ext>
              </a:extLst>
            </p:cNvPr>
            <p:cNvSpPr/>
            <p:nvPr/>
          </p:nvSpPr>
          <p:spPr>
            <a:xfrm>
              <a:off x="1536192" y="521208"/>
              <a:ext cx="530352" cy="530352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B5A93BA-45FB-4268-8F04-8B4C4B67CCEA}"/>
              </a:ext>
            </a:extLst>
          </p:cNvPr>
          <p:cNvGrpSpPr/>
          <p:nvPr/>
        </p:nvGrpSpPr>
        <p:grpSpPr>
          <a:xfrm>
            <a:off x="4506781" y="4426085"/>
            <a:ext cx="1885950" cy="397764"/>
            <a:chOff x="1536192" y="521208"/>
            <a:chExt cx="2514600" cy="530352"/>
          </a:xfrm>
        </p:grpSpPr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22548D58-77C7-4579-8E41-009DDE21EE4F}"/>
                </a:ext>
              </a:extLst>
            </p:cNvPr>
            <p:cNvSpPr/>
            <p:nvPr/>
          </p:nvSpPr>
          <p:spPr>
            <a:xfrm>
              <a:off x="1728216" y="521208"/>
              <a:ext cx="2322576" cy="53035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68580" algn="ctr"/>
              <a:r>
                <a:rPr lang="en-US" sz="105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Sparse selection of bases</a:t>
              </a:r>
            </a:p>
          </p:txBody>
        </p:sp>
        <p:sp>
          <p:nvSpPr>
            <p:cNvPr id="33" name="Flowchart: Connector 32">
              <a:extLst>
                <a:ext uri="{FF2B5EF4-FFF2-40B4-BE49-F238E27FC236}">
                  <a16:creationId xmlns:a16="http://schemas.microsoft.com/office/drawing/2014/main" id="{355A7B4E-BAB0-4270-B6CF-85BAE5590B8F}"/>
                </a:ext>
              </a:extLst>
            </p:cNvPr>
            <p:cNvSpPr/>
            <p:nvPr/>
          </p:nvSpPr>
          <p:spPr>
            <a:xfrm>
              <a:off x="1536192" y="521208"/>
              <a:ext cx="530352" cy="530352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FF47AF4-67D1-4BF8-883E-01B780D49FA2}"/>
              </a:ext>
            </a:extLst>
          </p:cNvPr>
          <p:cNvGrpSpPr/>
          <p:nvPr/>
        </p:nvGrpSpPr>
        <p:grpSpPr>
          <a:xfrm>
            <a:off x="7100087" y="4420015"/>
            <a:ext cx="1885950" cy="397764"/>
            <a:chOff x="1536192" y="521208"/>
            <a:chExt cx="2514600" cy="530352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C634D023-CEAC-4ACB-8BCF-2D16CE18A86D}"/>
                </a:ext>
              </a:extLst>
            </p:cNvPr>
            <p:cNvSpPr/>
            <p:nvPr/>
          </p:nvSpPr>
          <p:spPr>
            <a:xfrm>
              <a:off x="1728216" y="521208"/>
              <a:ext cx="2322576" cy="53035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68580" algn="ctr"/>
              <a:r>
                <a:rPr lang="en-US" sz="105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Model  reconstruction</a:t>
              </a:r>
            </a:p>
          </p:txBody>
        </p:sp>
        <p:sp>
          <p:nvSpPr>
            <p:cNvPr id="36" name="Flowchart: Connector 35">
              <a:extLst>
                <a:ext uri="{FF2B5EF4-FFF2-40B4-BE49-F238E27FC236}">
                  <a16:creationId xmlns:a16="http://schemas.microsoft.com/office/drawing/2014/main" id="{3A9FA539-583F-4FFE-9550-22593301AE09}"/>
                </a:ext>
              </a:extLst>
            </p:cNvPr>
            <p:cNvSpPr/>
            <p:nvPr/>
          </p:nvSpPr>
          <p:spPr>
            <a:xfrm>
              <a:off x="1536192" y="521208"/>
              <a:ext cx="530352" cy="530352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6E8B5EF3-6981-47F3-8A71-97078CF04B8D}"/>
                  </a:ext>
                </a:extLst>
              </p:cNvPr>
              <p:cNvSpPr/>
              <p:nvPr/>
            </p:nvSpPr>
            <p:spPr>
              <a:xfrm>
                <a:off x="1983845" y="3931792"/>
                <a:ext cx="1533475" cy="456260"/>
              </a:xfrm>
              <a:prstGeom prst="rect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Random basis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5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05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ℳ</m:t>
                        </m:r>
                      </m:e>
                      <m:sub>
                        <m:r>
                          <a:rPr lang="en-US" sz="105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sub>
                    </m:sSub>
                  </m:oMath>
                </a14:m>
                <a:endParaRPr lang="en-US" sz="105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6E8B5EF3-6981-47F3-8A71-97078CF04B8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3845" y="3931792"/>
                <a:ext cx="1533475" cy="45626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D78EC75F-7EBE-446F-ABF4-98D58975C3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1269676"/>
              </p:ext>
            </p:extLst>
          </p:nvPr>
        </p:nvGraphicFramePr>
        <p:xfrm>
          <a:off x="5205745" y="2188698"/>
          <a:ext cx="951780" cy="32073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58630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184643"/>
                  </a:ext>
                </a:extLst>
              </a:tr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406398"/>
                  </a:ext>
                </a:extLst>
              </a:tr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038484"/>
                  </a:ext>
                </a:extLst>
              </a:tr>
            </a:tbl>
          </a:graphicData>
        </a:graphic>
      </p:graphicFrame>
      <p:cxnSp>
        <p:nvCxnSpPr>
          <p:cNvPr id="39" name="Connector: Elbow 38">
            <a:extLst>
              <a:ext uri="{FF2B5EF4-FFF2-40B4-BE49-F238E27FC236}">
                <a16:creationId xmlns:a16="http://schemas.microsoft.com/office/drawing/2014/main" id="{5E4AEED8-3CBA-4E01-BC20-CB2484B64406}"/>
              </a:ext>
            </a:extLst>
          </p:cNvPr>
          <p:cNvCxnSpPr>
            <a:stCxn id="26" idx="0"/>
            <a:endCxn id="27" idx="1"/>
          </p:cNvCxnSpPr>
          <p:nvPr/>
        </p:nvCxnSpPr>
        <p:spPr>
          <a:xfrm rot="5400000" flipH="1" flipV="1">
            <a:off x="1564951" y="3182087"/>
            <a:ext cx="136913" cy="700874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: Elbow 39">
            <a:extLst>
              <a:ext uri="{FF2B5EF4-FFF2-40B4-BE49-F238E27FC236}">
                <a16:creationId xmlns:a16="http://schemas.microsoft.com/office/drawing/2014/main" id="{D4423126-7F2A-43FB-8ECF-96FE2F10EF25}"/>
              </a:ext>
            </a:extLst>
          </p:cNvPr>
          <p:cNvCxnSpPr>
            <a:cxnSpLocks/>
            <a:stCxn id="26" idx="2"/>
            <a:endCxn id="37" idx="1"/>
          </p:cNvCxnSpPr>
          <p:nvPr/>
        </p:nvCxnSpPr>
        <p:spPr>
          <a:xfrm rot="16200000" flipH="1">
            <a:off x="1579281" y="3755358"/>
            <a:ext cx="108254" cy="700874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C9153CF1-3761-42EE-82F7-17DBBE8E3E5F}"/>
              </a:ext>
            </a:extLst>
          </p:cNvPr>
          <p:cNvCxnSpPr>
            <a:cxnSpLocks/>
          </p:cNvCxnSpPr>
          <p:nvPr/>
        </p:nvCxnSpPr>
        <p:spPr>
          <a:xfrm flipV="1">
            <a:off x="3808621" y="2134202"/>
            <a:ext cx="1171163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: Elbow 41">
            <a:extLst>
              <a:ext uri="{FF2B5EF4-FFF2-40B4-BE49-F238E27FC236}">
                <a16:creationId xmlns:a16="http://schemas.microsoft.com/office/drawing/2014/main" id="{2F13FFAD-7384-48E0-AF21-5324EDD2D6CA}"/>
              </a:ext>
            </a:extLst>
          </p:cNvPr>
          <p:cNvCxnSpPr>
            <a:cxnSpLocks/>
            <a:endCxn id="26" idx="1"/>
          </p:cNvCxnSpPr>
          <p:nvPr/>
        </p:nvCxnSpPr>
        <p:spPr>
          <a:xfrm rot="5400000" flipH="1" flipV="1">
            <a:off x="403087" y="3925929"/>
            <a:ext cx="324645" cy="125437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683E5AB9-BD59-473A-A48C-86EA0D1C4BEE}"/>
                  </a:ext>
                </a:extLst>
              </p:cNvPr>
              <p:cNvSpPr/>
              <p:nvPr/>
            </p:nvSpPr>
            <p:spPr>
              <a:xfrm>
                <a:off x="3954099" y="3921353"/>
                <a:ext cx="1816493" cy="32073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05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05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05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sz="1050" i="1">
                                  <a:solidFill>
                                    <a:schemeClr val="accent1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sz="105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5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𝐴𝑉</m:t>
                              </m:r>
                              <m:r>
                                <a:rPr lang="en-US" sz="105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US" sz="105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sSub>
                                    <m:sSubPr>
                                      <m:ctrlPr>
                                        <a:rPr lang="en-US" sz="1050" i="1">
                                          <a:solidFill>
                                            <a:schemeClr val="accent1">
                                              <a:lumMod val="60000"/>
                                              <a:lumOff val="4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050" i="1">
                                          <a:solidFill>
                                            <a:schemeClr val="accent1">
                                              <a:lumMod val="60000"/>
                                              <a:lumOff val="4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sz="1050" i="1">
                                          <a:solidFill>
                                            <a:schemeClr val="accent1">
                                              <a:lumMod val="60000"/>
                                              <a:lumOff val="4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en-US" sz="1050" i="1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050" i="1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en-US" sz="1050" i="1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  <m:sup>
                                      <m:r>
                                        <a:rPr lang="en-US" sz="1050" i="1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p>
                                  </m:sSubSup>
                                </m:e>
                              </m:nary>
                            </m:e>
                          </m:d>
                        </m:e>
                      </m:func>
                    </m:oMath>
                  </m:oMathPara>
                </a14:m>
                <a:endParaRPr lang="en-US" sz="105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683E5AB9-BD59-473A-A48C-86EA0D1C4BE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4099" y="3921353"/>
                <a:ext cx="1816493" cy="320739"/>
              </a:xfrm>
              <a:prstGeom prst="rect">
                <a:avLst/>
              </a:prstGeom>
              <a:blipFill>
                <a:blip r:embed="rId12"/>
                <a:stretch>
                  <a:fillRect t="-188679" r="-17114" b="-26792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866AF546-9018-488C-8A7A-66254C09BC53}"/>
                  </a:ext>
                </a:extLst>
              </p:cNvPr>
              <p:cNvSpPr/>
              <p:nvPr/>
            </p:nvSpPr>
            <p:spPr>
              <a:xfrm>
                <a:off x="3904597" y="3235369"/>
                <a:ext cx="1915497" cy="32073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05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05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05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sz="1050" i="1">
                                  <a:solidFill>
                                    <a:schemeClr val="accent5">
                                      <a:lumMod val="40000"/>
                                      <a:lumOff val="6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sz="105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05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5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  <m:sup>
                                  <m:r>
                                    <a:rPr lang="en-US" sz="105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US" sz="105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m:rPr>
                                  <m:nor/>
                                </m:rPr>
                                <a:rPr lang="en-US" sz="1050" dirty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</a:rPr>
                                <m:t> </m:t>
                              </m:r>
                              <m:r>
                                <a:rPr lang="en-US" sz="105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US" sz="105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sSub>
                                    <m:sSubPr>
                                      <m:ctrlPr>
                                        <a:rPr lang="en-US" sz="1050" i="1">
                                          <a:solidFill>
                                            <a:schemeClr val="accent1">
                                              <a:lumMod val="60000"/>
                                              <a:lumOff val="4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050" i="1">
                                          <a:solidFill>
                                            <a:schemeClr val="accent5">
                                              <a:lumMod val="40000"/>
                                              <a:lumOff val="6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sz="1050" i="1">
                                          <a:solidFill>
                                            <a:schemeClr val="accent5">
                                              <a:lumMod val="40000"/>
                                              <a:lumOff val="6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en-US" sz="1050" i="1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050" i="1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en-US" sz="1050" i="1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𝐵</m:t>
                                      </m:r>
                                    </m:sub>
                                    <m:sup>
                                      <m:r>
                                        <a:rPr lang="en-US" sz="1050" i="1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𝑗</m:t>
                                      </m:r>
                                    </m:sup>
                                  </m:sSubSup>
                                </m:e>
                              </m:nary>
                            </m:e>
                          </m:d>
                        </m:e>
                      </m:func>
                    </m:oMath>
                  </m:oMathPara>
                </a14:m>
                <a:endParaRPr lang="en-US" sz="105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866AF546-9018-488C-8A7A-66254C09BC5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4597" y="3235369"/>
                <a:ext cx="1915497" cy="320739"/>
              </a:xfrm>
              <a:prstGeom prst="rect">
                <a:avLst/>
              </a:prstGeom>
              <a:blipFill>
                <a:blip r:embed="rId13"/>
                <a:stretch>
                  <a:fillRect t="-192308" r="-16561" b="-275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C9AE3AA8-92ED-42DB-9189-EC724E4A35B0}"/>
              </a:ext>
            </a:extLst>
          </p:cNvPr>
          <p:cNvCxnSpPr>
            <a:cxnSpLocks/>
            <a:endCxn id="46" idx="1"/>
          </p:cNvCxnSpPr>
          <p:nvPr/>
        </p:nvCxnSpPr>
        <p:spPr>
          <a:xfrm>
            <a:off x="5642692" y="3745546"/>
            <a:ext cx="414692" cy="57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82701B45-AE0D-4A04-9F1C-295E61ADCA61}"/>
                  </a:ext>
                </a:extLst>
              </p:cNvPr>
              <p:cNvSpPr/>
              <p:nvPr/>
            </p:nvSpPr>
            <p:spPr>
              <a:xfrm>
                <a:off x="6057384" y="3235369"/>
                <a:ext cx="871438" cy="1031773"/>
              </a:xfrm>
              <a:prstGeom prst="rect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105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05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𝑇𝑜𝑝</m:t>
                        </m:r>
                      </m:e>
                      <m:sub>
                        <m:r>
                          <a:rPr lang="en-US" sz="105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𝐾</m:t>
                        </m:r>
                      </m:sub>
                    </m:sSub>
                  </m:oMath>
                </a14:m>
                <a:r>
                  <a:rPr lang="en-US" sz="105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selection of </a:t>
                </a:r>
                <a14:m>
                  <m:oMath xmlns:m="http://schemas.openxmlformats.org/officeDocument/2006/math">
                    <m:r>
                      <a:rPr lang="en-US" sz="105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05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05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050" i="1"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sz="105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82701B45-AE0D-4A04-9F1C-295E61ADCA6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7384" y="3235369"/>
                <a:ext cx="871438" cy="103177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5B887859-97D7-4828-91BB-91B176FB0F5F}"/>
              </a:ext>
            </a:extLst>
          </p:cNvPr>
          <p:cNvCxnSpPr>
            <a:cxnSpLocks/>
          </p:cNvCxnSpPr>
          <p:nvPr/>
        </p:nvCxnSpPr>
        <p:spPr>
          <a:xfrm>
            <a:off x="3517319" y="3745546"/>
            <a:ext cx="56901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130930C1-8F45-498C-9E48-DCE64533F6FC}"/>
                  </a:ext>
                </a:extLst>
              </p:cNvPr>
              <p:cNvSpPr/>
              <p:nvPr/>
            </p:nvSpPr>
            <p:spPr>
              <a:xfrm>
                <a:off x="7244106" y="3903289"/>
                <a:ext cx="1816493" cy="32073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sz="105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sz="105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e>
                      </m:acc>
                      <m:r>
                        <a:rPr lang="en-US" sz="105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05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sz="105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Sup>
                                <m:sSubSupPr>
                                  <m:ctrlPr>
                                    <a:rPr lang="en-US" sz="105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050" i="1">
                                      <a:solidFill>
                                        <a:schemeClr val="accent1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1050" i="1">
                                      <a:solidFill>
                                        <a:schemeClr val="accent1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sz="1050" i="1">
                                      <a:solidFill>
                                        <a:schemeClr val="accent4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  <m:sSubSup>
                                <m:sSubSupPr>
                                  <m:ctrlPr>
                                    <a:rPr lang="en-US" sz="105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05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US" sz="105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  <m:sup>
                                  <m:r>
                                    <a:rPr lang="en-US" sz="105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p>
                              </m:sSubSup>
                            </m:e>
                          </m:nary>
                        </m:e>
                      </m:d>
                      <m:sSup>
                        <m:sSupPr>
                          <m:ctrlPr>
                            <a:rPr lang="en-US" sz="105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US" sz="105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sz="105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130930C1-8F45-498C-9E48-DCE64533F6F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4106" y="3903289"/>
                <a:ext cx="1816493" cy="320739"/>
              </a:xfrm>
              <a:prstGeom prst="rect">
                <a:avLst/>
              </a:prstGeom>
              <a:blipFill>
                <a:blip r:embed="rId15"/>
                <a:stretch>
                  <a:fillRect t="-188679" r="-3356" b="-26792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A042FA9E-6493-4B8C-8F7D-329A9D7D2D99}"/>
                  </a:ext>
                </a:extLst>
              </p:cNvPr>
              <p:cNvSpPr/>
              <p:nvPr/>
            </p:nvSpPr>
            <p:spPr>
              <a:xfrm>
                <a:off x="7228377" y="3322387"/>
                <a:ext cx="1816493" cy="32073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sz="105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sz="105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e>
                      </m:acc>
                      <m:r>
                        <a:rPr lang="en-US" sz="105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105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𝑈</m:t>
                      </m:r>
                      <m:d>
                        <m:dPr>
                          <m:ctrlPr>
                            <a:rPr lang="en-US" sz="105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sz="105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Sup>
                                <m:sSubSupPr>
                                  <m:ctrlPr>
                                    <a:rPr lang="en-US" sz="105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050" i="1">
                                      <a:solidFill>
                                        <a:schemeClr val="accent5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sz="1050" i="1">
                                      <a:solidFill>
                                        <a:schemeClr val="accent5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en-US" sz="1050" i="1">
                                      <a:solidFill>
                                        <a:schemeClr val="accent5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  <m:sSubSup>
                                <m:sSubSupPr>
                                  <m:ctrlPr>
                                    <a:rPr lang="en-US" sz="105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05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US" sz="105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  <m:sup>
                                  <m:r>
                                    <a:rPr lang="en-US" sz="105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p>
                              </m:sSubSup>
                            </m:e>
                          </m:nary>
                        </m:e>
                      </m:d>
                    </m:oMath>
                  </m:oMathPara>
                </a14:m>
                <a:endParaRPr lang="en-US" sz="105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A042FA9E-6493-4B8C-8F7D-329A9D7D2D9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8377" y="3322387"/>
                <a:ext cx="1816493" cy="320739"/>
              </a:xfrm>
              <a:prstGeom prst="rect">
                <a:avLst/>
              </a:prstGeom>
              <a:blipFill>
                <a:blip r:embed="rId16"/>
                <a:stretch>
                  <a:fillRect t="-188679" r="-11074" b="-26792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1B881D12-4062-48BD-9945-870906F1F881}"/>
              </a:ext>
            </a:extLst>
          </p:cNvPr>
          <p:cNvCxnSpPr>
            <a:cxnSpLocks/>
            <a:stCxn id="46" idx="3"/>
          </p:cNvCxnSpPr>
          <p:nvPr/>
        </p:nvCxnSpPr>
        <p:spPr>
          <a:xfrm>
            <a:off x="6928822" y="3751255"/>
            <a:ext cx="44489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1" name="Table 50">
            <a:extLst>
              <a:ext uri="{FF2B5EF4-FFF2-40B4-BE49-F238E27FC236}">
                <a16:creationId xmlns:a16="http://schemas.microsoft.com/office/drawing/2014/main" id="{90200D7E-6A09-44D0-9BA9-BD03B6EBB0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449572"/>
              </p:ext>
            </p:extLst>
          </p:nvPr>
        </p:nvGraphicFramePr>
        <p:xfrm>
          <a:off x="7478138" y="2182627"/>
          <a:ext cx="951780" cy="32073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58630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F3F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184643"/>
                  </a:ext>
                </a:extLst>
              </a:tr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E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406398"/>
                  </a:ext>
                </a:extLst>
              </a:tr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E2F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038484"/>
                  </a:ext>
                </a:extLst>
              </a:tr>
            </a:tbl>
          </a:graphicData>
        </a:graphic>
      </p:graphicFrame>
      <p:graphicFrame>
        <p:nvGraphicFramePr>
          <p:cNvPr id="52" name="Table 51">
            <a:extLst>
              <a:ext uri="{FF2B5EF4-FFF2-40B4-BE49-F238E27FC236}">
                <a16:creationId xmlns:a16="http://schemas.microsoft.com/office/drawing/2014/main" id="{C86D3A21-51D3-43A7-83CD-5928977D07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5198008"/>
              </p:ext>
            </p:extLst>
          </p:nvPr>
        </p:nvGraphicFramePr>
        <p:xfrm>
          <a:off x="7482788" y="1747965"/>
          <a:ext cx="951780" cy="3216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8630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107218">
                <a:tc>
                  <a:txBody>
                    <a:bodyPr/>
                    <a:lstStyle/>
                    <a:p>
                      <a:endParaRPr lang="en-US" sz="10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184643"/>
                  </a:ext>
                </a:extLst>
              </a:tr>
              <a:tr h="107218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406398"/>
                  </a:ext>
                </a:extLst>
              </a:tr>
              <a:tr h="107218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03848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24FED452-47F0-44E6-BB61-BCAB5A2E55E6}"/>
                  </a:ext>
                </a:extLst>
              </p:cNvPr>
              <p:cNvSpPr/>
              <p:nvPr/>
            </p:nvSpPr>
            <p:spPr>
              <a:xfrm>
                <a:off x="7309443" y="2243790"/>
                <a:ext cx="164592" cy="23708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sz="105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sz="105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e>
                      </m:acc>
                    </m:oMath>
                  </m:oMathPara>
                </a14:m>
                <a:endParaRPr lang="en-US" sz="1050" i="1">
                  <a:solidFill>
                    <a:schemeClr val="tx1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24FED452-47F0-44E6-BB61-BCAB5A2E55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9443" y="2243790"/>
                <a:ext cx="164592" cy="237083"/>
              </a:xfrm>
              <a:prstGeom prst="rect">
                <a:avLst/>
              </a:prstGeom>
              <a:blipFill>
                <a:blip r:embed="rId17"/>
                <a:stretch>
                  <a:fillRect l="-1481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A7F022F5-EED6-4CFA-A112-57A9E865F2CB}"/>
                  </a:ext>
                </a:extLst>
              </p:cNvPr>
              <p:cNvSpPr/>
              <p:nvPr/>
            </p:nvSpPr>
            <p:spPr>
              <a:xfrm>
                <a:off x="7308982" y="1755309"/>
                <a:ext cx="164592" cy="23708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sz="105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sz="105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e>
                      </m:acc>
                    </m:oMath>
                  </m:oMathPara>
                </a14:m>
                <a:endParaRPr lang="en-US" sz="1050" i="1">
                  <a:solidFill>
                    <a:schemeClr val="tx1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A7F022F5-EED6-4CFA-A112-57A9E865F2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8982" y="1755309"/>
                <a:ext cx="164592" cy="237083"/>
              </a:xfrm>
              <a:prstGeom prst="rect">
                <a:avLst/>
              </a:prstGeom>
              <a:blipFill>
                <a:blip r:embed="rId18"/>
                <a:stretch>
                  <a:fillRect l="-1481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AB76177D-79E0-41E1-8CE6-F8579D637179}"/>
              </a:ext>
            </a:extLst>
          </p:cNvPr>
          <p:cNvCxnSpPr>
            <a:cxnSpLocks/>
          </p:cNvCxnSpPr>
          <p:nvPr/>
        </p:nvCxnSpPr>
        <p:spPr>
          <a:xfrm>
            <a:off x="6209851" y="2137597"/>
            <a:ext cx="117795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C2F95C61-7C3C-4573-99AD-72D5250859B0}"/>
              </a:ext>
            </a:extLst>
          </p:cNvPr>
          <p:cNvCxnSpPr>
            <a:cxnSpLocks/>
          </p:cNvCxnSpPr>
          <p:nvPr/>
        </p:nvCxnSpPr>
        <p:spPr>
          <a:xfrm>
            <a:off x="7045223" y="973871"/>
            <a:ext cx="0" cy="4135060"/>
          </a:xfrm>
          <a:prstGeom prst="line">
            <a:avLst/>
          </a:prstGeom>
          <a:ln>
            <a:prstDash val="dash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3566BC03-6324-4287-8737-9C46C2D6E244}"/>
              </a:ext>
            </a:extLst>
          </p:cNvPr>
          <p:cNvCxnSpPr>
            <a:cxnSpLocks/>
          </p:cNvCxnSpPr>
          <p:nvPr/>
        </p:nvCxnSpPr>
        <p:spPr>
          <a:xfrm>
            <a:off x="3964320" y="973871"/>
            <a:ext cx="0" cy="4135060"/>
          </a:xfrm>
          <a:prstGeom prst="line">
            <a:avLst/>
          </a:prstGeom>
          <a:ln>
            <a:prstDash val="dash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5927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3" grpId="0"/>
      <p:bldP spid="54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99BA2-656E-FDBC-8774-E763606C4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Convergence Analysis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785A0F-FA97-A0F4-81CF-8591A6711E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/>
              <a:t>The reconstruction error bound ensures accuracy. The compression error is controlled by the basis pool </a:t>
            </a:r>
            <a:r>
              <a:rPr lang="en-US" b="1" dirty="0"/>
              <a:t>N</a:t>
            </a:r>
            <a:r>
              <a:rPr lang="en-US" dirty="0"/>
              <a:t> and the sparsity budget </a:t>
            </a:r>
            <a:r>
              <a:rPr lang="en-US" b="1" dirty="0"/>
              <a:t>k</a:t>
            </a:r>
            <a:r>
              <a:rPr lang="en-US" dirty="0"/>
              <a:t>.</a:t>
            </a:r>
            <a:endParaRPr lang="en-US" b="0" i="0" dirty="0">
              <a:solidFill>
                <a:srgbClr val="0D0D0D"/>
              </a:solidFill>
              <a:effectLst/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3BDB40-4ADE-2694-71CF-8A565994B5E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</a:pPr>
              <a:t>61</a:t>
            </a:fld>
            <a:endParaRPr lang="e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1D7B97C-BF71-4251-B773-408A128AD6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0203"/>
          <a:stretch/>
        </p:blipFill>
        <p:spPr>
          <a:xfrm>
            <a:off x="0" y="2112849"/>
            <a:ext cx="9144000" cy="7074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01742F0-96A1-4BCE-AA92-021F4FA49F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775" b="51248"/>
          <a:stretch/>
        </p:blipFill>
        <p:spPr>
          <a:xfrm>
            <a:off x="0" y="2571750"/>
            <a:ext cx="9144000" cy="68791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4F008B4-C251-4464-A83B-EDCD9943E8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5453"/>
          <a:stretch/>
        </p:blipFill>
        <p:spPr>
          <a:xfrm>
            <a:off x="0" y="3191933"/>
            <a:ext cx="9144000" cy="1294986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662BE578-17B0-4AE9-ADB7-7C281B5DE346}"/>
              </a:ext>
            </a:extLst>
          </p:cNvPr>
          <p:cNvSpPr/>
          <p:nvPr/>
        </p:nvSpPr>
        <p:spPr>
          <a:xfrm flipH="1" flipV="1">
            <a:off x="2483271" y="2200066"/>
            <a:ext cx="395396" cy="29907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189A74C-426B-4641-8892-CDE69BBE93B4}"/>
              </a:ext>
            </a:extLst>
          </p:cNvPr>
          <p:cNvSpPr/>
          <p:nvPr/>
        </p:nvSpPr>
        <p:spPr>
          <a:xfrm flipH="1" flipV="1">
            <a:off x="3118271" y="2215726"/>
            <a:ext cx="395396" cy="29907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14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9E3B6-C004-44DB-B87C-8B6A91C43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Experiments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710044-C329-4DA2-9C23-F57C77CD41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266325"/>
            <a:ext cx="4829467" cy="3302700"/>
          </a:xfrm>
        </p:spPr>
        <p:txBody>
          <a:bodyPr>
            <a:normAutofit fontScale="85000" lnSpcReduction="10000"/>
          </a:bodyPr>
          <a:lstStyle/>
          <a:p>
            <a:pPr marL="114300" indent="0">
              <a:buNone/>
            </a:pPr>
            <a:r>
              <a:rPr lang="en-US" b="1"/>
              <a:t>Evaluation Domains:</a:t>
            </a:r>
            <a:endParaRPr lang="en-US"/>
          </a:p>
          <a:p>
            <a:r>
              <a:rPr lang="en-US"/>
              <a:t>Vision Transformers (</a:t>
            </a:r>
            <a:r>
              <a:rPr lang="en-US" err="1"/>
              <a:t>ViT</a:t>
            </a:r>
            <a:r>
              <a:rPr lang="en-US"/>
              <a:t>): Image classification tasks in few-shot and full-data settings.</a:t>
            </a:r>
          </a:p>
          <a:p>
            <a:endParaRPr lang="en-US"/>
          </a:p>
          <a:p>
            <a:endParaRPr lang="en-US"/>
          </a:p>
          <a:p>
            <a:r>
              <a:rPr lang="en-US" err="1"/>
              <a:t>LLaMA</a:t>
            </a:r>
            <a:r>
              <a:rPr lang="en-US"/>
              <a:t> Models: Instruction tuning performance on the Alpaca and MMLU datasets.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GPT-2 Models: Language generation quality on the E2E NLG benchmark.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260D6-581D-4193-A5F1-6E41BFE21C1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62</a:t>
            </a:fld>
            <a:endParaRPr lang="en"/>
          </a:p>
        </p:txBody>
      </p:sp>
      <p:pic>
        <p:nvPicPr>
          <p:cNvPr id="6148" name="Picture 4" descr="How the Vision Transformer (ViT) works in 10 minutes: an image is worth  16x16 words | AI Summer">
            <a:extLst>
              <a:ext uri="{FF2B5EF4-FFF2-40B4-BE49-F238E27FC236}">
                <a16:creationId xmlns:a16="http://schemas.microsoft.com/office/drawing/2014/main" id="{DA726BCC-524C-46F5-9618-C05400C08D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015" y="1274503"/>
            <a:ext cx="3717793" cy="766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6E676C8-4EAD-4979-ADD4-EAEA958D00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8567" y="2214341"/>
            <a:ext cx="2121743" cy="1171451"/>
          </a:xfrm>
          <a:prstGeom prst="rect">
            <a:avLst/>
          </a:prstGeom>
        </p:spPr>
      </p:pic>
      <p:pic>
        <p:nvPicPr>
          <p:cNvPr id="6150" name="Picture 6" descr="GPT-2 models (reproduced from [5]). | Download Scientific Diagram">
            <a:extLst>
              <a:ext uri="{FF2B5EF4-FFF2-40B4-BE49-F238E27FC236}">
                <a16:creationId xmlns:a16="http://schemas.microsoft.com/office/drawing/2014/main" id="{E808E315-791C-4B1A-AA29-23EEF3FB34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444" r="34326"/>
          <a:stretch/>
        </p:blipFill>
        <p:spPr bwMode="auto">
          <a:xfrm>
            <a:off x="5409102" y="3493836"/>
            <a:ext cx="3069771" cy="1448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8341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85574-420B-4C84-924F-091C0F67B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Vision Results - Performance vs. Parameters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6A9F5A-B6F9-45F0-91BD-16BBDB5340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0C3684-1FB2-4CA5-A573-563B286B5A2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63</a:t>
            </a:fld>
            <a:endParaRPr lang="e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B54013-1F60-4782-B9C8-1A77FEBFE85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16735" t="31746" r="20306" b="20726"/>
          <a:stretch/>
        </p:blipFill>
        <p:spPr>
          <a:xfrm>
            <a:off x="438318" y="1152425"/>
            <a:ext cx="8267775" cy="3510792"/>
          </a:xfrm>
          <a:prstGeom prst="rect">
            <a:avLst/>
          </a:prstGeom>
        </p:spPr>
      </p:pic>
      <p:sp>
        <p:nvSpPr>
          <p:cNvPr id="6" name="Rectangle: Rounded Corners 16">
            <a:extLst>
              <a:ext uri="{FF2B5EF4-FFF2-40B4-BE49-F238E27FC236}">
                <a16:creationId xmlns:a16="http://schemas.microsoft.com/office/drawing/2014/main" id="{631CBBFF-A562-D817-41C2-492C721B0179}"/>
              </a:ext>
            </a:extLst>
          </p:cNvPr>
          <p:cNvSpPr/>
          <p:nvPr/>
        </p:nvSpPr>
        <p:spPr>
          <a:xfrm>
            <a:off x="2519915" y="1360967"/>
            <a:ext cx="669851" cy="320805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2546774-BBF7-4F45-968D-7D0B19AB1623}"/>
              </a:ext>
            </a:extLst>
          </p:cNvPr>
          <p:cNvSpPr/>
          <p:nvPr/>
        </p:nvSpPr>
        <p:spPr>
          <a:xfrm>
            <a:off x="3189766" y="1266325"/>
            <a:ext cx="5375736" cy="593500"/>
          </a:xfrm>
          <a:prstGeom prst="roundRect">
            <a:avLst/>
          </a:prstGeom>
          <a:noFill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16">
            <a:extLst>
              <a:ext uri="{FF2B5EF4-FFF2-40B4-BE49-F238E27FC236}">
                <a16:creationId xmlns:a16="http://schemas.microsoft.com/office/drawing/2014/main" id="{C00D1B26-61BD-4FD1-9226-2B30225EA441}"/>
              </a:ext>
            </a:extLst>
          </p:cNvPr>
          <p:cNvSpPr/>
          <p:nvPr/>
        </p:nvSpPr>
        <p:spPr>
          <a:xfrm>
            <a:off x="3189766" y="2094342"/>
            <a:ext cx="5437768" cy="21705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6">
            <a:extLst>
              <a:ext uri="{FF2B5EF4-FFF2-40B4-BE49-F238E27FC236}">
                <a16:creationId xmlns:a16="http://schemas.microsoft.com/office/drawing/2014/main" id="{F43DABA1-C2A8-4882-B05C-7EE416D9E71A}"/>
              </a:ext>
            </a:extLst>
          </p:cNvPr>
          <p:cNvSpPr/>
          <p:nvPr/>
        </p:nvSpPr>
        <p:spPr>
          <a:xfrm>
            <a:off x="3189766" y="2487942"/>
            <a:ext cx="5437768" cy="21705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F48468-64BE-D641-CD3C-6E7B50DCF27E}"/>
              </a:ext>
            </a:extLst>
          </p:cNvPr>
          <p:cNvSpPr txBox="1"/>
          <p:nvPr/>
        </p:nvSpPr>
        <p:spPr>
          <a:xfrm>
            <a:off x="3367473" y="2487942"/>
            <a:ext cx="2781400" cy="954107"/>
          </a:xfrm>
          <a:prstGeom prst="rect">
            <a:avLst/>
          </a:prstGeom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 to 74% fewer parameters.</a:t>
            </a:r>
          </a:p>
        </p:txBody>
      </p:sp>
    </p:spTree>
    <p:extLst>
      <p:ext uri="{BB962C8B-B14F-4D97-AF65-F5344CB8AC3E}">
        <p14:creationId xmlns:p14="http://schemas.microsoft.com/office/powerpoint/2010/main" val="2476722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1" grpId="0" animBg="1"/>
      <p:bldP spid="7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360F5-1D81-45D7-86F6-6B58F5712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SOLAR: Extreme Compression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E7D5F4-4173-49F6-AE6D-136B95B062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9E3512-AA5B-4062-9009-571E07387EF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64</a:t>
            </a:fld>
            <a:endParaRPr lang="e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909DA44-9F03-4127-9BCD-0C8ADEFC30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17347" t="58646" r="53163" b="20688"/>
          <a:stretch/>
        </p:blipFill>
        <p:spPr>
          <a:xfrm>
            <a:off x="2196408" y="1634871"/>
            <a:ext cx="5404866" cy="2130549"/>
          </a:xfrm>
          <a:prstGeom prst="rect">
            <a:avLst/>
          </a:prstGeom>
        </p:spPr>
      </p:pic>
      <p:sp>
        <p:nvSpPr>
          <p:cNvPr id="9" name="Rectangle: Rounded Corners 16">
            <a:extLst>
              <a:ext uri="{FF2B5EF4-FFF2-40B4-BE49-F238E27FC236}">
                <a16:creationId xmlns:a16="http://schemas.microsoft.com/office/drawing/2014/main" id="{84039690-5EB8-4012-A4A1-8538932CE25A}"/>
              </a:ext>
            </a:extLst>
          </p:cNvPr>
          <p:cNvSpPr/>
          <p:nvPr/>
        </p:nvSpPr>
        <p:spPr>
          <a:xfrm>
            <a:off x="5802914" y="1758722"/>
            <a:ext cx="1798360" cy="174647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25CE68-A5E7-42BE-B805-BF109F632176}"/>
              </a:ext>
            </a:extLst>
          </p:cNvPr>
          <p:cNvSpPr txBox="1"/>
          <p:nvPr/>
        </p:nvSpPr>
        <p:spPr>
          <a:xfrm>
            <a:off x="2927156" y="3700085"/>
            <a:ext cx="3451894" cy="954107"/>
          </a:xfrm>
          <a:prstGeom prst="rect">
            <a:avLst/>
          </a:prstGeom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Extreme Compression, Minimal Impact</a:t>
            </a:r>
          </a:p>
        </p:txBody>
      </p:sp>
      <p:sp>
        <p:nvSpPr>
          <p:cNvPr id="10" name="Rectangle: Rounded Corners 16">
            <a:extLst>
              <a:ext uri="{FF2B5EF4-FFF2-40B4-BE49-F238E27FC236}">
                <a16:creationId xmlns:a16="http://schemas.microsoft.com/office/drawing/2014/main" id="{36ED709A-EFA8-43E3-85B8-F4988E3D9700}"/>
              </a:ext>
            </a:extLst>
          </p:cNvPr>
          <p:cNvSpPr/>
          <p:nvPr/>
        </p:nvSpPr>
        <p:spPr>
          <a:xfrm>
            <a:off x="3437467" y="1758722"/>
            <a:ext cx="914400" cy="174647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928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animBg="1"/>
      <p:bldP spid="10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360F5-1D81-45D7-86F6-6B58F5712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Effect of Rank &amp;</a:t>
            </a:r>
            <a:r>
              <a:rPr lang="fa-IR"/>
              <a:t> </a:t>
            </a:r>
            <a:r>
              <a:rPr lang="en-US"/>
              <a:t>Adapter Placement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9E3512-AA5B-4062-9009-571E07387EF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65</a:t>
            </a:fld>
            <a:endParaRPr lang="e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6DC76C-C6B2-4AFE-ADEE-41CF1455831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50000" t="58231" r="20816" b="18186"/>
          <a:stretch/>
        </p:blipFill>
        <p:spPr>
          <a:xfrm>
            <a:off x="2513572" y="1815547"/>
            <a:ext cx="4116856" cy="1871299"/>
          </a:xfrm>
          <a:prstGeom prst="rect">
            <a:avLst/>
          </a:prstGeom>
        </p:spPr>
      </p:pic>
      <p:sp>
        <p:nvSpPr>
          <p:cNvPr id="7" name="Rectangle: Rounded Corners 16">
            <a:extLst>
              <a:ext uri="{FF2B5EF4-FFF2-40B4-BE49-F238E27FC236}">
                <a16:creationId xmlns:a16="http://schemas.microsoft.com/office/drawing/2014/main" id="{D0F2DFAF-E454-49A1-82C5-2AC6004CD261}"/>
              </a:ext>
            </a:extLst>
          </p:cNvPr>
          <p:cNvSpPr/>
          <p:nvPr/>
        </p:nvSpPr>
        <p:spPr>
          <a:xfrm>
            <a:off x="2513573" y="2994996"/>
            <a:ext cx="4116855" cy="22829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0C4F02-2734-4FAA-9A9A-5413D7CCE7E4}"/>
              </a:ext>
            </a:extLst>
          </p:cNvPr>
          <p:cNvSpPr txBox="1"/>
          <p:nvPr/>
        </p:nvSpPr>
        <p:spPr>
          <a:xfrm>
            <a:off x="2976573" y="3686846"/>
            <a:ext cx="3451894" cy="954107"/>
          </a:xfrm>
          <a:prstGeom prst="rect">
            <a:avLst/>
          </a:prstGeom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Robust Performance Across Configurations</a:t>
            </a:r>
          </a:p>
        </p:txBody>
      </p:sp>
    </p:spTree>
    <p:extLst>
      <p:ext uri="{BB962C8B-B14F-4D97-AF65-F5344CB8AC3E}">
        <p14:creationId xmlns:p14="http://schemas.microsoft.com/office/powerpoint/2010/main" val="2920330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360F5-1D81-45D7-86F6-6B58F5712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SOLAR on </a:t>
            </a:r>
            <a:r>
              <a:rPr lang="en-US" err="1"/>
              <a:t>LLaMA</a:t>
            </a:r>
            <a:r>
              <a:rPr lang="en-US"/>
              <a:t>: Instruction Tuning Results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E7D5F4-4173-49F6-AE6D-136B95B062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248137" y="1347507"/>
            <a:ext cx="8520600" cy="3302700"/>
          </a:xfrm>
        </p:spPr>
        <p:txBody>
          <a:bodyPr>
            <a:normAutofit/>
          </a:bodyPr>
          <a:lstStyle/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9E3512-AA5B-4062-9009-571E07387EF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7912621" y="4744399"/>
            <a:ext cx="548700" cy="393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66</a:t>
            </a:fld>
            <a:endParaRPr lang="e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0024B0-EDA3-4D4D-B2AB-B6348F17EC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94" t="32835" r="4592" b="24619"/>
          <a:stretch/>
        </p:blipFill>
        <p:spPr>
          <a:xfrm>
            <a:off x="470450" y="3050612"/>
            <a:ext cx="6930204" cy="17946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BF5CE4-E60F-4A7A-92D2-6F7422695F4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204" t="31746" r="12943" b="30521"/>
          <a:stretch/>
        </p:blipFill>
        <p:spPr>
          <a:xfrm>
            <a:off x="470450" y="1152425"/>
            <a:ext cx="6902211" cy="1906184"/>
          </a:xfrm>
          <a:prstGeom prst="rect">
            <a:avLst/>
          </a:prstGeom>
        </p:spPr>
      </p:pic>
      <p:sp>
        <p:nvSpPr>
          <p:cNvPr id="8" name="Rectangle: Rounded Corners 16">
            <a:extLst>
              <a:ext uri="{FF2B5EF4-FFF2-40B4-BE49-F238E27FC236}">
                <a16:creationId xmlns:a16="http://schemas.microsoft.com/office/drawing/2014/main" id="{9AD5A2AF-E177-42E0-8C1A-7C5C6BBC24E1}"/>
              </a:ext>
            </a:extLst>
          </p:cNvPr>
          <p:cNvSpPr/>
          <p:nvPr/>
        </p:nvSpPr>
        <p:spPr>
          <a:xfrm>
            <a:off x="1571181" y="2141104"/>
            <a:ext cx="5697366" cy="25406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16">
            <a:extLst>
              <a:ext uri="{FF2B5EF4-FFF2-40B4-BE49-F238E27FC236}">
                <a16:creationId xmlns:a16="http://schemas.microsoft.com/office/drawing/2014/main" id="{8BB571AF-9DB4-4554-BA56-46443D65B563}"/>
              </a:ext>
            </a:extLst>
          </p:cNvPr>
          <p:cNvSpPr/>
          <p:nvPr/>
        </p:nvSpPr>
        <p:spPr>
          <a:xfrm>
            <a:off x="1443663" y="3940551"/>
            <a:ext cx="5697366" cy="25406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1A51CF-D4DA-4F64-9BCC-92C86BA06784}"/>
              </a:ext>
            </a:extLst>
          </p:cNvPr>
          <p:cNvSpPr txBox="1"/>
          <p:nvPr/>
        </p:nvSpPr>
        <p:spPr>
          <a:xfrm>
            <a:off x="2236810" y="2759941"/>
            <a:ext cx="3451894" cy="954107"/>
          </a:xfrm>
          <a:prstGeom prst="rect">
            <a:avLst/>
          </a:prstGeom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800">
                <a:latin typeface="Times New Roman" panose="02020603050405020304" pitchFamily="18" charset="0"/>
                <a:cs typeface="Times New Roman" panose="02020603050405020304" pitchFamily="18" charset="0"/>
              </a:rPr>
              <a:t>Efficient Compression for </a:t>
            </a:r>
            <a:r>
              <a:rPr lang="fr-FR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LLaMA</a:t>
            </a:r>
            <a:r>
              <a:rPr lang="fr-FR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Models</a:t>
            </a:r>
            <a:endParaRPr 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Llama - Free animals icons">
            <a:extLst>
              <a:ext uri="{FF2B5EF4-FFF2-40B4-BE49-F238E27FC236}">
                <a16:creationId xmlns:a16="http://schemas.microsoft.com/office/drawing/2014/main" id="{DE7892A3-DF9D-42AC-B18E-28EDE7C96B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663" y="1853921"/>
            <a:ext cx="1682620" cy="1682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: Rounded Corners 16">
            <a:extLst>
              <a:ext uri="{FF2B5EF4-FFF2-40B4-BE49-F238E27FC236}">
                <a16:creationId xmlns:a16="http://schemas.microsoft.com/office/drawing/2014/main" id="{50AD32F5-8819-435C-B830-EFC043162FFA}"/>
              </a:ext>
            </a:extLst>
          </p:cNvPr>
          <p:cNvSpPr/>
          <p:nvPr/>
        </p:nvSpPr>
        <p:spPr>
          <a:xfrm>
            <a:off x="1571181" y="1316061"/>
            <a:ext cx="5697366" cy="25406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6">
            <a:extLst>
              <a:ext uri="{FF2B5EF4-FFF2-40B4-BE49-F238E27FC236}">
                <a16:creationId xmlns:a16="http://schemas.microsoft.com/office/drawing/2014/main" id="{EA0F0032-B827-4B4D-930E-15666A678887}"/>
              </a:ext>
            </a:extLst>
          </p:cNvPr>
          <p:cNvSpPr/>
          <p:nvPr/>
        </p:nvSpPr>
        <p:spPr>
          <a:xfrm>
            <a:off x="1443663" y="3159368"/>
            <a:ext cx="5697366" cy="25406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999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1" grpId="1" animBg="1"/>
      <p:bldP spid="12" grpId="0" animBg="1"/>
      <p:bldP spid="12" grpId="1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Why ChatGPT is loosing its charm among techies | TechGig">
            <a:extLst>
              <a:ext uri="{FF2B5EF4-FFF2-40B4-BE49-F238E27FC236}">
                <a16:creationId xmlns:a16="http://schemas.microsoft.com/office/drawing/2014/main" id="{F2C05E5E-19F2-4361-80CB-CBB3D6C8CA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6" t="14356"/>
          <a:stretch/>
        </p:blipFill>
        <p:spPr bwMode="auto">
          <a:xfrm>
            <a:off x="6519663" y="1099254"/>
            <a:ext cx="2624337" cy="1312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406A84-10C8-4262-8318-5175010B6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SOLAR on GPT-2: Language Generation Results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954406-EA9C-4FF9-BE9D-4DE730F5F7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52CE89-B1A0-4591-A4AB-E71B6F15175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67</a:t>
            </a:fld>
            <a:endParaRPr lang="e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2DB6C8B-2E7B-44A1-AB61-3517B9BA091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02" t="32472" r="6021" b="19274"/>
          <a:stretch/>
        </p:blipFill>
        <p:spPr>
          <a:xfrm>
            <a:off x="705337" y="2254154"/>
            <a:ext cx="8126963" cy="2481942"/>
          </a:xfrm>
          <a:prstGeom prst="rect">
            <a:avLst/>
          </a:prstGeom>
        </p:spPr>
      </p:pic>
      <p:sp>
        <p:nvSpPr>
          <p:cNvPr id="7" name="Rectangle: Rounded Corners 16">
            <a:extLst>
              <a:ext uri="{FF2B5EF4-FFF2-40B4-BE49-F238E27FC236}">
                <a16:creationId xmlns:a16="http://schemas.microsoft.com/office/drawing/2014/main" id="{A18ADF01-6D33-433C-97B0-D41E6ADD87D0}"/>
              </a:ext>
            </a:extLst>
          </p:cNvPr>
          <p:cNvSpPr/>
          <p:nvPr/>
        </p:nvSpPr>
        <p:spPr>
          <a:xfrm>
            <a:off x="3695800" y="3924333"/>
            <a:ext cx="5048500" cy="61581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9E1480-848F-4022-95DC-8F242FCF7089}"/>
              </a:ext>
            </a:extLst>
          </p:cNvPr>
          <p:cNvSpPr txBox="1"/>
          <p:nvPr/>
        </p:nvSpPr>
        <p:spPr>
          <a:xfrm>
            <a:off x="3042871" y="2492307"/>
            <a:ext cx="3451894" cy="954107"/>
          </a:xfrm>
          <a:prstGeom prst="rect">
            <a:avLst/>
          </a:prstGeom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Efficient Compression for GPT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Models</a:t>
            </a:r>
          </a:p>
        </p:txBody>
      </p:sp>
    </p:spTree>
    <p:extLst>
      <p:ext uri="{BB962C8B-B14F-4D97-AF65-F5344CB8AC3E}">
        <p14:creationId xmlns:p14="http://schemas.microsoft.com/office/powerpoint/2010/main" val="3456425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83A5B-B05B-4A0A-9FAC-8EAE69DA6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The Performance vs. Cost Trade-off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6E5B4F-E2C1-49B1-9437-E5EAD170B0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F377B2-10FB-4F3F-A003-BE321D57AA3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68</a:t>
            </a:fld>
            <a:endParaRPr lang="e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58615C-FA5D-4E9C-B6D3-8143277A07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20408" t="17778" r="16123" b="27438"/>
          <a:stretch/>
        </p:blipFill>
        <p:spPr>
          <a:xfrm>
            <a:off x="718457" y="1168337"/>
            <a:ext cx="7505270" cy="3644038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830695D-3120-4618-8A88-2037469011E0}"/>
              </a:ext>
            </a:extLst>
          </p:cNvPr>
          <p:cNvCxnSpPr>
            <a:cxnSpLocks/>
          </p:cNvCxnSpPr>
          <p:nvPr/>
        </p:nvCxnSpPr>
        <p:spPr>
          <a:xfrm flipH="1" flipV="1">
            <a:off x="1503957" y="4859470"/>
            <a:ext cx="5934270" cy="1"/>
          </a:xfrm>
          <a:prstGeom prst="straightConnector1">
            <a:avLst/>
          </a:prstGeom>
          <a:ln w="57150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5498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56024-E6B5-4C8D-BB92-2F3ABC1DB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Runtime Efficiency &amp; Overhead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635AAD-74B6-4B0E-B693-B37F641919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2AA0AF-4148-4443-A04F-74E4541BFAF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69</a:t>
            </a:fld>
            <a:endParaRPr lang="e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B76368-3585-4D2B-8F3A-7AD2161919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815" t="27936" r="5409" b="16009"/>
          <a:stretch/>
        </p:blipFill>
        <p:spPr>
          <a:xfrm>
            <a:off x="947057" y="1413691"/>
            <a:ext cx="7660433" cy="288315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BA9BAC-BDE5-483B-BFD4-12544DD96EF3}"/>
              </a:ext>
            </a:extLst>
          </p:cNvPr>
          <p:cNvSpPr txBox="1"/>
          <p:nvPr/>
        </p:nvSpPr>
        <p:spPr>
          <a:xfrm>
            <a:off x="3051326" y="2855270"/>
            <a:ext cx="3451894" cy="523220"/>
          </a:xfrm>
          <a:prstGeom prst="rect">
            <a:avLst/>
          </a:prstGeom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Negligible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Overhead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: Rounded Corners 16">
            <a:extLst>
              <a:ext uri="{FF2B5EF4-FFF2-40B4-BE49-F238E27FC236}">
                <a16:creationId xmlns:a16="http://schemas.microsoft.com/office/drawing/2014/main" id="{7A197877-2307-466D-A8C2-76332EDD4B46}"/>
              </a:ext>
            </a:extLst>
          </p:cNvPr>
          <p:cNvSpPr/>
          <p:nvPr/>
        </p:nvSpPr>
        <p:spPr>
          <a:xfrm flipH="1">
            <a:off x="7268547" y="2141104"/>
            <a:ext cx="1338942" cy="201101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4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4E08D-F737-2971-C6D3-55840482C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Main Takeaway from SOLAR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471778-51DC-70C5-D5AD-D4BD292851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b="1" dirty="0"/>
              <a:t>Post-Training Compression</a:t>
            </a:r>
          </a:p>
          <a:p>
            <a:pPr marL="114300" indent="0">
              <a:buNone/>
            </a:pPr>
            <a:r>
              <a:rPr lang="en-US" b="1" dirty="0"/>
              <a:t>	</a:t>
            </a:r>
            <a:r>
              <a:rPr lang="en-US" dirty="0"/>
              <a:t> A post-training framework that compresses adapters without retraining.</a:t>
            </a:r>
            <a:endParaRPr lang="en-US" b="1" dirty="0"/>
          </a:p>
          <a:p>
            <a:pPr marL="114300" indent="0">
              <a:buNone/>
            </a:pPr>
            <a:r>
              <a:rPr lang="en-US" b="1" dirty="0"/>
              <a:t>Subspace-Oriented Basis</a:t>
            </a:r>
          </a:p>
          <a:p>
            <a:pPr marL="114300" indent="0">
              <a:buNone/>
            </a:pPr>
            <a:r>
              <a:rPr lang="en-US" dirty="0"/>
              <a:t>	 Leverages the model's own subspace to create a highly efficient basis. </a:t>
            </a:r>
            <a:r>
              <a:rPr lang="en-US" b="1" dirty="0"/>
              <a:t>Communication Efficiency</a:t>
            </a:r>
          </a:p>
          <a:p>
            <a:pPr marL="114300" indent="0">
              <a:buNone/>
            </a:pPr>
            <a:r>
              <a:rPr lang="en-US" dirty="0"/>
              <a:t>	Reduces adapter size using only sparse coefficients and a single random seed.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5D8E28D-85FC-5586-4949-AA92CEB4F2D4}"/>
              </a:ext>
            </a:extLst>
          </p:cNvPr>
          <p:cNvSpPr/>
          <p:nvPr/>
        </p:nvSpPr>
        <p:spPr>
          <a:xfrm>
            <a:off x="1789889" y="2016831"/>
            <a:ext cx="5564222" cy="1801687"/>
          </a:xfrm>
          <a:prstGeom prst="roundRect">
            <a:avLst/>
          </a:prstGeom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14300" algn="ctr"/>
            <a:r>
              <a:rPr lang="en-US" sz="24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SOLAR is a post-training method that compresses PEFT adapter size by leveraging the model's own structure.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EB28D8-C95E-382F-573D-8720BEA0775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62817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2F935-08B2-4BAA-AF13-DC751781A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Summary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3F3113-5303-4AC1-8C02-B108DED274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endParaRPr lang="en-US" sz="1800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002060"/>
                </a:solidFill>
              </a:rPr>
              <a:t>DTFL: A robust and scalable FL framework for training large models on heterogeneous devices.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rgbClr val="002060"/>
                </a:solidFill>
              </a:rPr>
              <a:t>SplitPair</a:t>
            </a:r>
            <a:r>
              <a:rPr lang="en-US" dirty="0">
                <a:solidFill>
                  <a:srgbClr val="002060"/>
                </a:solidFill>
              </a:rPr>
              <a:t>: A decentralized framework for decentralized ML, offering efficient resource utilization and privacy-preserving capabilities.</a:t>
            </a:r>
            <a:endParaRPr lang="en-US" sz="1800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002060"/>
                </a:solidFill>
              </a:rPr>
              <a:t>SOLAR: A post-training compression framework that leverages a model's structure to reduce the communication and storage cost of PEFT adapters.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CEA685-5906-400B-89C3-08875A27069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4590182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2F935-08B2-4BAA-AF13-DC751781A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709458" cy="707400"/>
          </a:xfrm>
        </p:spPr>
        <p:txBody>
          <a:bodyPr>
            <a:noAutofit/>
          </a:bodyPr>
          <a:lstStyle/>
          <a:p>
            <a:r>
              <a:rPr lang="en-US" sz="3000" dirty="0"/>
              <a:t>Future Work: Federated PEFT &amp; Dynamic Resource Adaptation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3F3113-5303-4AC1-8C02-B108DED274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Federated Fine-Tuning of LLMs via SOLAR</a:t>
            </a:r>
          </a:p>
          <a:p>
            <a:r>
              <a:rPr lang="en-US" dirty="0"/>
              <a:t>Dynamic Hyperparameter &amp; Rank Adaptation</a:t>
            </a:r>
          </a:p>
          <a:p>
            <a:pPr lvl="1"/>
            <a:r>
              <a:rPr lang="en-US" dirty="0"/>
              <a:t>Develop Auto-SOLAR — dynamically adjusts adapter structure based on device constraints.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CEA685-5906-400B-89C3-08875A27069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72</a:t>
            </a:fld>
            <a:endParaRPr lang="e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Flowchart: Manual Operation 50">
                <a:extLst>
                  <a:ext uri="{FF2B5EF4-FFF2-40B4-BE49-F238E27FC236}">
                    <a16:creationId xmlns:a16="http://schemas.microsoft.com/office/drawing/2014/main" id="{15FB1C4D-FD15-424B-9C69-81D37EBF65BF}"/>
                  </a:ext>
                </a:extLst>
              </p:cNvPr>
              <p:cNvSpPr/>
              <p:nvPr/>
            </p:nvSpPr>
            <p:spPr>
              <a:xfrm>
                <a:off x="2488020" y="2471510"/>
                <a:ext cx="654877" cy="318550"/>
              </a:xfrm>
              <a:prstGeom prst="flowChartManualOperati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𝐵</m:t>
                      </m:r>
                    </m:oMath>
                  </m:oMathPara>
                </a14:m>
                <a:endParaRPr lang="en-US" sz="105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1" name="Flowchart: Manual Operation 50">
                <a:extLst>
                  <a:ext uri="{FF2B5EF4-FFF2-40B4-BE49-F238E27FC236}">
                    <a16:creationId xmlns:a16="http://schemas.microsoft.com/office/drawing/2014/main" id="{15FB1C4D-FD15-424B-9C69-81D37EBF65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8020" y="2471510"/>
                <a:ext cx="654877" cy="318550"/>
              </a:xfrm>
              <a:prstGeom prst="flowChartManualOperation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rapezoid 51">
                <a:extLst>
                  <a:ext uri="{FF2B5EF4-FFF2-40B4-BE49-F238E27FC236}">
                    <a16:creationId xmlns:a16="http://schemas.microsoft.com/office/drawing/2014/main" id="{44DEC120-29C9-4568-8E8A-923670DEF61A}"/>
                  </a:ext>
                </a:extLst>
              </p:cNvPr>
              <p:cNvSpPr/>
              <p:nvPr/>
            </p:nvSpPr>
            <p:spPr>
              <a:xfrm>
                <a:off x="2488020" y="2861589"/>
                <a:ext cx="654877" cy="318550"/>
              </a:xfrm>
              <a:prstGeom prst="trapezoid">
                <a:avLst>
                  <a:gd name="adj" fmla="val 37069"/>
                </a:avLst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𝐴</m:t>
                      </m:r>
                    </m:oMath>
                  </m:oMathPara>
                </a14:m>
                <a:endParaRPr lang="en-US" sz="1050" i="1">
                  <a:solidFill>
                    <a:schemeClr val="tx1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2" name="Trapezoid 51">
                <a:extLst>
                  <a:ext uri="{FF2B5EF4-FFF2-40B4-BE49-F238E27FC236}">
                    <a16:creationId xmlns:a16="http://schemas.microsoft.com/office/drawing/2014/main" id="{44DEC120-29C9-4568-8E8A-923670DEF61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8020" y="2861589"/>
                <a:ext cx="654877" cy="318550"/>
              </a:xfrm>
              <a:prstGeom prst="trapezoid">
                <a:avLst>
                  <a:gd name="adj" fmla="val 37069"/>
                </a:avLst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3" name="Table 52">
            <a:extLst>
              <a:ext uri="{FF2B5EF4-FFF2-40B4-BE49-F238E27FC236}">
                <a16:creationId xmlns:a16="http://schemas.microsoft.com/office/drawing/2014/main" id="{2EB4F654-57D8-4CDC-8E16-D49DBFB244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6704510"/>
              </p:ext>
            </p:extLst>
          </p:nvPr>
        </p:nvGraphicFramePr>
        <p:xfrm>
          <a:off x="3228312" y="2896408"/>
          <a:ext cx="804306" cy="25686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34051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85621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F3F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184643"/>
                  </a:ext>
                </a:extLst>
              </a:tr>
              <a:tr h="85621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E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406398"/>
                  </a:ext>
                </a:extLst>
              </a:tr>
              <a:tr h="85621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E2F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038484"/>
                  </a:ext>
                </a:extLst>
              </a:tr>
            </a:tbl>
          </a:graphicData>
        </a:graphic>
      </p:graphicFrame>
      <p:graphicFrame>
        <p:nvGraphicFramePr>
          <p:cNvPr id="54" name="Table 53">
            <a:extLst>
              <a:ext uri="{FF2B5EF4-FFF2-40B4-BE49-F238E27FC236}">
                <a16:creationId xmlns:a16="http://schemas.microsoft.com/office/drawing/2014/main" id="{E71DCC30-FBB1-4F51-8E2C-1373A5222F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4666045"/>
              </p:ext>
            </p:extLst>
          </p:nvPr>
        </p:nvGraphicFramePr>
        <p:xfrm>
          <a:off x="3232962" y="2461928"/>
          <a:ext cx="804306" cy="2575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4051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85865">
                <a:tc>
                  <a:txBody>
                    <a:bodyPr/>
                    <a:lstStyle/>
                    <a:p>
                      <a:endParaRPr lang="en-US" sz="10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184643"/>
                  </a:ext>
                </a:extLst>
              </a:tr>
              <a:tr h="85865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406398"/>
                  </a:ext>
                </a:extLst>
              </a:tr>
              <a:tr h="85865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038484"/>
                  </a:ext>
                </a:extLst>
              </a:tr>
            </a:tbl>
          </a:graphicData>
        </a:graphic>
      </p:graphicFrame>
      <p:sp>
        <p:nvSpPr>
          <p:cNvPr id="55" name="Rectangle 54">
            <a:extLst>
              <a:ext uri="{FF2B5EF4-FFF2-40B4-BE49-F238E27FC236}">
                <a16:creationId xmlns:a16="http://schemas.microsoft.com/office/drawing/2014/main" id="{C2494076-6FDD-4BCA-BFA2-247B6C0F316A}"/>
              </a:ext>
            </a:extLst>
          </p:cNvPr>
          <p:cNvSpPr/>
          <p:nvPr/>
        </p:nvSpPr>
        <p:spPr>
          <a:xfrm>
            <a:off x="1433049" y="2953871"/>
            <a:ext cx="139089" cy="189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i="1" dirty="0">
              <a:solidFill>
                <a:schemeClr val="tx1"/>
              </a:solidFill>
              <a:latin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6" name="Table 55">
            <a:extLst>
              <a:ext uri="{FF2B5EF4-FFF2-40B4-BE49-F238E27FC236}">
                <a16:creationId xmlns:a16="http://schemas.microsoft.com/office/drawing/2014/main" id="{A16FE984-5F15-4E40-B51A-2DCC2CA760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2388006"/>
              </p:ext>
            </p:extLst>
          </p:nvPr>
        </p:nvGraphicFramePr>
        <p:xfrm>
          <a:off x="4572000" y="2462660"/>
          <a:ext cx="804306" cy="25686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4051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85621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b="0" i="0" u="none" strike="noStrike" cap="none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184643"/>
                  </a:ext>
                </a:extLst>
              </a:tr>
              <a:tr h="85621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406398"/>
                  </a:ext>
                </a:extLst>
              </a:tr>
              <a:tr h="85621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038484"/>
                  </a:ext>
                </a:extLst>
              </a:tr>
            </a:tbl>
          </a:graphicData>
        </a:graphic>
      </p:graphicFrame>
      <p:graphicFrame>
        <p:nvGraphicFramePr>
          <p:cNvPr id="57" name="Table 56">
            <a:extLst>
              <a:ext uri="{FF2B5EF4-FFF2-40B4-BE49-F238E27FC236}">
                <a16:creationId xmlns:a16="http://schemas.microsoft.com/office/drawing/2014/main" id="{487E519D-DA61-437B-8F12-0B07F27DC7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9974287"/>
              </p:ext>
            </p:extLst>
          </p:nvPr>
        </p:nvGraphicFramePr>
        <p:xfrm>
          <a:off x="4572000" y="2896048"/>
          <a:ext cx="804306" cy="25686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34051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85621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184643"/>
                  </a:ext>
                </a:extLst>
              </a:tr>
              <a:tr h="85621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406398"/>
                  </a:ext>
                </a:extLst>
              </a:tr>
              <a:tr h="85621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038484"/>
                  </a:ext>
                </a:extLst>
              </a:tr>
            </a:tbl>
          </a:graphicData>
        </a:graphic>
      </p:graphicFrame>
      <p:graphicFrame>
        <p:nvGraphicFramePr>
          <p:cNvPr id="58" name="Table 57">
            <a:extLst>
              <a:ext uri="{FF2B5EF4-FFF2-40B4-BE49-F238E27FC236}">
                <a16:creationId xmlns:a16="http://schemas.microsoft.com/office/drawing/2014/main" id="{D5DA4058-C2D2-4429-8A20-414BBC169C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3060973"/>
              </p:ext>
            </p:extLst>
          </p:nvPr>
        </p:nvGraphicFramePr>
        <p:xfrm>
          <a:off x="5994850" y="2915801"/>
          <a:ext cx="804306" cy="25686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34051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85621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F3F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184643"/>
                  </a:ext>
                </a:extLst>
              </a:tr>
              <a:tr h="85621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E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406398"/>
                  </a:ext>
                </a:extLst>
              </a:tr>
              <a:tr h="85621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E2F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038484"/>
                  </a:ext>
                </a:extLst>
              </a:tr>
            </a:tbl>
          </a:graphicData>
        </a:graphic>
      </p:graphicFrame>
      <p:graphicFrame>
        <p:nvGraphicFramePr>
          <p:cNvPr id="59" name="Table 58">
            <a:extLst>
              <a:ext uri="{FF2B5EF4-FFF2-40B4-BE49-F238E27FC236}">
                <a16:creationId xmlns:a16="http://schemas.microsoft.com/office/drawing/2014/main" id="{131940DF-FE8F-46F7-9F0B-78DCB9F242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8102374"/>
              </p:ext>
            </p:extLst>
          </p:nvPr>
        </p:nvGraphicFramePr>
        <p:xfrm>
          <a:off x="5999500" y="2481321"/>
          <a:ext cx="804306" cy="2575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4051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85865">
                <a:tc>
                  <a:txBody>
                    <a:bodyPr/>
                    <a:lstStyle/>
                    <a:p>
                      <a:endParaRPr lang="en-US" sz="10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184643"/>
                  </a:ext>
                </a:extLst>
              </a:tr>
              <a:tr h="85865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406398"/>
                  </a:ext>
                </a:extLst>
              </a:tr>
              <a:tr h="85865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038484"/>
                  </a:ext>
                </a:extLst>
              </a:tr>
            </a:tbl>
          </a:graphicData>
        </a:graphic>
      </p:graphicFrame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127A5633-6D5C-4B03-B3B4-08F1668B1A5E}"/>
              </a:ext>
            </a:extLst>
          </p:cNvPr>
          <p:cNvCxnSpPr>
            <a:cxnSpLocks/>
          </p:cNvCxnSpPr>
          <p:nvPr/>
        </p:nvCxnSpPr>
        <p:spPr>
          <a:xfrm>
            <a:off x="5469902" y="2790060"/>
            <a:ext cx="499686" cy="1040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Flowchart: Manual Operation 42">
                <a:extLst>
                  <a:ext uri="{FF2B5EF4-FFF2-40B4-BE49-F238E27FC236}">
                    <a16:creationId xmlns:a16="http://schemas.microsoft.com/office/drawing/2014/main" id="{6B1B6094-1741-4714-BA31-B7672E743AE6}"/>
                  </a:ext>
                </a:extLst>
              </p:cNvPr>
              <p:cNvSpPr/>
              <p:nvPr/>
            </p:nvSpPr>
            <p:spPr>
              <a:xfrm>
                <a:off x="2492670" y="3827906"/>
                <a:ext cx="654877" cy="326163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8000 w 10000"/>
                  <a:gd name="connsiteY2" fmla="*/ 10000 h 10000"/>
                  <a:gd name="connsiteX3" fmla="*/ 2000 w 10000"/>
                  <a:gd name="connsiteY3" fmla="*/ 10000 h 10000"/>
                  <a:gd name="connsiteX4" fmla="*/ 0 w 10000"/>
                  <a:gd name="connsiteY4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6689 w 10000"/>
                  <a:gd name="connsiteY2" fmla="*/ 10000 h 10000"/>
                  <a:gd name="connsiteX3" fmla="*/ 2000 w 10000"/>
                  <a:gd name="connsiteY3" fmla="*/ 10000 h 10000"/>
                  <a:gd name="connsiteX4" fmla="*/ 0 w 10000"/>
                  <a:gd name="connsiteY4" fmla="*/ 0 h 10000"/>
                  <a:gd name="connsiteX0" fmla="*/ 0 w 10000"/>
                  <a:gd name="connsiteY0" fmla="*/ 0 h 10213"/>
                  <a:gd name="connsiteX1" fmla="*/ 10000 w 10000"/>
                  <a:gd name="connsiteY1" fmla="*/ 0 h 10213"/>
                  <a:gd name="connsiteX2" fmla="*/ 6689 w 10000"/>
                  <a:gd name="connsiteY2" fmla="*/ 10000 h 10213"/>
                  <a:gd name="connsiteX3" fmla="*/ 4076 w 10000"/>
                  <a:gd name="connsiteY3" fmla="*/ 10213 h 10213"/>
                  <a:gd name="connsiteX4" fmla="*/ 0 w 10000"/>
                  <a:gd name="connsiteY4" fmla="*/ 0 h 10213"/>
                  <a:gd name="connsiteX0" fmla="*/ 0 w 10000"/>
                  <a:gd name="connsiteY0" fmla="*/ 0 h 10213"/>
                  <a:gd name="connsiteX1" fmla="*/ 10000 w 10000"/>
                  <a:gd name="connsiteY1" fmla="*/ 0 h 10213"/>
                  <a:gd name="connsiteX2" fmla="*/ 6252 w 10000"/>
                  <a:gd name="connsiteY2" fmla="*/ 10000 h 10213"/>
                  <a:gd name="connsiteX3" fmla="*/ 4076 w 10000"/>
                  <a:gd name="connsiteY3" fmla="*/ 10213 h 10213"/>
                  <a:gd name="connsiteX4" fmla="*/ 0 w 10000"/>
                  <a:gd name="connsiteY4" fmla="*/ 0 h 10213"/>
                  <a:gd name="connsiteX0" fmla="*/ 0 w 10000"/>
                  <a:gd name="connsiteY0" fmla="*/ 0 h 10419"/>
                  <a:gd name="connsiteX1" fmla="*/ 10000 w 10000"/>
                  <a:gd name="connsiteY1" fmla="*/ 0 h 10419"/>
                  <a:gd name="connsiteX2" fmla="*/ 5760 w 10000"/>
                  <a:gd name="connsiteY2" fmla="*/ 10419 h 10419"/>
                  <a:gd name="connsiteX3" fmla="*/ 4076 w 10000"/>
                  <a:gd name="connsiteY3" fmla="*/ 10213 h 10419"/>
                  <a:gd name="connsiteX4" fmla="*/ 0 w 10000"/>
                  <a:gd name="connsiteY4" fmla="*/ 0 h 10419"/>
                  <a:gd name="connsiteX0" fmla="*/ 0 w 10000"/>
                  <a:gd name="connsiteY0" fmla="*/ 0 h 10419"/>
                  <a:gd name="connsiteX1" fmla="*/ 10000 w 10000"/>
                  <a:gd name="connsiteY1" fmla="*/ 0 h 10419"/>
                  <a:gd name="connsiteX2" fmla="*/ 5760 w 10000"/>
                  <a:gd name="connsiteY2" fmla="*/ 10419 h 10419"/>
                  <a:gd name="connsiteX3" fmla="*/ 4568 w 10000"/>
                  <a:gd name="connsiteY3" fmla="*/ 10213 h 10419"/>
                  <a:gd name="connsiteX4" fmla="*/ 0 w 10000"/>
                  <a:gd name="connsiteY4" fmla="*/ 0 h 10419"/>
                  <a:gd name="connsiteX0" fmla="*/ 0 w 10000"/>
                  <a:gd name="connsiteY0" fmla="*/ 0 h 10213"/>
                  <a:gd name="connsiteX1" fmla="*/ 10000 w 10000"/>
                  <a:gd name="connsiteY1" fmla="*/ 0 h 10213"/>
                  <a:gd name="connsiteX2" fmla="*/ 5729 w 10000"/>
                  <a:gd name="connsiteY2" fmla="*/ 9940 h 10213"/>
                  <a:gd name="connsiteX3" fmla="*/ 4568 w 10000"/>
                  <a:gd name="connsiteY3" fmla="*/ 10213 h 10213"/>
                  <a:gd name="connsiteX4" fmla="*/ 0 w 10000"/>
                  <a:gd name="connsiteY4" fmla="*/ 0 h 10213"/>
                  <a:gd name="connsiteX0" fmla="*/ 0 w 10000"/>
                  <a:gd name="connsiteY0" fmla="*/ 0 h 10239"/>
                  <a:gd name="connsiteX1" fmla="*/ 10000 w 10000"/>
                  <a:gd name="connsiteY1" fmla="*/ 0 h 10239"/>
                  <a:gd name="connsiteX2" fmla="*/ 5698 w 10000"/>
                  <a:gd name="connsiteY2" fmla="*/ 10239 h 10239"/>
                  <a:gd name="connsiteX3" fmla="*/ 4568 w 10000"/>
                  <a:gd name="connsiteY3" fmla="*/ 10213 h 10239"/>
                  <a:gd name="connsiteX4" fmla="*/ 0 w 10000"/>
                  <a:gd name="connsiteY4" fmla="*/ 0 h 10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239">
                    <a:moveTo>
                      <a:pt x="0" y="0"/>
                    </a:moveTo>
                    <a:lnTo>
                      <a:pt x="10000" y="0"/>
                    </a:lnTo>
                    <a:lnTo>
                      <a:pt x="5698" y="10239"/>
                    </a:lnTo>
                    <a:lnTo>
                      <a:pt x="4568" y="10213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𝐵</m:t>
                      </m:r>
                    </m:oMath>
                  </m:oMathPara>
                </a14:m>
                <a:endParaRPr lang="en-US" sz="105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1" name="Flowchart: Manual Operation 42">
                <a:extLst>
                  <a:ext uri="{FF2B5EF4-FFF2-40B4-BE49-F238E27FC236}">
                    <a16:creationId xmlns:a16="http://schemas.microsoft.com/office/drawing/2014/main" id="{6B1B6094-1741-4714-BA31-B7672E743A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2670" y="3827906"/>
                <a:ext cx="654877" cy="326163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8000 w 10000"/>
                  <a:gd name="connsiteY2" fmla="*/ 10000 h 10000"/>
                  <a:gd name="connsiteX3" fmla="*/ 2000 w 10000"/>
                  <a:gd name="connsiteY3" fmla="*/ 10000 h 10000"/>
                  <a:gd name="connsiteX4" fmla="*/ 0 w 10000"/>
                  <a:gd name="connsiteY4" fmla="*/ 0 h 10000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6689 w 10000"/>
                  <a:gd name="connsiteY2" fmla="*/ 10000 h 10000"/>
                  <a:gd name="connsiteX3" fmla="*/ 2000 w 10000"/>
                  <a:gd name="connsiteY3" fmla="*/ 10000 h 10000"/>
                  <a:gd name="connsiteX4" fmla="*/ 0 w 10000"/>
                  <a:gd name="connsiteY4" fmla="*/ 0 h 10000"/>
                  <a:gd name="connsiteX0" fmla="*/ 0 w 10000"/>
                  <a:gd name="connsiteY0" fmla="*/ 0 h 10213"/>
                  <a:gd name="connsiteX1" fmla="*/ 10000 w 10000"/>
                  <a:gd name="connsiteY1" fmla="*/ 0 h 10213"/>
                  <a:gd name="connsiteX2" fmla="*/ 6689 w 10000"/>
                  <a:gd name="connsiteY2" fmla="*/ 10000 h 10213"/>
                  <a:gd name="connsiteX3" fmla="*/ 4076 w 10000"/>
                  <a:gd name="connsiteY3" fmla="*/ 10213 h 10213"/>
                  <a:gd name="connsiteX4" fmla="*/ 0 w 10000"/>
                  <a:gd name="connsiteY4" fmla="*/ 0 h 10213"/>
                  <a:gd name="connsiteX0" fmla="*/ 0 w 10000"/>
                  <a:gd name="connsiteY0" fmla="*/ 0 h 10213"/>
                  <a:gd name="connsiteX1" fmla="*/ 10000 w 10000"/>
                  <a:gd name="connsiteY1" fmla="*/ 0 h 10213"/>
                  <a:gd name="connsiteX2" fmla="*/ 6252 w 10000"/>
                  <a:gd name="connsiteY2" fmla="*/ 10000 h 10213"/>
                  <a:gd name="connsiteX3" fmla="*/ 4076 w 10000"/>
                  <a:gd name="connsiteY3" fmla="*/ 10213 h 10213"/>
                  <a:gd name="connsiteX4" fmla="*/ 0 w 10000"/>
                  <a:gd name="connsiteY4" fmla="*/ 0 h 10213"/>
                  <a:gd name="connsiteX0" fmla="*/ 0 w 10000"/>
                  <a:gd name="connsiteY0" fmla="*/ 0 h 10419"/>
                  <a:gd name="connsiteX1" fmla="*/ 10000 w 10000"/>
                  <a:gd name="connsiteY1" fmla="*/ 0 h 10419"/>
                  <a:gd name="connsiteX2" fmla="*/ 5760 w 10000"/>
                  <a:gd name="connsiteY2" fmla="*/ 10419 h 10419"/>
                  <a:gd name="connsiteX3" fmla="*/ 4076 w 10000"/>
                  <a:gd name="connsiteY3" fmla="*/ 10213 h 10419"/>
                  <a:gd name="connsiteX4" fmla="*/ 0 w 10000"/>
                  <a:gd name="connsiteY4" fmla="*/ 0 h 10419"/>
                  <a:gd name="connsiteX0" fmla="*/ 0 w 10000"/>
                  <a:gd name="connsiteY0" fmla="*/ 0 h 10419"/>
                  <a:gd name="connsiteX1" fmla="*/ 10000 w 10000"/>
                  <a:gd name="connsiteY1" fmla="*/ 0 h 10419"/>
                  <a:gd name="connsiteX2" fmla="*/ 5760 w 10000"/>
                  <a:gd name="connsiteY2" fmla="*/ 10419 h 10419"/>
                  <a:gd name="connsiteX3" fmla="*/ 4568 w 10000"/>
                  <a:gd name="connsiteY3" fmla="*/ 10213 h 10419"/>
                  <a:gd name="connsiteX4" fmla="*/ 0 w 10000"/>
                  <a:gd name="connsiteY4" fmla="*/ 0 h 10419"/>
                  <a:gd name="connsiteX0" fmla="*/ 0 w 10000"/>
                  <a:gd name="connsiteY0" fmla="*/ 0 h 10213"/>
                  <a:gd name="connsiteX1" fmla="*/ 10000 w 10000"/>
                  <a:gd name="connsiteY1" fmla="*/ 0 h 10213"/>
                  <a:gd name="connsiteX2" fmla="*/ 5729 w 10000"/>
                  <a:gd name="connsiteY2" fmla="*/ 9940 h 10213"/>
                  <a:gd name="connsiteX3" fmla="*/ 4568 w 10000"/>
                  <a:gd name="connsiteY3" fmla="*/ 10213 h 10213"/>
                  <a:gd name="connsiteX4" fmla="*/ 0 w 10000"/>
                  <a:gd name="connsiteY4" fmla="*/ 0 h 10213"/>
                  <a:gd name="connsiteX0" fmla="*/ 0 w 10000"/>
                  <a:gd name="connsiteY0" fmla="*/ 0 h 10239"/>
                  <a:gd name="connsiteX1" fmla="*/ 10000 w 10000"/>
                  <a:gd name="connsiteY1" fmla="*/ 0 h 10239"/>
                  <a:gd name="connsiteX2" fmla="*/ 5698 w 10000"/>
                  <a:gd name="connsiteY2" fmla="*/ 10239 h 10239"/>
                  <a:gd name="connsiteX3" fmla="*/ 4568 w 10000"/>
                  <a:gd name="connsiteY3" fmla="*/ 10213 h 10239"/>
                  <a:gd name="connsiteX4" fmla="*/ 0 w 10000"/>
                  <a:gd name="connsiteY4" fmla="*/ 0 h 10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239">
                    <a:moveTo>
                      <a:pt x="0" y="0"/>
                    </a:moveTo>
                    <a:lnTo>
                      <a:pt x="10000" y="0"/>
                    </a:lnTo>
                    <a:lnTo>
                      <a:pt x="5698" y="10239"/>
                    </a:lnTo>
                    <a:lnTo>
                      <a:pt x="4568" y="1021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rapezoid 43">
                <a:extLst>
                  <a:ext uri="{FF2B5EF4-FFF2-40B4-BE49-F238E27FC236}">
                    <a16:creationId xmlns:a16="http://schemas.microsoft.com/office/drawing/2014/main" id="{D839AEB5-9211-463C-91E1-2EE1599E6FC9}"/>
                  </a:ext>
                </a:extLst>
              </p:cNvPr>
              <p:cNvSpPr/>
              <p:nvPr/>
            </p:nvSpPr>
            <p:spPr>
              <a:xfrm>
                <a:off x="2492670" y="4235007"/>
                <a:ext cx="654877" cy="334018"/>
              </a:xfrm>
              <a:custGeom>
                <a:avLst/>
                <a:gdLst>
                  <a:gd name="connsiteX0" fmla="*/ 0 w 774954"/>
                  <a:gd name="connsiteY0" fmla="*/ 397764 h 397764"/>
                  <a:gd name="connsiteX1" fmla="*/ 147447 w 774954"/>
                  <a:gd name="connsiteY1" fmla="*/ 0 h 397764"/>
                  <a:gd name="connsiteX2" fmla="*/ 627507 w 774954"/>
                  <a:gd name="connsiteY2" fmla="*/ 0 h 397764"/>
                  <a:gd name="connsiteX3" fmla="*/ 774954 w 774954"/>
                  <a:gd name="connsiteY3" fmla="*/ 397764 h 397764"/>
                  <a:gd name="connsiteX4" fmla="*/ 0 w 774954"/>
                  <a:gd name="connsiteY4" fmla="*/ 397764 h 397764"/>
                  <a:gd name="connsiteX0" fmla="*/ 0 w 774954"/>
                  <a:gd name="connsiteY0" fmla="*/ 414697 h 414697"/>
                  <a:gd name="connsiteX1" fmla="*/ 147447 w 774954"/>
                  <a:gd name="connsiteY1" fmla="*/ 16933 h 414697"/>
                  <a:gd name="connsiteX2" fmla="*/ 483573 w 774954"/>
                  <a:gd name="connsiteY2" fmla="*/ 0 h 414697"/>
                  <a:gd name="connsiteX3" fmla="*/ 774954 w 774954"/>
                  <a:gd name="connsiteY3" fmla="*/ 414697 h 414697"/>
                  <a:gd name="connsiteX4" fmla="*/ 0 w 774954"/>
                  <a:gd name="connsiteY4" fmla="*/ 414697 h 414697"/>
                  <a:gd name="connsiteX0" fmla="*/ 0 w 774954"/>
                  <a:gd name="connsiteY0" fmla="*/ 414697 h 414697"/>
                  <a:gd name="connsiteX1" fmla="*/ 299847 w 774954"/>
                  <a:gd name="connsiteY1" fmla="*/ 8467 h 414697"/>
                  <a:gd name="connsiteX2" fmla="*/ 483573 w 774954"/>
                  <a:gd name="connsiteY2" fmla="*/ 0 h 414697"/>
                  <a:gd name="connsiteX3" fmla="*/ 774954 w 774954"/>
                  <a:gd name="connsiteY3" fmla="*/ 414697 h 414697"/>
                  <a:gd name="connsiteX4" fmla="*/ 0 w 774954"/>
                  <a:gd name="connsiteY4" fmla="*/ 414697 h 414697"/>
                  <a:gd name="connsiteX0" fmla="*/ 0 w 774954"/>
                  <a:gd name="connsiteY0" fmla="*/ 415755 h 415755"/>
                  <a:gd name="connsiteX1" fmla="*/ 349854 w 774954"/>
                  <a:gd name="connsiteY1" fmla="*/ 0 h 415755"/>
                  <a:gd name="connsiteX2" fmla="*/ 483573 w 774954"/>
                  <a:gd name="connsiteY2" fmla="*/ 1058 h 415755"/>
                  <a:gd name="connsiteX3" fmla="*/ 774954 w 774954"/>
                  <a:gd name="connsiteY3" fmla="*/ 415755 h 415755"/>
                  <a:gd name="connsiteX4" fmla="*/ 0 w 774954"/>
                  <a:gd name="connsiteY4" fmla="*/ 415755 h 415755"/>
                  <a:gd name="connsiteX0" fmla="*/ 0 w 774954"/>
                  <a:gd name="connsiteY0" fmla="*/ 417078 h 417078"/>
                  <a:gd name="connsiteX1" fmla="*/ 349854 w 774954"/>
                  <a:gd name="connsiteY1" fmla="*/ 1323 h 417078"/>
                  <a:gd name="connsiteX2" fmla="*/ 443091 w 774954"/>
                  <a:gd name="connsiteY2" fmla="*/ 0 h 417078"/>
                  <a:gd name="connsiteX3" fmla="*/ 774954 w 774954"/>
                  <a:gd name="connsiteY3" fmla="*/ 417078 h 417078"/>
                  <a:gd name="connsiteX4" fmla="*/ 0 w 774954"/>
                  <a:gd name="connsiteY4" fmla="*/ 417078 h 417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4954" h="417078">
                    <a:moveTo>
                      <a:pt x="0" y="417078"/>
                    </a:moveTo>
                    <a:lnTo>
                      <a:pt x="349854" y="1323"/>
                    </a:lnTo>
                    <a:lnTo>
                      <a:pt x="443091" y="0"/>
                    </a:lnTo>
                    <a:lnTo>
                      <a:pt x="774954" y="417078"/>
                    </a:lnTo>
                    <a:lnTo>
                      <a:pt x="0" y="417078"/>
                    </a:lnTo>
                    <a:close/>
                  </a:path>
                </a:pathLst>
              </a:cu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𝐴</m:t>
                      </m:r>
                    </m:oMath>
                  </m:oMathPara>
                </a14:m>
                <a:endParaRPr lang="en-US" sz="1050" i="1">
                  <a:solidFill>
                    <a:schemeClr val="tx1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2" name="Trapezoid 43">
                <a:extLst>
                  <a:ext uri="{FF2B5EF4-FFF2-40B4-BE49-F238E27FC236}">
                    <a16:creationId xmlns:a16="http://schemas.microsoft.com/office/drawing/2014/main" id="{D839AEB5-9211-463C-91E1-2EE1599E6F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2670" y="4235007"/>
                <a:ext cx="654877" cy="334018"/>
              </a:xfrm>
              <a:custGeom>
                <a:avLst/>
                <a:gdLst>
                  <a:gd name="connsiteX0" fmla="*/ 0 w 774954"/>
                  <a:gd name="connsiteY0" fmla="*/ 397764 h 397764"/>
                  <a:gd name="connsiteX1" fmla="*/ 147447 w 774954"/>
                  <a:gd name="connsiteY1" fmla="*/ 0 h 397764"/>
                  <a:gd name="connsiteX2" fmla="*/ 627507 w 774954"/>
                  <a:gd name="connsiteY2" fmla="*/ 0 h 397764"/>
                  <a:gd name="connsiteX3" fmla="*/ 774954 w 774954"/>
                  <a:gd name="connsiteY3" fmla="*/ 397764 h 397764"/>
                  <a:gd name="connsiteX4" fmla="*/ 0 w 774954"/>
                  <a:gd name="connsiteY4" fmla="*/ 397764 h 397764"/>
                  <a:gd name="connsiteX0" fmla="*/ 0 w 774954"/>
                  <a:gd name="connsiteY0" fmla="*/ 414697 h 414697"/>
                  <a:gd name="connsiteX1" fmla="*/ 147447 w 774954"/>
                  <a:gd name="connsiteY1" fmla="*/ 16933 h 414697"/>
                  <a:gd name="connsiteX2" fmla="*/ 483573 w 774954"/>
                  <a:gd name="connsiteY2" fmla="*/ 0 h 414697"/>
                  <a:gd name="connsiteX3" fmla="*/ 774954 w 774954"/>
                  <a:gd name="connsiteY3" fmla="*/ 414697 h 414697"/>
                  <a:gd name="connsiteX4" fmla="*/ 0 w 774954"/>
                  <a:gd name="connsiteY4" fmla="*/ 414697 h 414697"/>
                  <a:gd name="connsiteX0" fmla="*/ 0 w 774954"/>
                  <a:gd name="connsiteY0" fmla="*/ 414697 h 414697"/>
                  <a:gd name="connsiteX1" fmla="*/ 299847 w 774954"/>
                  <a:gd name="connsiteY1" fmla="*/ 8467 h 414697"/>
                  <a:gd name="connsiteX2" fmla="*/ 483573 w 774954"/>
                  <a:gd name="connsiteY2" fmla="*/ 0 h 414697"/>
                  <a:gd name="connsiteX3" fmla="*/ 774954 w 774954"/>
                  <a:gd name="connsiteY3" fmla="*/ 414697 h 414697"/>
                  <a:gd name="connsiteX4" fmla="*/ 0 w 774954"/>
                  <a:gd name="connsiteY4" fmla="*/ 414697 h 414697"/>
                  <a:gd name="connsiteX0" fmla="*/ 0 w 774954"/>
                  <a:gd name="connsiteY0" fmla="*/ 415755 h 415755"/>
                  <a:gd name="connsiteX1" fmla="*/ 349854 w 774954"/>
                  <a:gd name="connsiteY1" fmla="*/ 0 h 415755"/>
                  <a:gd name="connsiteX2" fmla="*/ 483573 w 774954"/>
                  <a:gd name="connsiteY2" fmla="*/ 1058 h 415755"/>
                  <a:gd name="connsiteX3" fmla="*/ 774954 w 774954"/>
                  <a:gd name="connsiteY3" fmla="*/ 415755 h 415755"/>
                  <a:gd name="connsiteX4" fmla="*/ 0 w 774954"/>
                  <a:gd name="connsiteY4" fmla="*/ 415755 h 415755"/>
                  <a:gd name="connsiteX0" fmla="*/ 0 w 774954"/>
                  <a:gd name="connsiteY0" fmla="*/ 417078 h 417078"/>
                  <a:gd name="connsiteX1" fmla="*/ 349854 w 774954"/>
                  <a:gd name="connsiteY1" fmla="*/ 1323 h 417078"/>
                  <a:gd name="connsiteX2" fmla="*/ 443091 w 774954"/>
                  <a:gd name="connsiteY2" fmla="*/ 0 h 417078"/>
                  <a:gd name="connsiteX3" fmla="*/ 774954 w 774954"/>
                  <a:gd name="connsiteY3" fmla="*/ 417078 h 417078"/>
                  <a:gd name="connsiteX4" fmla="*/ 0 w 774954"/>
                  <a:gd name="connsiteY4" fmla="*/ 417078 h 417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4954" h="417078">
                    <a:moveTo>
                      <a:pt x="0" y="417078"/>
                    </a:moveTo>
                    <a:lnTo>
                      <a:pt x="349854" y="1323"/>
                    </a:lnTo>
                    <a:lnTo>
                      <a:pt x="443091" y="0"/>
                    </a:lnTo>
                    <a:lnTo>
                      <a:pt x="774954" y="417078"/>
                    </a:lnTo>
                    <a:lnTo>
                      <a:pt x="0" y="417078"/>
                    </a:ln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3" name="Table 62">
            <a:extLst>
              <a:ext uri="{FF2B5EF4-FFF2-40B4-BE49-F238E27FC236}">
                <a16:creationId xmlns:a16="http://schemas.microsoft.com/office/drawing/2014/main" id="{AB02BB33-A704-4469-99D9-05D715F236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9085616"/>
              </p:ext>
            </p:extLst>
          </p:nvPr>
        </p:nvGraphicFramePr>
        <p:xfrm>
          <a:off x="3232962" y="4285295"/>
          <a:ext cx="804306" cy="25686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34051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85621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184643"/>
                  </a:ext>
                </a:extLst>
              </a:tr>
              <a:tr h="85621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406398"/>
                  </a:ext>
                </a:extLst>
              </a:tr>
              <a:tr h="85621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038484"/>
                  </a:ext>
                </a:extLst>
              </a:tr>
            </a:tbl>
          </a:graphicData>
        </a:graphic>
      </p:graphicFrame>
      <p:graphicFrame>
        <p:nvGraphicFramePr>
          <p:cNvPr id="64" name="Table 63">
            <a:extLst>
              <a:ext uri="{FF2B5EF4-FFF2-40B4-BE49-F238E27FC236}">
                <a16:creationId xmlns:a16="http://schemas.microsoft.com/office/drawing/2014/main" id="{7D173E16-11A5-439A-8823-B078A56E06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870403"/>
              </p:ext>
            </p:extLst>
          </p:nvPr>
        </p:nvGraphicFramePr>
        <p:xfrm>
          <a:off x="3237612" y="3850815"/>
          <a:ext cx="804306" cy="2575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4051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85865">
                <a:tc>
                  <a:txBody>
                    <a:bodyPr/>
                    <a:lstStyle/>
                    <a:p>
                      <a:endParaRPr lang="en-US" sz="10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184643"/>
                  </a:ext>
                </a:extLst>
              </a:tr>
              <a:tr h="85865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406398"/>
                  </a:ext>
                </a:extLst>
              </a:tr>
              <a:tr h="85865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038484"/>
                  </a:ext>
                </a:extLst>
              </a:tr>
            </a:tbl>
          </a:graphicData>
        </a:graphic>
      </p:graphicFrame>
      <p:sp>
        <p:nvSpPr>
          <p:cNvPr id="65" name="Rectangle 64">
            <a:extLst>
              <a:ext uri="{FF2B5EF4-FFF2-40B4-BE49-F238E27FC236}">
                <a16:creationId xmlns:a16="http://schemas.microsoft.com/office/drawing/2014/main" id="{89D853D9-3687-4B48-844F-CBE6AAD52846}"/>
              </a:ext>
            </a:extLst>
          </p:cNvPr>
          <p:cNvSpPr/>
          <p:nvPr/>
        </p:nvSpPr>
        <p:spPr>
          <a:xfrm>
            <a:off x="1437699" y="4342758"/>
            <a:ext cx="139089" cy="189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i="1" dirty="0">
              <a:solidFill>
                <a:schemeClr val="tx1"/>
              </a:solidFill>
              <a:latin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6" name="Table 65">
            <a:extLst>
              <a:ext uri="{FF2B5EF4-FFF2-40B4-BE49-F238E27FC236}">
                <a16:creationId xmlns:a16="http://schemas.microsoft.com/office/drawing/2014/main" id="{F173FE86-6A7A-439E-BD8E-2E7685EC6A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9564216"/>
              </p:ext>
            </p:extLst>
          </p:nvPr>
        </p:nvGraphicFramePr>
        <p:xfrm>
          <a:off x="4576650" y="3851547"/>
          <a:ext cx="804306" cy="25686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4051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85621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b="0" i="0" u="none" strike="noStrike" cap="none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184643"/>
                  </a:ext>
                </a:extLst>
              </a:tr>
              <a:tr h="85621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406398"/>
                  </a:ext>
                </a:extLst>
              </a:tr>
              <a:tr h="85621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038484"/>
                  </a:ext>
                </a:extLst>
              </a:tr>
            </a:tbl>
          </a:graphicData>
        </a:graphic>
      </p:graphicFrame>
      <p:graphicFrame>
        <p:nvGraphicFramePr>
          <p:cNvPr id="67" name="Table 66">
            <a:extLst>
              <a:ext uri="{FF2B5EF4-FFF2-40B4-BE49-F238E27FC236}">
                <a16:creationId xmlns:a16="http://schemas.microsoft.com/office/drawing/2014/main" id="{82854A02-65CB-4E4C-B3CA-36BFF5A234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9069151"/>
              </p:ext>
            </p:extLst>
          </p:nvPr>
        </p:nvGraphicFramePr>
        <p:xfrm>
          <a:off x="4576650" y="4284935"/>
          <a:ext cx="804306" cy="25686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34051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85621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184643"/>
                  </a:ext>
                </a:extLst>
              </a:tr>
              <a:tr h="85621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406398"/>
                  </a:ext>
                </a:extLst>
              </a:tr>
              <a:tr h="85621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038484"/>
                  </a:ext>
                </a:extLst>
              </a:tr>
            </a:tbl>
          </a:graphicData>
        </a:graphic>
      </p:graphicFrame>
      <p:graphicFrame>
        <p:nvGraphicFramePr>
          <p:cNvPr id="68" name="Table 67">
            <a:extLst>
              <a:ext uri="{FF2B5EF4-FFF2-40B4-BE49-F238E27FC236}">
                <a16:creationId xmlns:a16="http://schemas.microsoft.com/office/drawing/2014/main" id="{E27FF561-B8B0-4669-BFAC-E7ECD0FFF2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9261394"/>
              </p:ext>
            </p:extLst>
          </p:nvPr>
        </p:nvGraphicFramePr>
        <p:xfrm>
          <a:off x="5999500" y="4304688"/>
          <a:ext cx="804306" cy="25686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34051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85621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F3F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184643"/>
                  </a:ext>
                </a:extLst>
              </a:tr>
              <a:tr h="85621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406398"/>
                  </a:ext>
                </a:extLst>
              </a:tr>
              <a:tr h="85621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038484"/>
                  </a:ext>
                </a:extLst>
              </a:tr>
            </a:tbl>
          </a:graphicData>
        </a:graphic>
      </p:graphicFrame>
      <p:graphicFrame>
        <p:nvGraphicFramePr>
          <p:cNvPr id="69" name="Table 68">
            <a:extLst>
              <a:ext uri="{FF2B5EF4-FFF2-40B4-BE49-F238E27FC236}">
                <a16:creationId xmlns:a16="http://schemas.microsoft.com/office/drawing/2014/main" id="{0BFCB2DD-1A97-4014-A028-032979A1D7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2940989"/>
              </p:ext>
            </p:extLst>
          </p:nvPr>
        </p:nvGraphicFramePr>
        <p:xfrm>
          <a:off x="6004150" y="3870208"/>
          <a:ext cx="804306" cy="2575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4051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34051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85865">
                <a:tc>
                  <a:txBody>
                    <a:bodyPr/>
                    <a:lstStyle/>
                    <a:p>
                      <a:endParaRPr lang="en-US" sz="10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184643"/>
                  </a:ext>
                </a:extLst>
              </a:tr>
              <a:tr h="85865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406398"/>
                  </a:ext>
                </a:extLst>
              </a:tr>
              <a:tr h="85865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038484"/>
                  </a:ext>
                </a:extLst>
              </a:tr>
            </a:tbl>
          </a:graphicData>
        </a:graphic>
      </p:graphicFrame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117E0BF9-1885-41B4-B59F-ECC150212BA0}"/>
              </a:ext>
            </a:extLst>
          </p:cNvPr>
          <p:cNvCxnSpPr>
            <a:cxnSpLocks/>
          </p:cNvCxnSpPr>
          <p:nvPr/>
        </p:nvCxnSpPr>
        <p:spPr>
          <a:xfrm>
            <a:off x="5474552" y="4189352"/>
            <a:ext cx="49968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1" name="Graphic 70" descr="Smart Phone">
            <a:extLst>
              <a:ext uri="{FF2B5EF4-FFF2-40B4-BE49-F238E27FC236}">
                <a16:creationId xmlns:a16="http://schemas.microsoft.com/office/drawing/2014/main" id="{BE0F5E90-DC1B-4CC2-83C7-8D052EDFCE0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072591" y="4038584"/>
            <a:ext cx="330014" cy="322345"/>
          </a:xfrm>
          <a:prstGeom prst="rect">
            <a:avLst/>
          </a:prstGeom>
        </p:spPr>
      </p:pic>
      <p:pic>
        <p:nvPicPr>
          <p:cNvPr id="72" name="Graphic 71" descr="Laptop">
            <a:extLst>
              <a:ext uri="{FF2B5EF4-FFF2-40B4-BE49-F238E27FC236}">
                <a16:creationId xmlns:a16="http://schemas.microsoft.com/office/drawing/2014/main" id="{D9756E97-0739-4817-AFCF-57EE3837643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997049" y="2558919"/>
            <a:ext cx="440019" cy="462281"/>
          </a:xfrm>
          <a:prstGeom prst="rect">
            <a:avLst/>
          </a:prstGeom>
        </p:spPr>
      </p:pic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6B828A1B-8B09-46ED-904D-E1EABC284750}"/>
              </a:ext>
            </a:extLst>
          </p:cNvPr>
          <p:cNvCxnSpPr>
            <a:cxnSpLocks/>
          </p:cNvCxnSpPr>
          <p:nvPr/>
        </p:nvCxnSpPr>
        <p:spPr>
          <a:xfrm>
            <a:off x="4089440" y="2800465"/>
            <a:ext cx="49968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9BBC9ECD-688E-4232-9E52-84890BF32BC6}"/>
              </a:ext>
            </a:extLst>
          </p:cNvPr>
          <p:cNvCxnSpPr>
            <a:cxnSpLocks/>
          </p:cNvCxnSpPr>
          <p:nvPr/>
        </p:nvCxnSpPr>
        <p:spPr>
          <a:xfrm>
            <a:off x="4094090" y="4199757"/>
            <a:ext cx="49968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83B9797A-B153-4864-AF96-73221473E0ED}"/>
              </a:ext>
            </a:extLst>
          </p:cNvPr>
          <p:cNvCxnSpPr>
            <a:cxnSpLocks/>
          </p:cNvCxnSpPr>
          <p:nvPr/>
        </p:nvCxnSpPr>
        <p:spPr>
          <a:xfrm>
            <a:off x="4593776" y="3260262"/>
            <a:ext cx="0" cy="412750"/>
          </a:xfrm>
          <a:prstGeom prst="line">
            <a:avLst/>
          </a:prstGeom>
          <a:ln w="38100">
            <a:solidFill>
              <a:schemeClr val="accent3">
                <a:lumMod val="7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6" name="Picture 4">
            <a:extLst>
              <a:ext uri="{FF2B5EF4-FFF2-40B4-BE49-F238E27FC236}">
                <a16:creationId xmlns:a16="http://schemas.microsoft.com/office/drawing/2014/main" id="{E4D56302-196C-4ED3-A686-8550C8F92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3871" y="3077789"/>
            <a:ext cx="707400" cy="70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5D39C101-4F54-4E5E-982F-808CF6B1AEF8}"/>
              </a:ext>
            </a:extLst>
          </p:cNvPr>
          <p:cNvSpPr/>
          <p:nvPr/>
        </p:nvSpPr>
        <p:spPr>
          <a:xfrm>
            <a:off x="6758975" y="3636177"/>
            <a:ext cx="978104" cy="5572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Server</a:t>
            </a:r>
            <a:endParaRPr lang="en-US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8" name="Picture 2">
            <a:extLst>
              <a:ext uri="{FF2B5EF4-FFF2-40B4-BE49-F238E27FC236}">
                <a16:creationId xmlns:a16="http://schemas.microsoft.com/office/drawing/2014/main" id="{E5A46F41-7F1E-4E7F-A6A0-EC14B96968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485" y="2927996"/>
            <a:ext cx="315859" cy="315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4">
            <a:extLst>
              <a:ext uri="{FF2B5EF4-FFF2-40B4-BE49-F238E27FC236}">
                <a16:creationId xmlns:a16="http://schemas.microsoft.com/office/drawing/2014/main" id="{AC9CEE3A-7A71-4E15-8D3F-132E66676A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119" y="4382616"/>
            <a:ext cx="315859" cy="315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070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2" grpId="0" animBg="1"/>
      <p:bldP spid="61" grpId="0" animBg="1"/>
      <p:bldP spid="62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machinelearningmastery.com/wp-content/uploads/2021/08/attention_research_1.png">
            <a:extLst>
              <a:ext uri="{FF2B5EF4-FFF2-40B4-BE49-F238E27FC236}">
                <a16:creationId xmlns:a16="http://schemas.microsoft.com/office/drawing/2014/main" id="{5B510208-05EC-41A8-9FAA-8D935418F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177" y="953661"/>
            <a:ext cx="2875981" cy="4053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22F935-08B2-4BAA-AF13-DC751781A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Future Work: Modular Transformer Architecture Adaptation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3F3113-5303-4AC1-8C02-B108DED274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Memory- and Resource-Adaptive Modular PEFT</a:t>
            </a:r>
          </a:p>
          <a:p>
            <a:r>
              <a:rPr lang="en-US" dirty="0"/>
              <a:t>Communication-Budgeted Module Sharing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CEA685-5906-400B-89C3-08875A27069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73</a:t>
            </a:fld>
            <a:endParaRPr lang="e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C1E6CB-1021-40FD-A74B-F9DA8C2C61B3}"/>
              </a:ext>
            </a:extLst>
          </p:cNvPr>
          <p:cNvSpPr/>
          <p:nvPr/>
        </p:nvSpPr>
        <p:spPr>
          <a:xfrm>
            <a:off x="548640" y="4574699"/>
            <a:ext cx="4572000" cy="432106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lvl="0" indent="-342900">
              <a:lnSpc>
                <a:spcPct val="115000"/>
              </a:lnSpc>
              <a:buSzPts val="1800"/>
              <a:buFont typeface="Wingdings" panose="05000000000000000000" pitchFamily="2" charset="2"/>
              <a:buChar char="Ø"/>
            </a:pPr>
            <a:r>
              <a:rPr lang="en-US" sz="1000" dirty="0">
                <a:latin typeface="Times New Roman"/>
                <a:cs typeface="Times New Roman"/>
                <a:sym typeface="Times New Roman"/>
              </a:rPr>
              <a:t>Vaswani, Ashish, et al. “Attention Is All You Need.” Advances in Neural Information Processing Systems (</a:t>
            </a:r>
            <a:r>
              <a:rPr lang="en-US" sz="1000" dirty="0" err="1">
                <a:latin typeface="Times New Roman"/>
                <a:cs typeface="Times New Roman"/>
                <a:sym typeface="Times New Roman"/>
              </a:rPr>
              <a:t>NeurIPS</a:t>
            </a:r>
            <a:r>
              <a:rPr lang="en-US" sz="1000" dirty="0">
                <a:latin typeface="Times New Roman"/>
                <a:cs typeface="Times New Roman"/>
                <a:sym typeface="Times New Roman"/>
              </a:rPr>
              <a:t>), 2017.</a:t>
            </a:r>
          </a:p>
        </p:txBody>
      </p:sp>
      <p:sp>
        <p:nvSpPr>
          <p:cNvPr id="9" name="Rectangle: Rounded Corners 16">
            <a:extLst>
              <a:ext uri="{FF2B5EF4-FFF2-40B4-BE49-F238E27FC236}">
                <a16:creationId xmlns:a16="http://schemas.microsoft.com/office/drawing/2014/main" id="{2DEC3593-34B7-456C-A25C-1E9BC85CBA53}"/>
              </a:ext>
            </a:extLst>
          </p:cNvPr>
          <p:cNvSpPr/>
          <p:nvPr/>
        </p:nvSpPr>
        <p:spPr>
          <a:xfrm flipH="1">
            <a:off x="5338145" y="2691458"/>
            <a:ext cx="724834" cy="35052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16">
            <a:extLst>
              <a:ext uri="{FF2B5EF4-FFF2-40B4-BE49-F238E27FC236}">
                <a16:creationId xmlns:a16="http://schemas.microsoft.com/office/drawing/2014/main" id="{804AB363-4677-483F-B9D0-136D85868BD5}"/>
              </a:ext>
            </a:extLst>
          </p:cNvPr>
          <p:cNvSpPr/>
          <p:nvPr/>
        </p:nvSpPr>
        <p:spPr>
          <a:xfrm flipH="1">
            <a:off x="5338145" y="3312796"/>
            <a:ext cx="724834" cy="35052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356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6DD31-6464-1DC5-2A03-8B37B2A79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Publications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44980D-50FD-BBA7-D691-CF0464A6BA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/>
              <a:t>J. Zhang, L. Yang, </a:t>
            </a:r>
            <a:r>
              <a:rPr lang="en-US" b="1"/>
              <a:t>S. M. Sajjadi Mohammadabadi</a:t>
            </a:r>
            <a:r>
              <a:rPr lang="en-US"/>
              <a:t>, &amp; F. Yan, “A survey on self-supervised learning: Recent advances and open problems” in Neurocomputing Journal, 2025.</a:t>
            </a:r>
          </a:p>
          <a:p>
            <a:r>
              <a:rPr lang="en-US" b="1"/>
              <a:t>S. M. Sajjadi Mohammadabadi, </a:t>
            </a:r>
            <a:r>
              <a:rPr lang="en-US"/>
              <a:t>S. Zawad, F. Yan, and L. Yang, “Speed Up Federated Learning in Heterogeneous Environments: A Dynamic Tiering Approach” in IEEE Internet of Things Journal, 2024.</a:t>
            </a:r>
          </a:p>
          <a:p>
            <a:r>
              <a:rPr lang="en-US" b="1"/>
              <a:t>S. M. Sajjadi Mohammadabadi</a:t>
            </a:r>
            <a:r>
              <a:rPr lang="en-US"/>
              <a:t>, L. Yang, F. Yan, and J. Zhang, “Communication-Efficient Training Workload Balancing for Decentralized Multi-Agent Learning” in IEEE International Conference on Distributed Computing Systems (ICDCS), Jul. 2024</a:t>
            </a:r>
          </a:p>
          <a:p>
            <a:r>
              <a:rPr lang="en-US"/>
              <a:t>A. </a:t>
            </a:r>
            <a:r>
              <a:rPr lang="en-US" err="1"/>
              <a:t>Ghasemkhani</a:t>
            </a:r>
            <a:r>
              <a:rPr lang="en-US"/>
              <a:t>, R. Sanjeev </a:t>
            </a:r>
            <a:r>
              <a:rPr lang="en-US" err="1"/>
              <a:t>Haridas</a:t>
            </a:r>
            <a:r>
              <a:rPr lang="en-US"/>
              <a:t>, </a:t>
            </a:r>
            <a:r>
              <a:rPr lang="en-US" b="1"/>
              <a:t>S. M. Sajjadi Mohammadabadi</a:t>
            </a:r>
            <a:r>
              <a:rPr lang="en-US"/>
              <a:t>, and L. Yang, “Feature collusion attack on PMU data-driven event classification,” in 2024 IEEE PES Innovative Smart Grid Technologies (ISGT), Washington DC, USA, Feb. 2024.</a:t>
            </a:r>
          </a:p>
          <a:p>
            <a:r>
              <a:rPr lang="en-US" b="1"/>
              <a:t>S. M. Sajjadi Mohammadabadi</a:t>
            </a:r>
            <a:r>
              <a:rPr lang="en-US"/>
              <a:t>, Y. Liu, A. </a:t>
            </a:r>
            <a:r>
              <a:rPr lang="en-US" err="1"/>
              <a:t>Canafe</a:t>
            </a:r>
            <a:r>
              <a:rPr lang="en-US"/>
              <a:t>, and L. Yang, “Towards distributed learning of PMU data: A federated learning based event classification approach,” in 2023 IEEE PES General Meeting, Orlando, FL, USA, Jul. 2023.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C33B70-A12E-4244-A229-AF597254380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75844944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7"/>
          <p:cNvSpPr txBox="1">
            <a:spLocks noGrp="1"/>
          </p:cNvSpPr>
          <p:nvPr>
            <p:ph type="title"/>
          </p:nvPr>
        </p:nvSpPr>
        <p:spPr>
          <a:xfrm>
            <a:off x="226208" y="688854"/>
            <a:ext cx="85206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>
                <a:solidFill>
                  <a:srgbClr val="073763"/>
                </a:solidFill>
              </a:rPr>
              <a:t>Thank you!</a:t>
            </a:r>
            <a:br>
              <a:rPr lang="en" sz="5400">
                <a:solidFill>
                  <a:srgbClr val="073763"/>
                </a:solidFill>
              </a:rPr>
            </a:br>
            <a:r>
              <a:rPr lang="en" sz="5400">
                <a:solidFill>
                  <a:srgbClr val="073763"/>
                </a:solidFill>
              </a:rPr>
              <a:t>Questions?</a:t>
            </a:r>
            <a:endParaRPr sz="5400">
              <a:solidFill>
                <a:srgbClr val="073763"/>
              </a:solidFill>
            </a:endParaRPr>
          </a:p>
        </p:txBody>
      </p:sp>
      <p:sp>
        <p:nvSpPr>
          <p:cNvPr id="352" name="Google Shape;352;p37"/>
          <p:cNvSpPr txBox="1">
            <a:spLocks noGrp="1"/>
          </p:cNvSpPr>
          <p:nvPr>
            <p:ph type="body" idx="1"/>
          </p:nvPr>
        </p:nvSpPr>
        <p:spPr>
          <a:xfrm>
            <a:off x="311700" y="2947706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sz="2400">
              <a:solidFill>
                <a:srgbClr val="002060"/>
              </a:solidFill>
              <a:latin typeface="Quire Sans" panose="020B0502040204020203" pitchFamily="34" charset="0"/>
              <a:cs typeface="Quire Sans" panose="020B0502040204020203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58CFFFA-7500-1D43-0118-A3C3C706558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75</a:t>
            </a:fld>
            <a:endParaRPr lang="en"/>
          </a:p>
        </p:txBody>
      </p:sp>
      <p:pic>
        <p:nvPicPr>
          <p:cNvPr id="2052" name="Picture 4" descr="undefined">
            <a:extLst>
              <a:ext uri="{FF2B5EF4-FFF2-40B4-BE49-F238E27FC236}">
                <a16:creationId xmlns:a16="http://schemas.microsoft.com/office/drawing/2014/main" id="{18FCB5D6-8DAB-4D00-A4BD-0C3ECBF5B4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4199" y="2438600"/>
            <a:ext cx="2224617" cy="2224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B7B45-4D10-45B3-B760-CF2A2125E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F9CDE6-6DC8-42AE-973E-BD68448850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A36CE0-F470-43E9-972D-1BEC9D0AA43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76</a:t>
            </a:fld>
            <a:endParaRPr lang="e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E834BD-17AB-4872-990B-6D2EA338AA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49740"/>
            <a:ext cx="9144000" cy="1044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13547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B7B45-4D10-45B3-B760-CF2A2125E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Key Observation - Impact of Tiering on Training Time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F9CDE6-6DC8-42AE-973E-BD68448850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A36CE0-F470-43E9-972D-1BEC9D0AA43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77</a:t>
            </a:fld>
            <a:endParaRPr lang="e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8385FE-3388-49D4-BB37-43FD2CE7AE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99533"/>
            <a:ext cx="9144000" cy="3398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29164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99BA2-656E-FDBC-8774-E763606C4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Communication-Efficient Training Workload Balancing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785A0F-FA97-A0F4-81CF-8591A6711E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266325"/>
            <a:ext cx="3621797" cy="3302700"/>
          </a:xfrm>
        </p:spPr>
        <p:txBody>
          <a:bodyPr>
            <a:normAutofit lnSpcReduction="10000"/>
          </a:bodyPr>
          <a:lstStyle/>
          <a:p>
            <a:pPr marL="114300" indent="0" algn="l">
              <a:buNone/>
            </a:pPr>
            <a:r>
              <a:rPr lang="en-US" b="1" i="0" dirty="0">
                <a:solidFill>
                  <a:srgbClr val="1F1F1F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Challenge: Slow Agents Hinder Training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1F1F1F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Stragglers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1F1F1F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Imbalance</a:t>
            </a:r>
          </a:p>
          <a:p>
            <a:pPr marL="114300" indent="0">
              <a:buNone/>
            </a:pPr>
            <a:endParaRPr lang="en-US" b="1" dirty="0">
              <a:solidFill>
                <a:srgbClr val="1F1F1F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en-US" b="1" i="0" dirty="0">
                <a:solidFill>
                  <a:srgbClr val="1F1F1F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Goal: Minimizing training time</a:t>
            </a:r>
          </a:p>
          <a:p>
            <a:pPr marL="114300" indent="0">
              <a:buNone/>
            </a:pPr>
            <a:endParaRPr lang="en-US" b="1" i="0" dirty="0">
              <a:solidFill>
                <a:srgbClr val="1F1F1F"/>
              </a:solidFill>
              <a:effectLst/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en-US" b="1" i="0" dirty="0">
                <a:solidFill>
                  <a:srgbClr val="1F1F1F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Our Solution: </a:t>
            </a:r>
            <a:r>
              <a:rPr lang="en-US" b="1" i="0" dirty="0" err="1">
                <a:solidFill>
                  <a:srgbClr val="1F1F1F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ComDML</a:t>
            </a:r>
            <a:endParaRPr lang="en-US" b="1" i="0" dirty="0">
              <a:solidFill>
                <a:srgbClr val="1F1F1F"/>
              </a:solidFill>
              <a:effectLst/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1F1F1F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Balances Workload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1F1F1F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Reduces Communication</a:t>
            </a:r>
          </a:p>
          <a:p>
            <a:pPr marL="114300" indent="0">
              <a:buNone/>
            </a:pPr>
            <a:endParaRPr lang="en-US" b="1" i="0" dirty="0">
              <a:solidFill>
                <a:srgbClr val="1F1F1F"/>
              </a:solidFill>
              <a:effectLst/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1F1F1F"/>
              </a:solidFill>
              <a:effectLst/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2EC0C2-164E-E2F7-83B5-FB635A3F44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1971" y="1379483"/>
            <a:ext cx="3188670" cy="29596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24995E0-7345-4995-6545-212D50873EB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2687"/>
          <a:stretch/>
        </p:blipFill>
        <p:spPr>
          <a:xfrm>
            <a:off x="4701971" y="1379483"/>
            <a:ext cx="3188670" cy="110431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AE4283-18B2-0B72-E685-ACA91613501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29121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DAB8D-A8DA-4183-BF09-8FF3B95D2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Tiering Challenges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E8D59D-2588-464C-987B-8FBFC1C818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/>
              <a:t>Training time for all tiers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A2C050-31BE-44B2-A783-3B78DA5CDA5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79</a:t>
            </a:fld>
            <a:endParaRPr lang="en"/>
          </a:p>
        </p:txBody>
      </p:sp>
      <p:pic>
        <p:nvPicPr>
          <p:cNvPr id="7" name="Picture 2" descr="cell-phone-call-icon-04-256 - The Greater Kanawha Valley Foundation">
            <a:extLst>
              <a:ext uri="{FF2B5EF4-FFF2-40B4-BE49-F238E27FC236}">
                <a16:creationId xmlns:a16="http://schemas.microsoft.com/office/drawing/2014/main" id="{A8900113-A315-4C7C-A792-A360B7A2D0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454" y="3968265"/>
            <a:ext cx="434459" cy="434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>
            <a:extLst>
              <a:ext uri="{FF2B5EF4-FFF2-40B4-BE49-F238E27FC236}">
                <a16:creationId xmlns:a16="http://schemas.microsoft.com/office/drawing/2014/main" id="{4D6E1C4F-2F1C-4990-8812-0910C6579A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297" y="1574721"/>
            <a:ext cx="350771" cy="350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6B2EA8C8-708B-4771-849E-C091DBFD0420}"/>
              </a:ext>
            </a:extLst>
          </p:cNvPr>
          <p:cNvGrpSpPr/>
          <p:nvPr/>
        </p:nvGrpSpPr>
        <p:grpSpPr>
          <a:xfrm>
            <a:off x="3888294" y="2165226"/>
            <a:ext cx="268840" cy="517891"/>
            <a:chOff x="4749586" y="5021722"/>
            <a:chExt cx="358453" cy="690521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BEBF0DC-195B-4824-B52A-E3FC47AFA416}"/>
                </a:ext>
              </a:extLst>
            </p:cNvPr>
            <p:cNvSpPr/>
            <p:nvPr/>
          </p:nvSpPr>
          <p:spPr>
            <a:xfrm rot="16200000">
              <a:off x="4583552" y="5187756"/>
              <a:ext cx="690521" cy="358453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8E2890D-645B-47A4-8FCD-07871B9028AE}"/>
                </a:ext>
              </a:extLst>
            </p:cNvPr>
            <p:cNvSpPr/>
            <p:nvPr/>
          </p:nvSpPr>
          <p:spPr>
            <a:xfrm rot="16200000">
              <a:off x="4887895" y="5475076"/>
              <a:ext cx="89806" cy="309221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3F35ACE-95B1-47D4-BDC9-26512E8F1809}"/>
                </a:ext>
              </a:extLst>
            </p:cNvPr>
            <p:cNvSpPr/>
            <p:nvPr/>
          </p:nvSpPr>
          <p:spPr>
            <a:xfrm rot="16200000">
              <a:off x="4884514" y="5317933"/>
              <a:ext cx="89806" cy="309221"/>
            </a:xfrm>
            <a:prstGeom prst="rect">
              <a:avLst/>
            </a:prstGeom>
            <a:solidFill>
              <a:srgbClr val="70AD47">
                <a:lumMod val="75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26C2D2C-DE3F-4E4A-BC7C-0D32BE17213A}"/>
                </a:ext>
              </a:extLst>
            </p:cNvPr>
            <p:cNvSpPr/>
            <p:nvPr/>
          </p:nvSpPr>
          <p:spPr>
            <a:xfrm rot="16200000">
              <a:off x="4883909" y="5160790"/>
              <a:ext cx="89806" cy="309221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C1E7408-2485-4194-8B2B-1DE7182650CB}"/>
                </a:ext>
              </a:extLst>
            </p:cNvPr>
            <p:cNvSpPr/>
            <p:nvPr/>
          </p:nvSpPr>
          <p:spPr>
            <a:xfrm rot="16200000">
              <a:off x="4887265" y="5084055"/>
              <a:ext cx="83095" cy="171366"/>
            </a:xfrm>
            <a:prstGeom prst="rect">
              <a:avLst/>
            </a:prstGeom>
            <a:solidFill>
              <a:srgbClr val="7030A0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AF0E51E-86A6-41C3-B661-D76F6C803759}"/>
              </a:ext>
            </a:extLst>
          </p:cNvPr>
          <p:cNvGrpSpPr/>
          <p:nvPr/>
        </p:nvGrpSpPr>
        <p:grpSpPr>
          <a:xfrm>
            <a:off x="4800326" y="2165226"/>
            <a:ext cx="268840" cy="517891"/>
            <a:chOff x="4749586" y="5021722"/>
            <a:chExt cx="358453" cy="690521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215A61B9-68D2-48E1-ACE9-DCF405CE40BD}"/>
                </a:ext>
              </a:extLst>
            </p:cNvPr>
            <p:cNvSpPr/>
            <p:nvPr/>
          </p:nvSpPr>
          <p:spPr>
            <a:xfrm rot="16200000">
              <a:off x="4583552" y="5187756"/>
              <a:ext cx="690521" cy="358453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73ABECA-E172-4341-91C1-ED8811A41B14}"/>
                </a:ext>
              </a:extLst>
            </p:cNvPr>
            <p:cNvSpPr/>
            <p:nvPr/>
          </p:nvSpPr>
          <p:spPr>
            <a:xfrm rot="16200000">
              <a:off x="4887895" y="5475076"/>
              <a:ext cx="89806" cy="309221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5A1F4B3-897E-4272-AD42-180B1DBF0EAA}"/>
                </a:ext>
              </a:extLst>
            </p:cNvPr>
            <p:cNvSpPr/>
            <p:nvPr/>
          </p:nvSpPr>
          <p:spPr>
            <a:xfrm rot="16200000">
              <a:off x="4884514" y="5317933"/>
              <a:ext cx="89806" cy="309221"/>
            </a:xfrm>
            <a:prstGeom prst="rect">
              <a:avLst/>
            </a:prstGeom>
            <a:solidFill>
              <a:srgbClr val="70AD47">
                <a:lumMod val="75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EC007D52-DEA7-4BFA-82EF-B3D7592A6862}"/>
                </a:ext>
              </a:extLst>
            </p:cNvPr>
            <p:cNvSpPr/>
            <p:nvPr/>
          </p:nvSpPr>
          <p:spPr>
            <a:xfrm rot="16200000">
              <a:off x="4871283" y="5226360"/>
              <a:ext cx="83095" cy="171366"/>
            </a:xfrm>
            <a:prstGeom prst="rect">
              <a:avLst/>
            </a:prstGeom>
            <a:solidFill>
              <a:srgbClr val="7030A0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9E121EB-2C20-4B77-A311-2A5BA01F6511}"/>
              </a:ext>
            </a:extLst>
          </p:cNvPr>
          <p:cNvGrpSpPr/>
          <p:nvPr/>
        </p:nvGrpSpPr>
        <p:grpSpPr>
          <a:xfrm>
            <a:off x="5643511" y="2155594"/>
            <a:ext cx="268840" cy="517891"/>
            <a:chOff x="4749586" y="5021722"/>
            <a:chExt cx="358453" cy="690521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8528EA8-2DEF-46FB-9F60-F6080234FDA3}"/>
                </a:ext>
              </a:extLst>
            </p:cNvPr>
            <p:cNvSpPr/>
            <p:nvPr/>
          </p:nvSpPr>
          <p:spPr>
            <a:xfrm rot="16200000">
              <a:off x="4583552" y="5187756"/>
              <a:ext cx="690521" cy="358453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748002D-253E-4A75-B4DC-872C90714C47}"/>
                </a:ext>
              </a:extLst>
            </p:cNvPr>
            <p:cNvSpPr/>
            <p:nvPr/>
          </p:nvSpPr>
          <p:spPr>
            <a:xfrm rot="16200000">
              <a:off x="4887895" y="5475076"/>
              <a:ext cx="89806" cy="309221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0F279257-BA2F-4257-AB6F-9050BA6F7FEA}"/>
                </a:ext>
              </a:extLst>
            </p:cNvPr>
            <p:cNvSpPr/>
            <p:nvPr/>
          </p:nvSpPr>
          <p:spPr>
            <a:xfrm rot="16200000">
              <a:off x="4889647" y="5400636"/>
              <a:ext cx="83095" cy="171366"/>
            </a:xfrm>
            <a:prstGeom prst="rect">
              <a:avLst/>
            </a:prstGeom>
            <a:solidFill>
              <a:srgbClr val="7030A0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84DFFEB7-EB20-460E-A158-B8971E74454E}"/>
              </a:ext>
            </a:extLst>
          </p:cNvPr>
          <p:cNvCxnSpPr>
            <a:cxnSpLocks/>
            <a:stCxn id="7" idx="0"/>
            <a:endCxn id="29" idx="1"/>
          </p:cNvCxnSpPr>
          <p:nvPr/>
        </p:nvCxnSpPr>
        <p:spPr>
          <a:xfrm flipV="1">
            <a:off x="4912684" y="2683118"/>
            <a:ext cx="22063" cy="1285147"/>
          </a:xfrm>
          <a:prstGeom prst="straightConnector1">
            <a:avLst/>
          </a:prstGeom>
          <a:ln>
            <a:solidFill>
              <a:srgbClr val="0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0A4120A5-46C9-418B-8690-546B0171DEF0}"/>
              </a:ext>
            </a:extLst>
          </p:cNvPr>
          <p:cNvCxnSpPr>
            <a:cxnSpLocks/>
            <a:stCxn id="7" idx="0"/>
            <a:endCxn id="34" idx="1"/>
          </p:cNvCxnSpPr>
          <p:nvPr/>
        </p:nvCxnSpPr>
        <p:spPr>
          <a:xfrm flipV="1">
            <a:off x="4912684" y="2673486"/>
            <a:ext cx="865248" cy="1294779"/>
          </a:xfrm>
          <a:prstGeom prst="straightConnector1">
            <a:avLst/>
          </a:prstGeom>
          <a:ln>
            <a:solidFill>
              <a:srgbClr val="0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8E0CF928-B399-4994-99F4-A3B1FC9757CB}"/>
              </a:ext>
            </a:extLst>
          </p:cNvPr>
          <p:cNvCxnSpPr>
            <a:cxnSpLocks/>
            <a:stCxn id="7" idx="0"/>
            <a:endCxn id="23" idx="1"/>
          </p:cNvCxnSpPr>
          <p:nvPr/>
        </p:nvCxnSpPr>
        <p:spPr>
          <a:xfrm flipH="1" flipV="1">
            <a:off x="4022715" y="2683118"/>
            <a:ext cx="889969" cy="1285147"/>
          </a:xfrm>
          <a:prstGeom prst="straightConnector1">
            <a:avLst/>
          </a:prstGeom>
          <a:ln>
            <a:solidFill>
              <a:srgbClr val="0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B7775659-41E1-4EF2-A261-E074BE1DDDD3}"/>
              </a:ext>
            </a:extLst>
          </p:cNvPr>
          <p:cNvSpPr txBox="1"/>
          <p:nvPr/>
        </p:nvSpPr>
        <p:spPr>
          <a:xfrm>
            <a:off x="5448243" y="1871485"/>
            <a:ext cx="659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n-US" kern="120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Tier 1</a:t>
            </a:r>
            <a:r>
              <a:rPr lang="en-US" kern="1200">
                <a:solidFill>
                  <a:prstClr val="black"/>
                </a:solidFill>
                <a:latin typeface="Calibri" panose="020F0502020204030204"/>
                <a:ea typeface="+mn-ea"/>
              </a:rPr>
              <a:t> 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5399F10-3BBC-4EE4-AA27-DDCF22F7E8E8}"/>
              </a:ext>
            </a:extLst>
          </p:cNvPr>
          <p:cNvSpPr txBox="1"/>
          <p:nvPr/>
        </p:nvSpPr>
        <p:spPr>
          <a:xfrm>
            <a:off x="4658227" y="1892192"/>
            <a:ext cx="659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n-US" kern="120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Tier 2</a:t>
            </a:r>
            <a:r>
              <a:rPr lang="en-US" kern="1200">
                <a:solidFill>
                  <a:prstClr val="black"/>
                </a:solidFill>
                <a:latin typeface="Calibri" panose="020F0502020204030204"/>
                <a:ea typeface="+mn-ea"/>
              </a:rPr>
              <a:t> 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790FBC8-9841-4CAF-B8B3-FDF2BCF0327E}"/>
              </a:ext>
            </a:extLst>
          </p:cNvPr>
          <p:cNvSpPr txBox="1"/>
          <p:nvPr/>
        </p:nvSpPr>
        <p:spPr>
          <a:xfrm>
            <a:off x="3669317" y="1878144"/>
            <a:ext cx="6999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n-US" kern="120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Tier 3</a:t>
            </a:r>
            <a:r>
              <a:rPr lang="en-US" kern="1200">
                <a:solidFill>
                  <a:prstClr val="black"/>
                </a:solidFill>
                <a:latin typeface="Calibri" panose="020F0502020204030204"/>
                <a:ea typeface="+mn-ea"/>
              </a:rPr>
              <a:t> </a:t>
            </a:r>
          </a:p>
        </p:txBody>
      </p:sp>
      <p:pic>
        <p:nvPicPr>
          <p:cNvPr id="37" name="Picture 2">
            <a:extLst>
              <a:ext uri="{FF2B5EF4-FFF2-40B4-BE49-F238E27FC236}">
                <a16:creationId xmlns:a16="http://schemas.microsoft.com/office/drawing/2014/main" id="{8F236F74-0D3F-4F04-8D1A-3712344987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6236" y="2322218"/>
            <a:ext cx="1528726" cy="152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2CAD45B0-D44F-4001-8713-A3EBC7CFA5D7}"/>
              </a:ext>
            </a:extLst>
          </p:cNvPr>
          <p:cNvSpPr/>
          <p:nvPr/>
        </p:nvSpPr>
        <p:spPr>
          <a:xfrm>
            <a:off x="3558760" y="3879577"/>
            <a:ext cx="2751972" cy="689448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14300" algn="ctr"/>
            <a:r>
              <a:rPr lang="en-US" sz="180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does tier change impact training time?</a:t>
            </a:r>
            <a:endParaRPr lang="en-US" sz="1800">
              <a:solidFill>
                <a:srgbClr val="1F1F1F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6945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B7B45-4D10-45B3-B760-CF2A2125E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Key Observation – Tiers and Training Time Relationship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F9CDE6-6DC8-42AE-973E-BD68448850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A36CE0-F470-43E9-972D-1BEC9D0AA43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80</a:t>
            </a:fld>
            <a:endParaRPr lang="en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8BF5B97-A027-45BB-A543-08551E15C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656" y="1152425"/>
            <a:ext cx="6516688" cy="3907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CE623A6-4B54-4E01-81E8-D4D907D31F8E}"/>
              </a:ext>
            </a:extLst>
          </p:cNvPr>
          <p:cNvSpPr/>
          <p:nvPr/>
        </p:nvSpPr>
        <p:spPr>
          <a:xfrm>
            <a:off x="3351790" y="3877175"/>
            <a:ext cx="2695544" cy="610301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Normalized training time to tier 1</a:t>
            </a:r>
            <a:endParaRPr lang="en-US" sz="1800">
              <a:solidFill>
                <a:srgbClr val="1F1F1F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1FB228B-F119-4F1D-9FA8-E9F2DFCD771D}"/>
              </a:ext>
            </a:extLst>
          </p:cNvPr>
          <p:cNvSpPr/>
          <p:nvPr/>
        </p:nvSpPr>
        <p:spPr>
          <a:xfrm>
            <a:off x="1444177" y="2888433"/>
            <a:ext cx="6410904" cy="498223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14300" algn="ctr"/>
            <a:r>
              <a:rPr lang="en-US" sz="1800" b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Normalized training time is the same across different tiers</a:t>
            </a:r>
            <a:endParaRPr lang="en-US" sz="1800" b="1">
              <a:solidFill>
                <a:srgbClr val="1F1F1F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218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DAB8D-A8DA-4183-BF09-8FF3B95D2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Tiering Challenges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E8D59D-2588-464C-987B-8FBFC1C818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</p:spPr>
        <p:txBody>
          <a:bodyPr/>
          <a:lstStyle/>
          <a:p>
            <a:pPr marL="114300" indent="0">
              <a:buNone/>
            </a:pPr>
            <a:r>
              <a:rPr lang="en-US"/>
              <a:t>Dynamic capacities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A2C050-31BE-44B2-A783-3B78DA5CDA5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81</a:t>
            </a:fld>
            <a:endParaRPr lang="en"/>
          </a:p>
        </p:txBody>
      </p:sp>
      <p:pic>
        <p:nvPicPr>
          <p:cNvPr id="5" name="Picture 2" descr="cell-phone-call-icon-04-256 - The Greater Kanawha Valley Foundation">
            <a:extLst>
              <a:ext uri="{FF2B5EF4-FFF2-40B4-BE49-F238E27FC236}">
                <a16:creationId xmlns:a16="http://schemas.microsoft.com/office/drawing/2014/main" id="{5B1C8CE4-7922-4E14-BC7B-9F959A346D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454" y="3968265"/>
            <a:ext cx="434459" cy="434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BE38B915-3D8F-4AB8-9C1D-5CF6C7D409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297" y="1574721"/>
            <a:ext cx="350771" cy="350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FAB1CFF-510B-4984-AAF9-146B64F85D54}"/>
              </a:ext>
            </a:extLst>
          </p:cNvPr>
          <p:cNvGrpSpPr/>
          <p:nvPr/>
        </p:nvGrpSpPr>
        <p:grpSpPr>
          <a:xfrm>
            <a:off x="3888294" y="2165226"/>
            <a:ext cx="268840" cy="517891"/>
            <a:chOff x="4749586" y="5021722"/>
            <a:chExt cx="358453" cy="690521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3252E64-8ADE-4B34-96D0-4ADEA63C01EC}"/>
                </a:ext>
              </a:extLst>
            </p:cNvPr>
            <p:cNvSpPr/>
            <p:nvPr/>
          </p:nvSpPr>
          <p:spPr>
            <a:xfrm rot="16200000">
              <a:off x="4583552" y="5187756"/>
              <a:ext cx="690521" cy="358453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B3294C5-E3F4-4E8A-BFDC-FA5C7FBE075D}"/>
                </a:ext>
              </a:extLst>
            </p:cNvPr>
            <p:cNvSpPr/>
            <p:nvPr/>
          </p:nvSpPr>
          <p:spPr>
            <a:xfrm rot="16200000">
              <a:off x="4887895" y="5475076"/>
              <a:ext cx="89806" cy="309221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B79767B-57AA-4ECB-AD05-56B491F8724D}"/>
                </a:ext>
              </a:extLst>
            </p:cNvPr>
            <p:cNvSpPr/>
            <p:nvPr/>
          </p:nvSpPr>
          <p:spPr>
            <a:xfrm rot="16200000">
              <a:off x="4884514" y="5317933"/>
              <a:ext cx="89806" cy="309221"/>
            </a:xfrm>
            <a:prstGeom prst="rect">
              <a:avLst/>
            </a:prstGeom>
            <a:solidFill>
              <a:srgbClr val="70AD47">
                <a:lumMod val="75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EB6FA8B-03CF-468B-9652-A925FA6AA73B}"/>
                </a:ext>
              </a:extLst>
            </p:cNvPr>
            <p:cNvSpPr/>
            <p:nvPr/>
          </p:nvSpPr>
          <p:spPr>
            <a:xfrm rot="16200000">
              <a:off x="4883909" y="5160790"/>
              <a:ext cx="89806" cy="309221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712867-6A41-4CC9-90A8-26D352ED1DD2}"/>
                </a:ext>
              </a:extLst>
            </p:cNvPr>
            <p:cNvSpPr/>
            <p:nvPr/>
          </p:nvSpPr>
          <p:spPr>
            <a:xfrm rot="16200000">
              <a:off x="4887265" y="5084055"/>
              <a:ext cx="83095" cy="171366"/>
            </a:xfrm>
            <a:prstGeom prst="rect">
              <a:avLst/>
            </a:prstGeom>
            <a:solidFill>
              <a:srgbClr val="7030A0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16C0404-439C-44E8-A93B-9A11DEA0DE33}"/>
              </a:ext>
            </a:extLst>
          </p:cNvPr>
          <p:cNvGrpSpPr/>
          <p:nvPr/>
        </p:nvGrpSpPr>
        <p:grpSpPr>
          <a:xfrm>
            <a:off x="4800326" y="2165226"/>
            <a:ext cx="268840" cy="517891"/>
            <a:chOff x="4749586" y="5021722"/>
            <a:chExt cx="358453" cy="69052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7A58672-F529-44C3-B3E5-A39CECFEC4B8}"/>
                </a:ext>
              </a:extLst>
            </p:cNvPr>
            <p:cNvSpPr/>
            <p:nvPr/>
          </p:nvSpPr>
          <p:spPr>
            <a:xfrm rot="16200000">
              <a:off x="4583552" y="5187756"/>
              <a:ext cx="690521" cy="358453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38C2F94-6E2D-452C-972C-9BF0F02B64CB}"/>
                </a:ext>
              </a:extLst>
            </p:cNvPr>
            <p:cNvSpPr/>
            <p:nvPr/>
          </p:nvSpPr>
          <p:spPr>
            <a:xfrm rot="16200000">
              <a:off x="4887895" y="5475076"/>
              <a:ext cx="89806" cy="309221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C3E4AAF-ABC9-4364-A65A-887EAEF4F743}"/>
                </a:ext>
              </a:extLst>
            </p:cNvPr>
            <p:cNvSpPr/>
            <p:nvPr/>
          </p:nvSpPr>
          <p:spPr>
            <a:xfrm rot="16200000">
              <a:off x="4884514" y="5317933"/>
              <a:ext cx="89806" cy="309221"/>
            </a:xfrm>
            <a:prstGeom prst="rect">
              <a:avLst/>
            </a:prstGeom>
            <a:solidFill>
              <a:srgbClr val="70AD47">
                <a:lumMod val="75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8C28E9B-F15B-4858-9023-46B0733E2A8B}"/>
                </a:ext>
              </a:extLst>
            </p:cNvPr>
            <p:cNvSpPr/>
            <p:nvPr/>
          </p:nvSpPr>
          <p:spPr>
            <a:xfrm rot="16200000">
              <a:off x="4871283" y="5226360"/>
              <a:ext cx="83095" cy="171366"/>
            </a:xfrm>
            <a:prstGeom prst="rect">
              <a:avLst/>
            </a:prstGeom>
            <a:solidFill>
              <a:srgbClr val="7030A0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EFEF8D1-8386-42BD-AEB0-612656AC52E3}"/>
              </a:ext>
            </a:extLst>
          </p:cNvPr>
          <p:cNvGrpSpPr/>
          <p:nvPr/>
        </p:nvGrpSpPr>
        <p:grpSpPr>
          <a:xfrm>
            <a:off x="5643511" y="2155594"/>
            <a:ext cx="268840" cy="517891"/>
            <a:chOff x="4749586" y="5021722"/>
            <a:chExt cx="358453" cy="690521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D3DC0A6-EB0C-4E16-94AD-DB699DA54611}"/>
                </a:ext>
              </a:extLst>
            </p:cNvPr>
            <p:cNvSpPr/>
            <p:nvPr/>
          </p:nvSpPr>
          <p:spPr>
            <a:xfrm rot="16200000">
              <a:off x="4583552" y="5187756"/>
              <a:ext cx="690521" cy="358453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DF7CA77-BE00-440B-B6F2-708B6682A70F}"/>
                </a:ext>
              </a:extLst>
            </p:cNvPr>
            <p:cNvSpPr/>
            <p:nvPr/>
          </p:nvSpPr>
          <p:spPr>
            <a:xfrm rot="16200000">
              <a:off x="4887895" y="5475076"/>
              <a:ext cx="89806" cy="309221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9761330-A361-4CFB-B896-D6E474568922}"/>
                </a:ext>
              </a:extLst>
            </p:cNvPr>
            <p:cNvSpPr/>
            <p:nvPr/>
          </p:nvSpPr>
          <p:spPr>
            <a:xfrm rot="16200000">
              <a:off x="4889647" y="5400636"/>
              <a:ext cx="83095" cy="171366"/>
            </a:xfrm>
            <a:prstGeom prst="rect">
              <a:avLst/>
            </a:prstGeom>
            <a:solidFill>
              <a:srgbClr val="7030A0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BA035A5-394F-48BF-84FD-BD8A50E3190C}"/>
              </a:ext>
            </a:extLst>
          </p:cNvPr>
          <p:cNvCxnSpPr>
            <a:cxnSpLocks/>
            <a:stCxn id="5" idx="0"/>
            <a:endCxn id="14" idx="1"/>
          </p:cNvCxnSpPr>
          <p:nvPr/>
        </p:nvCxnSpPr>
        <p:spPr>
          <a:xfrm flipV="1">
            <a:off x="4912684" y="2683118"/>
            <a:ext cx="22063" cy="1285147"/>
          </a:xfrm>
          <a:prstGeom prst="straightConnector1">
            <a:avLst/>
          </a:prstGeom>
          <a:ln>
            <a:solidFill>
              <a:srgbClr val="0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3B98D8C-C26D-4453-9643-75F218ECCC5F}"/>
              </a:ext>
            </a:extLst>
          </p:cNvPr>
          <p:cNvCxnSpPr>
            <a:cxnSpLocks/>
            <a:stCxn id="5" idx="0"/>
            <a:endCxn id="19" idx="1"/>
          </p:cNvCxnSpPr>
          <p:nvPr/>
        </p:nvCxnSpPr>
        <p:spPr>
          <a:xfrm flipV="1">
            <a:off x="4912684" y="2673486"/>
            <a:ext cx="865248" cy="1294779"/>
          </a:xfrm>
          <a:prstGeom prst="straightConnector1">
            <a:avLst/>
          </a:prstGeom>
          <a:ln>
            <a:solidFill>
              <a:srgbClr val="0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24F59A8-56D5-44DC-A4FC-B8018BCE34F4}"/>
              </a:ext>
            </a:extLst>
          </p:cNvPr>
          <p:cNvCxnSpPr>
            <a:cxnSpLocks/>
            <a:stCxn id="5" idx="0"/>
            <a:endCxn id="8" idx="1"/>
          </p:cNvCxnSpPr>
          <p:nvPr/>
        </p:nvCxnSpPr>
        <p:spPr>
          <a:xfrm flipH="1" flipV="1">
            <a:off x="4022715" y="2683118"/>
            <a:ext cx="889969" cy="1285147"/>
          </a:xfrm>
          <a:prstGeom prst="straightConnector1">
            <a:avLst/>
          </a:prstGeom>
          <a:ln>
            <a:solidFill>
              <a:srgbClr val="0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730F973F-B15A-4E24-BF34-9704976CF928}"/>
              </a:ext>
            </a:extLst>
          </p:cNvPr>
          <p:cNvSpPr txBox="1"/>
          <p:nvPr/>
        </p:nvSpPr>
        <p:spPr>
          <a:xfrm>
            <a:off x="5448243" y="1871485"/>
            <a:ext cx="659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n-US" kern="120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Tier 1</a:t>
            </a:r>
            <a:r>
              <a:rPr lang="en-US" kern="1200">
                <a:solidFill>
                  <a:prstClr val="black"/>
                </a:solidFill>
                <a:latin typeface="Calibri" panose="020F0502020204030204"/>
                <a:ea typeface="+mn-ea"/>
              </a:rPr>
              <a:t>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3496D83-1034-4940-8DF7-196AA2306BA6}"/>
              </a:ext>
            </a:extLst>
          </p:cNvPr>
          <p:cNvSpPr txBox="1"/>
          <p:nvPr/>
        </p:nvSpPr>
        <p:spPr>
          <a:xfrm>
            <a:off x="4658227" y="1892192"/>
            <a:ext cx="659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n-US" kern="120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Tier 2</a:t>
            </a:r>
            <a:r>
              <a:rPr lang="en-US" kern="1200">
                <a:solidFill>
                  <a:prstClr val="black"/>
                </a:solidFill>
                <a:latin typeface="Calibri" panose="020F0502020204030204"/>
                <a:ea typeface="+mn-ea"/>
              </a:rPr>
              <a:t>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60D8402-73AD-4B1F-BD8E-0A751A1FE834}"/>
              </a:ext>
            </a:extLst>
          </p:cNvPr>
          <p:cNvSpPr txBox="1"/>
          <p:nvPr/>
        </p:nvSpPr>
        <p:spPr>
          <a:xfrm>
            <a:off x="3669317" y="1878144"/>
            <a:ext cx="6999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n-US" kern="120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Tier 3</a:t>
            </a:r>
            <a:r>
              <a:rPr lang="en-US" kern="1200">
                <a:solidFill>
                  <a:prstClr val="black"/>
                </a:solidFill>
                <a:latin typeface="Calibri" panose="020F0502020204030204"/>
                <a:ea typeface="+mn-ea"/>
              </a:rPr>
              <a:t> </a:t>
            </a:r>
          </a:p>
        </p:txBody>
      </p:sp>
      <p:pic>
        <p:nvPicPr>
          <p:cNvPr id="31" name="!!Meter">
            <a:extLst>
              <a:ext uri="{FF2B5EF4-FFF2-40B4-BE49-F238E27FC236}">
                <a16:creationId xmlns:a16="http://schemas.microsoft.com/office/drawing/2014/main" id="{D4AE04CA-9961-4E0B-BBBC-7A5E16E4F1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583" y="3794306"/>
            <a:ext cx="738695" cy="738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22388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DAB8D-A8DA-4183-BF09-8FF3B95D2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Tiering Challenges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E8D59D-2588-464C-987B-8FBFC1C818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/>
              <a:t>Dynamic capacities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A2C050-31BE-44B2-A783-3B78DA5CDA5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82</a:t>
            </a:fld>
            <a:endParaRPr lang="en"/>
          </a:p>
        </p:txBody>
      </p:sp>
      <p:pic>
        <p:nvPicPr>
          <p:cNvPr id="5" name="Picture 2" descr="cell-phone-call-icon-04-256 - The Greater Kanawha Valley Foundation">
            <a:extLst>
              <a:ext uri="{FF2B5EF4-FFF2-40B4-BE49-F238E27FC236}">
                <a16:creationId xmlns:a16="http://schemas.microsoft.com/office/drawing/2014/main" id="{5B1C8CE4-7922-4E14-BC7B-9F959A346D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454" y="3968265"/>
            <a:ext cx="434459" cy="434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BE38B915-3D8F-4AB8-9C1D-5CF6C7D409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297" y="1574721"/>
            <a:ext cx="350771" cy="350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FAB1CFF-510B-4984-AAF9-146B64F85D54}"/>
              </a:ext>
            </a:extLst>
          </p:cNvPr>
          <p:cNvGrpSpPr/>
          <p:nvPr/>
        </p:nvGrpSpPr>
        <p:grpSpPr>
          <a:xfrm>
            <a:off x="3888294" y="2165226"/>
            <a:ext cx="268840" cy="517891"/>
            <a:chOff x="4749586" y="5021722"/>
            <a:chExt cx="358453" cy="690521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3252E64-8ADE-4B34-96D0-4ADEA63C01EC}"/>
                </a:ext>
              </a:extLst>
            </p:cNvPr>
            <p:cNvSpPr/>
            <p:nvPr/>
          </p:nvSpPr>
          <p:spPr>
            <a:xfrm rot="16200000">
              <a:off x="4583552" y="5187756"/>
              <a:ext cx="690521" cy="358453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B3294C5-E3F4-4E8A-BFDC-FA5C7FBE075D}"/>
                </a:ext>
              </a:extLst>
            </p:cNvPr>
            <p:cNvSpPr/>
            <p:nvPr/>
          </p:nvSpPr>
          <p:spPr>
            <a:xfrm rot="16200000">
              <a:off x="4887895" y="5475076"/>
              <a:ext cx="89806" cy="309221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B79767B-57AA-4ECB-AD05-56B491F8724D}"/>
                </a:ext>
              </a:extLst>
            </p:cNvPr>
            <p:cNvSpPr/>
            <p:nvPr/>
          </p:nvSpPr>
          <p:spPr>
            <a:xfrm rot="16200000">
              <a:off x="4884514" y="5317933"/>
              <a:ext cx="89806" cy="309221"/>
            </a:xfrm>
            <a:prstGeom prst="rect">
              <a:avLst/>
            </a:prstGeom>
            <a:solidFill>
              <a:srgbClr val="70AD47">
                <a:lumMod val="75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EB6FA8B-03CF-468B-9652-A925FA6AA73B}"/>
                </a:ext>
              </a:extLst>
            </p:cNvPr>
            <p:cNvSpPr/>
            <p:nvPr/>
          </p:nvSpPr>
          <p:spPr>
            <a:xfrm rot="16200000">
              <a:off x="4883909" y="5160790"/>
              <a:ext cx="89806" cy="309221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712867-6A41-4CC9-90A8-26D352ED1DD2}"/>
                </a:ext>
              </a:extLst>
            </p:cNvPr>
            <p:cNvSpPr/>
            <p:nvPr/>
          </p:nvSpPr>
          <p:spPr>
            <a:xfrm rot="16200000">
              <a:off x="4887265" y="5084055"/>
              <a:ext cx="83095" cy="171366"/>
            </a:xfrm>
            <a:prstGeom prst="rect">
              <a:avLst/>
            </a:prstGeom>
            <a:solidFill>
              <a:srgbClr val="7030A0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16C0404-439C-44E8-A93B-9A11DEA0DE33}"/>
              </a:ext>
            </a:extLst>
          </p:cNvPr>
          <p:cNvGrpSpPr/>
          <p:nvPr/>
        </p:nvGrpSpPr>
        <p:grpSpPr>
          <a:xfrm>
            <a:off x="4800326" y="2165226"/>
            <a:ext cx="268840" cy="517891"/>
            <a:chOff x="4749586" y="5021722"/>
            <a:chExt cx="358453" cy="69052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7A58672-F529-44C3-B3E5-A39CECFEC4B8}"/>
                </a:ext>
              </a:extLst>
            </p:cNvPr>
            <p:cNvSpPr/>
            <p:nvPr/>
          </p:nvSpPr>
          <p:spPr>
            <a:xfrm rot="16200000">
              <a:off x="4583552" y="5187756"/>
              <a:ext cx="690521" cy="358453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38C2F94-6E2D-452C-972C-9BF0F02B64CB}"/>
                </a:ext>
              </a:extLst>
            </p:cNvPr>
            <p:cNvSpPr/>
            <p:nvPr/>
          </p:nvSpPr>
          <p:spPr>
            <a:xfrm rot="16200000">
              <a:off x="4887895" y="5475076"/>
              <a:ext cx="89806" cy="309221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C3E4AAF-ABC9-4364-A65A-887EAEF4F743}"/>
                </a:ext>
              </a:extLst>
            </p:cNvPr>
            <p:cNvSpPr/>
            <p:nvPr/>
          </p:nvSpPr>
          <p:spPr>
            <a:xfrm rot="16200000">
              <a:off x="4884514" y="5317933"/>
              <a:ext cx="89806" cy="309221"/>
            </a:xfrm>
            <a:prstGeom prst="rect">
              <a:avLst/>
            </a:prstGeom>
            <a:solidFill>
              <a:srgbClr val="70AD47">
                <a:lumMod val="75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8C28E9B-F15B-4858-9023-46B0733E2A8B}"/>
                </a:ext>
              </a:extLst>
            </p:cNvPr>
            <p:cNvSpPr/>
            <p:nvPr/>
          </p:nvSpPr>
          <p:spPr>
            <a:xfrm rot="16200000">
              <a:off x="4871283" y="5226360"/>
              <a:ext cx="83095" cy="171366"/>
            </a:xfrm>
            <a:prstGeom prst="rect">
              <a:avLst/>
            </a:prstGeom>
            <a:solidFill>
              <a:srgbClr val="7030A0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EFEF8D1-8386-42BD-AEB0-612656AC52E3}"/>
              </a:ext>
            </a:extLst>
          </p:cNvPr>
          <p:cNvGrpSpPr/>
          <p:nvPr/>
        </p:nvGrpSpPr>
        <p:grpSpPr>
          <a:xfrm>
            <a:off x="5643511" y="2155594"/>
            <a:ext cx="268840" cy="517891"/>
            <a:chOff x="4749586" y="5021722"/>
            <a:chExt cx="358453" cy="690521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D3DC0A6-EB0C-4E16-94AD-DB699DA54611}"/>
                </a:ext>
              </a:extLst>
            </p:cNvPr>
            <p:cNvSpPr/>
            <p:nvPr/>
          </p:nvSpPr>
          <p:spPr>
            <a:xfrm rot="16200000">
              <a:off x="4583552" y="5187756"/>
              <a:ext cx="690521" cy="358453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DF7CA77-BE00-440B-B6F2-708B6682A70F}"/>
                </a:ext>
              </a:extLst>
            </p:cNvPr>
            <p:cNvSpPr/>
            <p:nvPr/>
          </p:nvSpPr>
          <p:spPr>
            <a:xfrm rot="16200000">
              <a:off x="4887895" y="5475076"/>
              <a:ext cx="89806" cy="309221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9761330-A361-4CFB-B896-D6E474568922}"/>
                </a:ext>
              </a:extLst>
            </p:cNvPr>
            <p:cNvSpPr/>
            <p:nvPr/>
          </p:nvSpPr>
          <p:spPr>
            <a:xfrm rot="16200000">
              <a:off x="4889647" y="5400636"/>
              <a:ext cx="83095" cy="171366"/>
            </a:xfrm>
            <a:prstGeom prst="rect">
              <a:avLst/>
            </a:prstGeom>
            <a:solidFill>
              <a:srgbClr val="7030A0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BA035A5-394F-48BF-84FD-BD8A50E3190C}"/>
              </a:ext>
            </a:extLst>
          </p:cNvPr>
          <p:cNvCxnSpPr>
            <a:cxnSpLocks/>
            <a:stCxn id="5" idx="0"/>
            <a:endCxn id="14" idx="1"/>
          </p:cNvCxnSpPr>
          <p:nvPr/>
        </p:nvCxnSpPr>
        <p:spPr>
          <a:xfrm flipV="1">
            <a:off x="4912684" y="2683118"/>
            <a:ext cx="22063" cy="1285147"/>
          </a:xfrm>
          <a:prstGeom prst="straightConnector1">
            <a:avLst/>
          </a:prstGeom>
          <a:ln>
            <a:solidFill>
              <a:srgbClr val="0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3B98D8C-C26D-4453-9643-75F218ECCC5F}"/>
              </a:ext>
            </a:extLst>
          </p:cNvPr>
          <p:cNvCxnSpPr>
            <a:cxnSpLocks/>
            <a:stCxn id="5" idx="0"/>
            <a:endCxn id="19" idx="1"/>
          </p:cNvCxnSpPr>
          <p:nvPr/>
        </p:nvCxnSpPr>
        <p:spPr>
          <a:xfrm flipV="1">
            <a:off x="4912684" y="2673486"/>
            <a:ext cx="865248" cy="1294779"/>
          </a:xfrm>
          <a:prstGeom prst="straightConnector1">
            <a:avLst/>
          </a:prstGeom>
          <a:ln>
            <a:solidFill>
              <a:srgbClr val="0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24F59A8-56D5-44DC-A4FC-B8018BCE34F4}"/>
              </a:ext>
            </a:extLst>
          </p:cNvPr>
          <p:cNvCxnSpPr>
            <a:cxnSpLocks/>
            <a:stCxn id="5" idx="0"/>
            <a:endCxn id="8" idx="1"/>
          </p:cNvCxnSpPr>
          <p:nvPr/>
        </p:nvCxnSpPr>
        <p:spPr>
          <a:xfrm flipH="1" flipV="1">
            <a:off x="4022715" y="2683118"/>
            <a:ext cx="889969" cy="1285147"/>
          </a:xfrm>
          <a:prstGeom prst="straightConnector1">
            <a:avLst/>
          </a:prstGeom>
          <a:ln>
            <a:solidFill>
              <a:srgbClr val="0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730F973F-B15A-4E24-BF34-9704976CF928}"/>
              </a:ext>
            </a:extLst>
          </p:cNvPr>
          <p:cNvSpPr txBox="1"/>
          <p:nvPr/>
        </p:nvSpPr>
        <p:spPr>
          <a:xfrm>
            <a:off x="5448243" y="1871485"/>
            <a:ext cx="659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n-US" kern="120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Tier 1</a:t>
            </a:r>
            <a:r>
              <a:rPr lang="en-US" kern="1200">
                <a:solidFill>
                  <a:prstClr val="black"/>
                </a:solidFill>
                <a:latin typeface="Calibri" panose="020F0502020204030204"/>
                <a:ea typeface="+mn-ea"/>
              </a:rPr>
              <a:t>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3496D83-1034-4940-8DF7-196AA2306BA6}"/>
              </a:ext>
            </a:extLst>
          </p:cNvPr>
          <p:cNvSpPr txBox="1"/>
          <p:nvPr/>
        </p:nvSpPr>
        <p:spPr>
          <a:xfrm>
            <a:off x="4658227" y="1892192"/>
            <a:ext cx="659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n-US" kern="120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Tier 2</a:t>
            </a:r>
            <a:r>
              <a:rPr lang="en-US" kern="1200">
                <a:solidFill>
                  <a:prstClr val="black"/>
                </a:solidFill>
                <a:latin typeface="Calibri" panose="020F0502020204030204"/>
                <a:ea typeface="+mn-ea"/>
              </a:rPr>
              <a:t>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60D8402-73AD-4B1F-BD8E-0A751A1FE834}"/>
              </a:ext>
            </a:extLst>
          </p:cNvPr>
          <p:cNvSpPr txBox="1"/>
          <p:nvPr/>
        </p:nvSpPr>
        <p:spPr>
          <a:xfrm>
            <a:off x="3669317" y="1878144"/>
            <a:ext cx="6999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n-US" kern="120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Tier 3</a:t>
            </a:r>
            <a:r>
              <a:rPr lang="en-US" kern="1200">
                <a:solidFill>
                  <a:prstClr val="black"/>
                </a:solidFill>
                <a:latin typeface="Calibri" panose="020F0502020204030204"/>
                <a:ea typeface="+mn-ea"/>
              </a:rPr>
              <a:t> </a:t>
            </a:r>
          </a:p>
        </p:txBody>
      </p:sp>
      <p:pic>
        <p:nvPicPr>
          <p:cNvPr id="32" name="!!Meter">
            <a:extLst>
              <a:ext uri="{FF2B5EF4-FFF2-40B4-BE49-F238E27FC236}">
                <a16:creationId xmlns:a16="http://schemas.microsoft.com/office/drawing/2014/main" id="{46107B82-8582-47B2-967E-17662E4A05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582" y="3793472"/>
            <a:ext cx="738695" cy="738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>
            <a:extLst>
              <a:ext uri="{FF2B5EF4-FFF2-40B4-BE49-F238E27FC236}">
                <a16:creationId xmlns:a16="http://schemas.microsoft.com/office/drawing/2014/main" id="{38683DB7-DC84-4849-9CC2-10361B3845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6236" y="2452855"/>
            <a:ext cx="1528726" cy="152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935CB07C-4FBF-4937-9BF4-053EF2C8AA6F}"/>
              </a:ext>
            </a:extLst>
          </p:cNvPr>
          <p:cNvSpPr/>
          <p:nvPr/>
        </p:nvSpPr>
        <p:spPr>
          <a:xfrm>
            <a:off x="3877428" y="3993447"/>
            <a:ext cx="2083418" cy="556600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14300" algn="ctr"/>
            <a:r>
              <a:rPr lang="en-US" sz="180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to choose tier?</a:t>
            </a:r>
            <a:endParaRPr lang="en-US" sz="1800">
              <a:solidFill>
                <a:srgbClr val="1F1F1F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13630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9EEF58F-39E9-464A-A29A-52CC94A658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2771" y="3103156"/>
            <a:ext cx="2685923" cy="53404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B858FE8A-E022-E3B8-EF70-42532FBB968A}"/>
                  </a:ext>
                </a:extLst>
              </p:cNvPr>
              <p:cNvSpPr/>
              <p:nvPr/>
            </p:nvSpPr>
            <p:spPr>
              <a:xfrm>
                <a:off x="5382771" y="2489200"/>
                <a:ext cx="2713479" cy="2520950"/>
              </a:xfrm>
              <a:prstGeom prst="roundRect">
                <a:avLst/>
              </a:prstGeom>
              <a:noFill/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114300"/>
                <a:endParaRPr lang="en-US">
                  <a:solidFill>
                    <a:srgbClr val="1F1F1F"/>
                  </a:solidFill>
                  <a:highlight>
                    <a:srgbClr val="FFFFFF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14300"/>
                <a:endParaRPr lang="en-US">
                  <a:solidFill>
                    <a:srgbClr val="1F1F1F"/>
                  </a:solidFill>
                  <a:highlight>
                    <a:srgbClr val="FFFFFF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14300"/>
                <a:endParaRPr lang="en-US">
                  <a:solidFill>
                    <a:srgbClr val="1F1F1F"/>
                  </a:solidFill>
                  <a:highlight>
                    <a:srgbClr val="FFFFFF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14300"/>
                <a:endParaRPr lang="en-US">
                  <a:solidFill>
                    <a:srgbClr val="1F1F1F"/>
                  </a:solidFill>
                  <a:highlight>
                    <a:srgbClr val="FFFFFF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14300"/>
                <a:endParaRPr lang="en-US">
                  <a:solidFill>
                    <a:srgbClr val="1F1F1F"/>
                  </a:solidFill>
                  <a:highlight>
                    <a:srgbClr val="FFFFFF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14300"/>
                <a:endParaRPr lang="en-US">
                  <a:solidFill>
                    <a:srgbClr val="1F1F1F"/>
                  </a:solidFill>
                  <a:highlight>
                    <a:srgbClr val="FFFFFF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14300"/>
                <a:endParaRPr lang="en-US">
                  <a:solidFill>
                    <a:srgbClr val="1F1F1F"/>
                  </a:solidFill>
                  <a:highlight>
                    <a:srgbClr val="FFFFFF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14300"/>
                <a:endParaRPr lang="en-US">
                  <a:solidFill>
                    <a:srgbClr val="1F1F1F"/>
                  </a:solidFill>
                  <a:highlight>
                    <a:srgbClr val="FFFFFF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14300"/>
                <a:r>
                  <a:rPr lang="en-US">
                    <a:solidFill>
                      <a:srgbClr val="0D0D0D"/>
                    </a:solidFill>
                    <a:highlight>
                      <a:srgbClr val="FFFFFF"/>
                    </a:highligh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Convergence depends on slower agents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0D0D0D"/>
                            </a:solidFill>
                            <a:highlight>
                              <a:srgbClr val="FFFFFF"/>
                            </a:highligh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D0D0D"/>
                            </a:solidFill>
                            <a:highlight>
                              <a:srgbClr val="FFFFFF"/>
                            </a:highligh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solidFill>
                              <a:srgbClr val="0D0D0D"/>
                            </a:solidFill>
                            <a:highlight>
                              <a:srgbClr val="FFFFFF"/>
                            </a:highligh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>
                    <a:solidFill>
                      <a:srgbClr val="0D0D0D"/>
                    </a:solidFill>
                    <a:highlight>
                      <a:srgbClr val="FFFFFF"/>
                    </a:highligh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0D0D0D"/>
                            </a:solidFill>
                            <a:highlight>
                              <a:srgbClr val="FFFFFF"/>
                            </a:highligh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D0D0D"/>
                            </a:solidFill>
                            <a:highlight>
                              <a:srgbClr val="FFFFFF"/>
                            </a:highligh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solidFill>
                              <a:srgbClr val="0D0D0D"/>
                            </a:solidFill>
                            <a:highlight>
                              <a:srgbClr val="FFFFFF"/>
                            </a:highligh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>
                    <a:solidFill>
                      <a:srgbClr val="0D0D0D"/>
                    </a:solidFill>
                    <a:highlight>
                      <a:srgbClr val="FFFFFF"/>
                    </a:highligh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</p:txBody>
          </p:sp>
        </mc:Choice>
        <mc:Fallback xmlns=""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B858FE8A-E022-E3B8-EF70-42532FBB968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2771" y="2489200"/>
                <a:ext cx="2713479" cy="2520950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0E699BA2-656E-FDBC-8774-E763606C4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Convergence Analysis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785A0F-FA97-A0F4-81CF-8591A6711E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b="1"/>
              <a:t>Theorem: </a:t>
            </a:r>
            <a:r>
              <a:rPr lang="en-US"/>
              <a:t>Client side and server side models for both convex and non-convex functions converge with DTFL algorithm</a:t>
            </a:r>
          </a:p>
          <a:p>
            <a:pPr marL="114300" indent="0">
              <a:buNone/>
            </a:pPr>
            <a:endParaRPr lang="en-US" b="0" i="0">
              <a:solidFill>
                <a:srgbClr val="0D0D0D"/>
              </a:solidFill>
              <a:effectLst/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EAE71C6-8894-1677-E6DF-28A8B75DA176}"/>
              </a:ext>
            </a:extLst>
          </p:cNvPr>
          <p:cNvGraphicFramePr>
            <a:graphicFrameLocks noGrp="1"/>
          </p:cNvGraphicFramePr>
          <p:nvPr/>
        </p:nvGraphicFramePr>
        <p:xfrm>
          <a:off x="942606" y="2359659"/>
          <a:ext cx="6776187" cy="2023911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258729">
                  <a:extLst>
                    <a:ext uri="{9D8B030D-6E8A-4147-A177-3AD203B41FA5}">
                      <a16:colId xmlns:a16="http://schemas.microsoft.com/office/drawing/2014/main" val="2899744200"/>
                    </a:ext>
                  </a:extLst>
                </a:gridCol>
                <a:gridCol w="2258729">
                  <a:extLst>
                    <a:ext uri="{9D8B030D-6E8A-4147-A177-3AD203B41FA5}">
                      <a16:colId xmlns:a16="http://schemas.microsoft.com/office/drawing/2014/main" val="1974169845"/>
                    </a:ext>
                  </a:extLst>
                </a:gridCol>
                <a:gridCol w="2258729">
                  <a:extLst>
                    <a:ext uri="{9D8B030D-6E8A-4147-A177-3AD203B41FA5}">
                      <a16:colId xmlns:a16="http://schemas.microsoft.com/office/drawing/2014/main" val="1216411402"/>
                    </a:ext>
                  </a:extLst>
                </a:gridCol>
              </a:tblGrid>
              <a:tr h="674637"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Slow-agent side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Fast-agent side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5164569"/>
                  </a:ext>
                </a:extLst>
              </a:tr>
              <a:tr h="674637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Convex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9809613"/>
                  </a:ext>
                </a:extLst>
              </a:tr>
              <a:tr h="674637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Non-convex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1846953"/>
                  </a:ext>
                </a:extLst>
              </a:tr>
            </a:tbl>
          </a:graphicData>
        </a:graphic>
      </p:graphicFrame>
      <p:sp>
        <p:nvSpPr>
          <p:cNvPr id="4" name="Oval 3">
            <a:extLst>
              <a:ext uri="{FF2B5EF4-FFF2-40B4-BE49-F238E27FC236}">
                <a16:creationId xmlns:a16="http://schemas.microsoft.com/office/drawing/2014/main" id="{7EE97C4C-043D-6572-B25A-39A8FF4D59A0}"/>
              </a:ext>
            </a:extLst>
          </p:cNvPr>
          <p:cNvSpPr/>
          <p:nvPr/>
        </p:nvSpPr>
        <p:spPr>
          <a:xfrm>
            <a:off x="5841400" y="3177560"/>
            <a:ext cx="239949" cy="192617"/>
          </a:xfrm>
          <a:prstGeom prst="ellips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3BDB40-4ADE-2694-71CF-8A565994B5E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</a:pPr>
              <a:t>83</a:t>
            </a:fld>
            <a:endParaRPr lang="en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2433749-2AFA-725B-DC94-0FDAD82BE5C7}"/>
              </a:ext>
            </a:extLst>
          </p:cNvPr>
          <p:cNvSpPr/>
          <p:nvPr/>
        </p:nvSpPr>
        <p:spPr>
          <a:xfrm>
            <a:off x="2495550" y="2489200"/>
            <a:ext cx="2834919" cy="2520949"/>
          </a:xfrm>
          <a:prstGeom prst="round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14300"/>
            <a:endParaRPr lang="en-US">
              <a:solidFill>
                <a:srgbClr val="1F1F1F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/>
            <a:endParaRPr lang="en-US">
              <a:solidFill>
                <a:srgbClr val="1F1F1F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/>
            <a:endParaRPr lang="en-US">
              <a:solidFill>
                <a:srgbClr val="1F1F1F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/>
            <a:endParaRPr lang="en-US">
              <a:solidFill>
                <a:srgbClr val="1F1F1F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/>
            <a:endParaRPr lang="en-US">
              <a:solidFill>
                <a:srgbClr val="1F1F1F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/>
            <a:endParaRPr lang="en-US">
              <a:solidFill>
                <a:srgbClr val="1F1F1F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/>
            <a:endParaRPr lang="en-US">
              <a:solidFill>
                <a:srgbClr val="1F1F1F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/>
            <a:endParaRPr lang="en-US">
              <a:solidFill>
                <a:srgbClr val="1F1F1F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/>
            <a:r>
              <a:rPr lang="en-US">
                <a:solidFill>
                  <a:srgbClr val="1F1F1F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Similar convergence rates to FL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76B4952-F588-46D8-BC78-1CE8338935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670" y="3152500"/>
            <a:ext cx="2762677" cy="37259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2C7E375-7996-4670-8CD5-F96F7EBA6B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24181" y="3713586"/>
            <a:ext cx="2153489" cy="5689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B4D2859-8C05-4DA6-B9E7-DDFD6E1B28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6548" y="3696130"/>
            <a:ext cx="2685923" cy="586363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7E9C2C6A-08C8-2E31-2277-C980F96CB9D6}"/>
              </a:ext>
            </a:extLst>
          </p:cNvPr>
          <p:cNvSpPr/>
          <p:nvPr/>
        </p:nvSpPr>
        <p:spPr>
          <a:xfrm>
            <a:off x="5828410" y="3825451"/>
            <a:ext cx="239949" cy="192617"/>
          </a:xfrm>
          <a:prstGeom prst="ellips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996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4" grpId="0" animBg="1"/>
      <p:bldP spid="10" grpId="0" animBg="1"/>
      <p:bldP spid="5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99BA2-656E-FDBC-8774-E763606C4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Evaluation Setup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785A0F-FA97-A0F4-81CF-8591A6711E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266325"/>
            <a:ext cx="8520600" cy="3432150"/>
          </a:xfrm>
        </p:spPr>
        <p:txBody>
          <a:bodyPr>
            <a:normAutofit fontScale="85000" lnSpcReduction="20000"/>
          </a:bodyPr>
          <a:lstStyle/>
          <a:p>
            <a:r>
              <a:rPr lang="en-US"/>
              <a:t>Implementation:</a:t>
            </a:r>
          </a:p>
          <a:p>
            <a:pPr lvl="1"/>
            <a:r>
              <a:rPr lang="en-US"/>
              <a:t>Hardware: </a:t>
            </a:r>
            <a:r>
              <a:rPr lang="pt-BR"/>
              <a:t>Intel Xeon(R) CPU &amp; </a:t>
            </a:r>
            <a:r>
              <a:rPr lang="en-US"/>
              <a:t>NVIDIA GeForce GTX GPUs</a:t>
            </a:r>
            <a:endParaRPr lang="pt-BR"/>
          </a:p>
          <a:p>
            <a:pPr lvl="1"/>
            <a:r>
              <a:rPr lang="en-US"/>
              <a:t>Software: Python, </a:t>
            </a:r>
            <a:r>
              <a:rPr lang="en-US" err="1"/>
              <a:t>PyTorch</a:t>
            </a:r>
            <a:endParaRPr lang="en-US"/>
          </a:p>
          <a:p>
            <a:pPr lvl="1"/>
            <a:r>
              <a:rPr lang="en-US"/>
              <a:t>Heterogeneous simulation environment</a:t>
            </a:r>
          </a:p>
          <a:p>
            <a:pPr lvl="2"/>
            <a:r>
              <a:rPr lang="en-US"/>
              <a:t>4, 2, 1, 0.2, and 0.1 CPUs. </a:t>
            </a:r>
          </a:p>
          <a:p>
            <a:pPr lvl="2"/>
            <a:r>
              <a:rPr lang="en-US"/>
              <a:t>10, 30, and 100 Mbps</a:t>
            </a:r>
          </a:p>
          <a:p>
            <a:r>
              <a:rPr lang="en-US"/>
              <a:t>Model Architecture:</a:t>
            </a:r>
          </a:p>
          <a:p>
            <a:pPr lvl="1"/>
            <a:r>
              <a:rPr lang="en-US"/>
              <a:t>ResNet-56</a:t>
            </a:r>
          </a:p>
          <a:p>
            <a:pPr lvl="1"/>
            <a:r>
              <a:rPr lang="en-US"/>
              <a:t>ResNet-110</a:t>
            </a:r>
          </a:p>
          <a:p>
            <a:r>
              <a:rPr lang="en-US"/>
              <a:t>Baselines:</a:t>
            </a:r>
          </a:p>
          <a:p>
            <a:pPr lvl="1"/>
            <a:r>
              <a:rPr lang="en-US" err="1"/>
              <a:t>FedAvg</a:t>
            </a:r>
            <a:endParaRPr lang="en-US"/>
          </a:p>
          <a:p>
            <a:pPr lvl="1"/>
            <a:r>
              <a:rPr lang="en-US" err="1"/>
              <a:t>SplitFed</a:t>
            </a:r>
            <a:endParaRPr lang="en-US"/>
          </a:p>
          <a:p>
            <a:pPr lvl="1"/>
            <a:r>
              <a:rPr lang="en-US" err="1"/>
              <a:t>FedYogi</a:t>
            </a:r>
            <a:endParaRPr lang="en-US"/>
          </a:p>
          <a:p>
            <a:pPr lvl="1"/>
            <a:r>
              <a:rPr lang="en-US" err="1"/>
              <a:t>FedGKT</a:t>
            </a:r>
            <a:endParaRPr lang="en-US"/>
          </a:p>
          <a:p>
            <a:r>
              <a:rPr lang="en-US"/>
              <a:t>Datasets:</a:t>
            </a:r>
          </a:p>
          <a:p>
            <a:pPr lvl="1"/>
            <a:r>
              <a:rPr lang="en-US"/>
              <a:t>CIFAR-10, CIFAR-100, CINIC-10, HAM10000</a:t>
            </a:r>
          </a:p>
          <a:p>
            <a:pPr lvl="1"/>
            <a:r>
              <a:rPr lang="en-US"/>
              <a:t>Non-IID variants for label distribution skew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81F35CF-4BA3-EFAA-7D45-8223312515E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84</a:t>
            </a:fld>
            <a:endParaRPr lang="e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396B3E-77D2-45F5-8478-064BE7E815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8028" y="1905641"/>
            <a:ext cx="1802546" cy="1802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92960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99BA2-656E-FDBC-8774-E763606C4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Evaluation Setup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785A0F-FA97-A0F4-81CF-8591A6711E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266325"/>
            <a:ext cx="8520600" cy="3432150"/>
          </a:xfrm>
        </p:spPr>
        <p:txBody>
          <a:bodyPr>
            <a:normAutofit fontScale="85000" lnSpcReduction="20000"/>
          </a:bodyPr>
          <a:lstStyle/>
          <a:p>
            <a:r>
              <a:rPr lang="en-US"/>
              <a:t>Implementation:</a:t>
            </a:r>
          </a:p>
          <a:p>
            <a:pPr lvl="1"/>
            <a:r>
              <a:rPr lang="en-US"/>
              <a:t>Hardware: </a:t>
            </a:r>
            <a:r>
              <a:rPr lang="pt-BR"/>
              <a:t>Intel Xeon(R) CPU &amp; </a:t>
            </a:r>
            <a:r>
              <a:rPr lang="en-US"/>
              <a:t>NVIDIA GeForce GTX GPUs</a:t>
            </a:r>
            <a:endParaRPr lang="pt-BR"/>
          </a:p>
          <a:p>
            <a:pPr lvl="1"/>
            <a:r>
              <a:rPr lang="en-US"/>
              <a:t>Software: Python, </a:t>
            </a:r>
            <a:r>
              <a:rPr lang="en-US" err="1"/>
              <a:t>PyTorch</a:t>
            </a:r>
            <a:endParaRPr lang="en-US"/>
          </a:p>
          <a:p>
            <a:pPr lvl="1"/>
            <a:r>
              <a:rPr lang="en-US"/>
              <a:t>Heterogeneous simulation environment</a:t>
            </a:r>
          </a:p>
          <a:p>
            <a:pPr lvl="2"/>
            <a:r>
              <a:rPr lang="en-US"/>
              <a:t>4, 2, 1, 0.5, and 0.2 CPUs. </a:t>
            </a:r>
          </a:p>
          <a:p>
            <a:pPr lvl="2"/>
            <a:r>
              <a:rPr lang="en-US"/>
              <a:t>0, 10, 20, 50, and 100 Mbps</a:t>
            </a:r>
          </a:p>
          <a:p>
            <a:r>
              <a:rPr lang="en-US"/>
              <a:t>Model Architecture:</a:t>
            </a:r>
          </a:p>
          <a:p>
            <a:pPr lvl="1"/>
            <a:r>
              <a:rPr lang="en-US"/>
              <a:t>ResNet-56</a:t>
            </a:r>
          </a:p>
          <a:p>
            <a:pPr lvl="1"/>
            <a:r>
              <a:rPr lang="en-US"/>
              <a:t>ResNet-110</a:t>
            </a:r>
          </a:p>
          <a:p>
            <a:r>
              <a:rPr lang="en-US"/>
              <a:t>Baselines:</a:t>
            </a:r>
          </a:p>
          <a:p>
            <a:pPr lvl="1"/>
            <a:r>
              <a:rPr lang="en-US" err="1"/>
              <a:t>FedAvg</a:t>
            </a:r>
            <a:endParaRPr lang="en-US"/>
          </a:p>
          <a:p>
            <a:pPr lvl="1"/>
            <a:r>
              <a:rPr lang="en-US" err="1"/>
              <a:t>BrainTorrent</a:t>
            </a:r>
            <a:endParaRPr lang="en-US"/>
          </a:p>
          <a:p>
            <a:pPr lvl="1"/>
            <a:r>
              <a:rPr lang="en-US"/>
              <a:t>Gossip Learning</a:t>
            </a:r>
          </a:p>
          <a:p>
            <a:pPr lvl="1"/>
            <a:r>
              <a:rPr lang="en-US" err="1"/>
              <a:t>AllReduce</a:t>
            </a:r>
            <a:endParaRPr lang="en-US"/>
          </a:p>
          <a:p>
            <a:r>
              <a:rPr lang="en-US"/>
              <a:t>Datasets:</a:t>
            </a:r>
          </a:p>
          <a:p>
            <a:pPr lvl="1"/>
            <a:r>
              <a:rPr lang="en-US"/>
              <a:t>CIFAR-10, CIFAR-100, CINIC-10</a:t>
            </a:r>
          </a:p>
          <a:p>
            <a:pPr lvl="1"/>
            <a:r>
              <a:rPr lang="en-US"/>
              <a:t>Non-IID variants for label distribution skew</a:t>
            </a:r>
          </a:p>
        </p:txBody>
      </p:sp>
      <p:pic>
        <p:nvPicPr>
          <p:cNvPr id="17" name="Picture 16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FD2A10AC-E0AB-7C5D-AB66-9706239302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6353" y="1379869"/>
            <a:ext cx="2001408" cy="2594491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81F35CF-4BA3-EFAA-7D45-8223312515E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85</a:t>
            </a:fld>
            <a:endParaRPr lang="en"/>
          </a:p>
        </p:txBody>
      </p:sp>
      <p:pic>
        <p:nvPicPr>
          <p:cNvPr id="5" name="Picture 4" descr="A qr code with black squares and dots&#10;&#10;Description automatically generated">
            <a:extLst>
              <a:ext uri="{FF2B5EF4-FFF2-40B4-BE49-F238E27FC236}">
                <a16:creationId xmlns:a16="http://schemas.microsoft.com/office/drawing/2014/main" id="{D3AA1D75-870D-EE16-2889-5ED92E6AA2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4663" y="1191528"/>
            <a:ext cx="2204787" cy="2204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48427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99BA2-656E-FDBC-8774-E763606C4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Key Observation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612F86-2213-3A7B-01A9-4FE2CA4BF8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4634" y="1617104"/>
            <a:ext cx="6282396" cy="2665519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0487B7-2F17-2D1F-2818-AC97E29604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046645-8D47-4C13-12ED-CD483B32F74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6127981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99BA2-656E-FDBC-8774-E763606C4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Privacy Protection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785A0F-FA97-A0F4-81CF-8591A6711E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266325"/>
            <a:ext cx="4703645" cy="33027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Flexible Privacy Integration</a:t>
            </a:r>
          </a:p>
          <a:p>
            <a:pPr marL="0" indent="0">
              <a:buNone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Model Training:</a:t>
            </a:r>
          </a:p>
          <a:p>
            <a:pPr marL="285750" indent="-285750"/>
            <a:r>
              <a:rPr lang="en-US" b="0" i="0">
                <a:solidFill>
                  <a:srgbClr val="1F1F1F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Fast Agents: Unidirectional communication.</a:t>
            </a:r>
          </a:p>
          <a:p>
            <a:pPr marL="285750" indent="-285750"/>
            <a:r>
              <a:rPr lang="en-US" b="0" i="0">
                <a:solidFill>
                  <a:srgbClr val="1F1F1F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Slow Agents: </a:t>
            </a:r>
            <a:r>
              <a:rPr lang="en-US"/>
              <a:t>Protect intermediate data with privacy techniques (e.g., </a:t>
            </a:r>
            <a:r>
              <a:rPr lang="en-US" err="1"/>
              <a:t>PixelDP</a:t>
            </a:r>
            <a:r>
              <a:rPr lang="en-US"/>
              <a:t> noise layer, patch shuffling, distance correlation, and </a:t>
            </a:r>
            <a:r>
              <a:rPr lang="en-US" err="1"/>
              <a:t>SplitGuard</a:t>
            </a:r>
            <a:r>
              <a:rPr lang="en-US"/>
              <a:t>).</a:t>
            </a:r>
          </a:p>
          <a:p>
            <a:pPr marL="0" indent="0">
              <a:buNone/>
            </a:pPr>
            <a:r>
              <a:rPr lang="en-US" b="0" i="0">
                <a:solidFill>
                  <a:srgbClr val="1F1F1F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Model Aggregation:</a:t>
            </a:r>
          </a:p>
          <a:p>
            <a:pPr marL="285750" indent="-285750"/>
            <a:r>
              <a:rPr lang="en-US"/>
              <a:t>Model compartmentalization</a:t>
            </a:r>
          </a:p>
          <a:p>
            <a:pPr marL="285750" indent="-285750"/>
            <a:r>
              <a:rPr lang="en-US"/>
              <a:t>Differential privacy, and cryptography</a:t>
            </a:r>
          </a:p>
          <a:p>
            <a:pPr marL="285750" indent="-285750"/>
            <a:endParaRPr lang="en-US" b="0" i="0">
              <a:solidFill>
                <a:srgbClr val="1F1F1F"/>
              </a:solidFill>
              <a:effectLst/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Google Shape;233;p33">
            <a:extLst>
              <a:ext uri="{FF2B5EF4-FFF2-40B4-BE49-F238E27FC236}">
                <a16:creationId xmlns:a16="http://schemas.microsoft.com/office/drawing/2014/main" id="{EDB4DDD5-4D50-EE56-D224-746BF6709637}"/>
              </a:ext>
            </a:extLst>
          </p:cNvPr>
          <p:cNvSpPr txBox="1"/>
          <p:nvPr/>
        </p:nvSpPr>
        <p:spPr>
          <a:xfrm>
            <a:off x="311700" y="4569399"/>
            <a:ext cx="6423000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en-US" sz="600" err="1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Vepakomma</a:t>
            </a:r>
            <a:r>
              <a:rPr lang="en-US" sz="6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600" err="1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Praneeth</a:t>
            </a:r>
            <a:r>
              <a:rPr lang="en-US" sz="6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et al. "Reducing leakage in distributed deep learning for sensitive health data." </a:t>
            </a:r>
            <a:r>
              <a:rPr lang="en-US" sz="600" err="1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arXiv</a:t>
            </a:r>
            <a:r>
              <a:rPr lang="en-US" sz="6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preprint arXiv:1812.00564 2 (2019).</a:t>
            </a:r>
          </a:p>
          <a:p>
            <a:pPr lvl="0"/>
            <a:r>
              <a:rPr lang="en-US" sz="6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Zhen, Xingjian, et al. "On the versatile uses of partial distance correlation in deep learning." European Conference on Computer Vision. Cham: Springer Nature Switzerland, 2022.</a:t>
            </a:r>
          </a:p>
          <a:p>
            <a:r>
              <a:rPr lang="en-US" sz="6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Yao, Dixi, et al. "Privacy-Preserving Split Learning via Patch Shuffling over Transformers." 2022 IEEE International Conference on Data Mining (ICDM). IEEE, 2022.</a:t>
            </a:r>
          </a:p>
          <a:p>
            <a:pPr lvl="0"/>
            <a:endParaRPr lang="en-US" sz="600">
              <a:solidFill>
                <a:srgbClr val="22222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C535B3B-D818-C115-11D2-D540443DE8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9884" y="2983377"/>
            <a:ext cx="3009037" cy="91038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A2EFC99-8907-839A-BA45-8DA99254AAFA}"/>
              </a:ext>
            </a:extLst>
          </p:cNvPr>
          <p:cNvGrpSpPr/>
          <p:nvPr/>
        </p:nvGrpSpPr>
        <p:grpSpPr>
          <a:xfrm>
            <a:off x="5379884" y="1750925"/>
            <a:ext cx="3093104" cy="1086627"/>
            <a:chOff x="5331758" y="1048281"/>
            <a:chExt cx="3093104" cy="108662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D38A9D1-1F2C-0578-961A-73121786AE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52849" b="27336"/>
            <a:stretch/>
          </p:blipFill>
          <p:spPr>
            <a:xfrm>
              <a:off x="5331758" y="1048281"/>
              <a:ext cx="1504518" cy="1086627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A46F98E-29B3-D144-85AE-62B0ABB315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8049" b="27336"/>
            <a:stretch/>
          </p:blipFill>
          <p:spPr>
            <a:xfrm>
              <a:off x="6869113" y="1115114"/>
              <a:ext cx="1555749" cy="1019794"/>
            </a:xfrm>
            <a:prstGeom prst="rect">
              <a:avLst/>
            </a:prstGeom>
          </p:spPr>
        </p:pic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CFB110-8325-7D77-505C-8628E90E83E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55361538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99BA2-656E-FDBC-8774-E763606C4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Convergence Analysis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785A0F-FA97-A0F4-81CF-8591A6711E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 algn="l">
              <a:buNone/>
            </a:pPr>
            <a:r>
              <a:rPr lang="en-US" b="1" i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Standard Assumptions</a:t>
            </a:r>
            <a:r>
              <a:rPr lang="en-US" b="0" i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0" i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L-smoothness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0" i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µ-convexity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0" i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Bounded gradients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0" i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Bounded variance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0" i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Bounded gradient dissimilarity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0" i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Bounded distance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B7A5B3-15DC-FCBF-1B2F-0923C998B74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2794489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9A22D-37F5-59F1-0149-10B3CF016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Subspace Similarity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2DF2CC-48D9-1461-D926-BB231ADD32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/>
              <a:t>Develop compact representations of fine-tuned models for scalable deployment.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411DB4-3BFF-B1FC-CB19-32DF4CE3BBB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89</a:t>
            </a:fld>
            <a:endParaRPr lang="en"/>
          </a:p>
        </p:txBody>
      </p:sp>
      <p:pic>
        <p:nvPicPr>
          <p:cNvPr id="7" name="Picture 6" descr="card">
            <a:extLst>
              <a:ext uri="{FF2B5EF4-FFF2-40B4-BE49-F238E27FC236}">
                <a16:creationId xmlns:a16="http://schemas.microsoft.com/office/drawing/2014/main" id="{C924EEF4-8444-4676-BB83-A18B99D188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3755" y="1901728"/>
            <a:ext cx="3011241" cy="2408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36674C2-3012-47CD-BFE6-648E54E4A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9668" y="4310721"/>
            <a:ext cx="3927539" cy="516607"/>
          </a:xfrm>
          <a:prstGeom prst="rect">
            <a:avLst/>
          </a:prstGeom>
        </p:spPr>
      </p:pic>
      <p:pic>
        <p:nvPicPr>
          <p:cNvPr id="9" name="Picture 4" descr="card">
            <a:extLst>
              <a:ext uri="{FF2B5EF4-FFF2-40B4-BE49-F238E27FC236}">
                <a16:creationId xmlns:a16="http://schemas.microsoft.com/office/drawing/2014/main" id="{55C4D99A-BCDE-4E02-B786-B90961D2C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99838"/>
            <a:ext cx="2645863" cy="2116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6DEBFDC-731C-41BE-AD83-2646F8DDF1EA}"/>
              </a:ext>
            </a:extLst>
          </p:cNvPr>
          <p:cNvSpPr/>
          <p:nvPr/>
        </p:nvSpPr>
        <p:spPr>
          <a:xfrm>
            <a:off x="3888896" y="222663"/>
            <a:ext cx="4078982" cy="867900"/>
          </a:xfrm>
          <a:prstGeom prst="roundRect">
            <a:avLst/>
          </a:prstGeom>
          <a:solidFill>
            <a:schemeClr val="bg1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14300" algn="ctr"/>
            <a:r>
              <a:rPr lang="en-US" sz="180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Overlap between 𝑊 and Δ𝑊 subspaces justifies using 𝑊 to construct efficient basis vectors</a:t>
            </a:r>
          </a:p>
        </p:txBody>
      </p:sp>
      <p:pic>
        <p:nvPicPr>
          <p:cNvPr id="11" name="Picture 2" descr="card">
            <a:extLst>
              <a:ext uri="{FF2B5EF4-FFF2-40B4-BE49-F238E27FC236}">
                <a16:creationId xmlns:a16="http://schemas.microsoft.com/office/drawing/2014/main" id="{F60164A9-A752-44B4-8E25-6549D03E9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912" y="2051791"/>
            <a:ext cx="2869362" cy="2295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2185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B684F086-278B-4307-AE46-F0AE3B9650A0}"/>
                  </a:ext>
                </a:extLst>
              </p:cNvPr>
              <p:cNvSpPr/>
              <p:nvPr/>
            </p:nvSpPr>
            <p:spPr>
              <a:xfrm>
                <a:off x="136582" y="2594811"/>
                <a:ext cx="1735493" cy="32073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sz="105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05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r>
                        <m:rPr>
                          <m:sty m:val="p"/>
                        </m:rPr>
                        <a:rPr lang="el-GR" sz="105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  <m:sSup>
                        <m:sSupPr>
                          <m:ctrlPr>
                            <a:rPr lang="el-GR" sz="105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US" sz="105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sz="105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B684F086-278B-4307-AE46-F0AE3B9650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582" y="2594811"/>
                <a:ext cx="1735493" cy="32073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127D78F9-7F0A-461B-923B-6784CAB9AA72}"/>
                  </a:ext>
                </a:extLst>
              </p:cNvPr>
              <p:cNvSpPr/>
              <p:nvPr/>
            </p:nvSpPr>
            <p:spPr>
              <a:xfrm>
                <a:off x="498522" y="1658892"/>
                <a:ext cx="951782" cy="918972"/>
              </a:xfrm>
              <a:prstGeom prst="rect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Foundation model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𝑊</m:t>
                      </m:r>
                    </m:oMath>
                  </m:oMathPara>
                </a14:m>
                <a:endParaRPr lang="en-US" sz="105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127D78F9-7F0A-461B-923B-6784CAB9AA7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522" y="1658892"/>
                <a:ext cx="951782" cy="91897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Flowchart: Manual Operation 4">
                <a:extLst>
                  <a:ext uri="{FF2B5EF4-FFF2-40B4-BE49-F238E27FC236}">
                    <a16:creationId xmlns:a16="http://schemas.microsoft.com/office/drawing/2014/main" id="{79F9E158-2F63-41FF-8AD6-402F2CB45746}"/>
                  </a:ext>
                </a:extLst>
              </p:cNvPr>
              <p:cNvSpPr/>
              <p:nvPr/>
            </p:nvSpPr>
            <p:spPr>
              <a:xfrm>
                <a:off x="1554655" y="1658892"/>
                <a:ext cx="774954" cy="397764"/>
              </a:xfrm>
              <a:prstGeom prst="flowChartManualOperation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𝐵</m:t>
                      </m:r>
                    </m:oMath>
                  </m:oMathPara>
                </a14:m>
                <a:endParaRPr lang="en-US" sz="105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Flowchart: Manual Operation 4">
                <a:extLst>
                  <a:ext uri="{FF2B5EF4-FFF2-40B4-BE49-F238E27FC236}">
                    <a16:creationId xmlns:a16="http://schemas.microsoft.com/office/drawing/2014/main" id="{79F9E158-2F63-41FF-8AD6-402F2CB4574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4655" y="1658892"/>
                <a:ext cx="774954" cy="397764"/>
              </a:xfrm>
              <a:prstGeom prst="flowChartManualOperation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rapezoid 6">
                <a:extLst>
                  <a:ext uri="{FF2B5EF4-FFF2-40B4-BE49-F238E27FC236}">
                    <a16:creationId xmlns:a16="http://schemas.microsoft.com/office/drawing/2014/main" id="{0CDA752B-EF95-4600-ACF5-7EE3478597E5}"/>
                  </a:ext>
                </a:extLst>
              </p:cNvPr>
              <p:cNvSpPr/>
              <p:nvPr/>
            </p:nvSpPr>
            <p:spPr>
              <a:xfrm>
                <a:off x="1554655" y="2180100"/>
                <a:ext cx="774954" cy="397764"/>
              </a:xfrm>
              <a:prstGeom prst="trapezoid">
                <a:avLst>
                  <a:gd name="adj" fmla="val 37069"/>
                </a:avLst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𝐴</m:t>
                      </m:r>
                    </m:oMath>
                  </m:oMathPara>
                </a14:m>
                <a:endParaRPr lang="en-US" sz="1050" i="1">
                  <a:solidFill>
                    <a:schemeClr val="tx1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rapezoid 6">
                <a:extLst>
                  <a:ext uri="{FF2B5EF4-FFF2-40B4-BE49-F238E27FC236}">
                    <a16:creationId xmlns:a16="http://schemas.microsoft.com/office/drawing/2014/main" id="{0CDA752B-EF95-4600-ACF5-7EE3478597E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4655" y="2180100"/>
                <a:ext cx="774954" cy="397764"/>
              </a:xfrm>
              <a:prstGeom prst="trapezoid">
                <a:avLst>
                  <a:gd name="adj" fmla="val 37069"/>
                </a:avLst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97F84A6F-6417-4E1B-B7D8-8898733FCCB2}"/>
              </a:ext>
            </a:extLst>
          </p:cNvPr>
          <p:cNvGrpSpPr/>
          <p:nvPr/>
        </p:nvGrpSpPr>
        <p:grpSpPr>
          <a:xfrm>
            <a:off x="498523" y="1178832"/>
            <a:ext cx="1885950" cy="397764"/>
            <a:chOff x="1536192" y="521208"/>
            <a:chExt cx="2514600" cy="530352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5BB92220-6234-4046-84AB-F6E7980FD110}"/>
                </a:ext>
              </a:extLst>
            </p:cNvPr>
            <p:cNvSpPr/>
            <p:nvPr/>
          </p:nvSpPr>
          <p:spPr>
            <a:xfrm>
              <a:off x="1728216" y="521208"/>
              <a:ext cx="2322576" cy="53035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68580" algn="ctr"/>
              <a:r>
                <a:rPr lang="en-US" sz="105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Initial fine-tuned model</a:t>
              </a:r>
            </a:p>
          </p:txBody>
        </p:sp>
        <p:sp>
          <p:nvSpPr>
            <p:cNvPr id="8" name="Flowchart: Connector 7">
              <a:extLst>
                <a:ext uri="{FF2B5EF4-FFF2-40B4-BE49-F238E27FC236}">
                  <a16:creationId xmlns:a16="http://schemas.microsoft.com/office/drawing/2014/main" id="{EA7FE6F1-2D7C-4F28-BAB7-8FE2A5E40308}"/>
                </a:ext>
              </a:extLst>
            </p:cNvPr>
            <p:cNvSpPr/>
            <p:nvPr/>
          </p:nvSpPr>
          <p:spPr>
            <a:xfrm>
              <a:off x="1536192" y="521208"/>
              <a:ext cx="530352" cy="530352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</p:grp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3C8704A7-0B11-460B-A57E-6AF72CD0C544}"/>
              </a:ext>
            </a:extLst>
          </p:cNvPr>
          <p:cNvGraphicFramePr>
            <a:graphicFrameLocks noGrp="1"/>
          </p:cNvGraphicFramePr>
          <p:nvPr/>
        </p:nvGraphicFramePr>
        <p:xfrm>
          <a:off x="2856840" y="2182627"/>
          <a:ext cx="951780" cy="32073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58630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F3F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184643"/>
                  </a:ext>
                </a:extLst>
              </a:tr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E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406398"/>
                  </a:ext>
                </a:extLst>
              </a:tr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E2F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038484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FEF42F20-4E49-4CDE-988E-197F80FCFE57}"/>
              </a:ext>
            </a:extLst>
          </p:cNvPr>
          <p:cNvGraphicFramePr>
            <a:graphicFrameLocks noGrp="1"/>
          </p:cNvGraphicFramePr>
          <p:nvPr/>
        </p:nvGraphicFramePr>
        <p:xfrm>
          <a:off x="2861490" y="1747965"/>
          <a:ext cx="951780" cy="3216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8630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107218">
                <a:tc>
                  <a:txBody>
                    <a:bodyPr/>
                    <a:lstStyle/>
                    <a:p>
                      <a:endParaRPr lang="en-US" sz="10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184643"/>
                  </a:ext>
                </a:extLst>
              </a:tr>
              <a:tr h="107218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406398"/>
                  </a:ext>
                </a:extLst>
              </a:tr>
              <a:tr h="107218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038484"/>
                  </a:ext>
                </a:extLst>
              </a:tr>
            </a:tbl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73016DFE-08AD-426E-B4F3-CC579DE531A3}"/>
              </a:ext>
            </a:extLst>
          </p:cNvPr>
          <p:cNvSpPr/>
          <p:nvPr/>
        </p:nvSpPr>
        <p:spPr>
          <a:xfrm>
            <a:off x="1506648" y="1617744"/>
            <a:ext cx="951782" cy="1018895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5A7E7BB-3397-4A61-AB77-14D97B06E6BD}"/>
              </a:ext>
            </a:extLst>
          </p:cNvPr>
          <p:cNvCxnSpPr>
            <a:cxnSpLocks/>
            <a:stCxn id="13" idx="3"/>
          </p:cNvCxnSpPr>
          <p:nvPr/>
        </p:nvCxnSpPr>
        <p:spPr>
          <a:xfrm>
            <a:off x="2458430" y="2127192"/>
            <a:ext cx="31718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6845F6D5-EBDB-4D7A-BCBC-041DE3F4D554}"/>
                  </a:ext>
                </a:extLst>
              </p:cNvPr>
              <p:cNvSpPr/>
              <p:nvPr/>
            </p:nvSpPr>
            <p:spPr>
              <a:xfrm>
                <a:off x="2668747" y="2243790"/>
                <a:ext cx="164592" cy="23708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𝐴</m:t>
                      </m:r>
                    </m:oMath>
                  </m:oMathPara>
                </a14:m>
                <a:endParaRPr lang="en-US" sz="1050" i="1">
                  <a:solidFill>
                    <a:schemeClr val="tx1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6845F6D5-EBDB-4D7A-BCBC-041DE3F4D5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8747" y="2243790"/>
                <a:ext cx="164592" cy="237083"/>
              </a:xfrm>
              <a:prstGeom prst="rect">
                <a:avLst/>
              </a:prstGeom>
              <a:blipFill>
                <a:blip r:embed="rId7"/>
                <a:stretch>
                  <a:fillRect l="-1481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A40420C2-DA41-430E-890D-2A3DC5B4B477}"/>
                  </a:ext>
                </a:extLst>
              </p:cNvPr>
              <p:cNvSpPr/>
              <p:nvPr/>
            </p:nvSpPr>
            <p:spPr>
              <a:xfrm>
                <a:off x="2668287" y="1755309"/>
                <a:ext cx="164592" cy="23708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𝐵</m:t>
                      </m:r>
                    </m:oMath>
                  </m:oMathPara>
                </a14:m>
                <a:endParaRPr lang="en-US" sz="1050" i="1">
                  <a:solidFill>
                    <a:schemeClr val="tx1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A40420C2-DA41-430E-890D-2A3DC5B4B4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8287" y="1755309"/>
                <a:ext cx="164592" cy="237083"/>
              </a:xfrm>
              <a:prstGeom prst="rect">
                <a:avLst/>
              </a:prstGeom>
              <a:blipFill>
                <a:blip r:embed="rId8"/>
                <a:stretch>
                  <a:fillRect l="-1851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Connector: Elbow 19">
            <a:extLst>
              <a:ext uri="{FF2B5EF4-FFF2-40B4-BE49-F238E27FC236}">
                <a16:creationId xmlns:a16="http://schemas.microsoft.com/office/drawing/2014/main" id="{CB475DBB-A8D5-4C49-935D-3DDA1CDADA4F}"/>
              </a:ext>
            </a:extLst>
          </p:cNvPr>
          <p:cNvCxnSpPr>
            <a:cxnSpLocks/>
            <a:stCxn id="18" idx="2"/>
            <a:endCxn id="30" idx="0"/>
          </p:cNvCxnSpPr>
          <p:nvPr/>
        </p:nvCxnSpPr>
        <p:spPr>
          <a:xfrm rot="16200000" flipH="1">
            <a:off x="1717262" y="2202616"/>
            <a:ext cx="320387" cy="1746254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CFC6B87-FB48-477D-B843-6997010F91DA}"/>
                  </a:ext>
                </a:extLst>
              </p:cNvPr>
              <p:cNvSpPr/>
              <p:nvPr/>
            </p:nvSpPr>
            <p:spPr>
              <a:xfrm>
                <a:off x="4958799" y="2200936"/>
                <a:ext cx="164593" cy="32073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US" sz="105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/>
                      </m:sSup>
                    </m:oMath>
                  </m:oMathPara>
                </a14:m>
                <a:endParaRPr lang="en-US" sz="105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CFC6B87-FB48-477D-B843-6997010F91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8799" y="2200936"/>
                <a:ext cx="164593" cy="320739"/>
              </a:xfrm>
              <a:prstGeom prst="rect">
                <a:avLst/>
              </a:prstGeom>
              <a:blipFill>
                <a:blip r:embed="rId9"/>
                <a:stretch>
                  <a:fillRect l="-7037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E5A4474-6CA7-4FCA-AE71-2CA7307DAAF4}"/>
                  </a:ext>
                </a:extLst>
              </p:cNvPr>
              <p:cNvSpPr/>
              <p:nvPr/>
            </p:nvSpPr>
            <p:spPr>
              <a:xfrm>
                <a:off x="4895041" y="1710334"/>
                <a:ext cx="298385" cy="32073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05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US" sz="105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105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105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E5A4474-6CA7-4FCA-AE71-2CA7307DAA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5041" y="1710334"/>
                <a:ext cx="298385" cy="320739"/>
              </a:xfrm>
              <a:prstGeom prst="rect">
                <a:avLst/>
              </a:prstGeom>
              <a:blipFill>
                <a:blip r:embed="rId10"/>
                <a:stretch>
                  <a:fillRect l="-1632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73649A65-159E-49B4-882F-C56FCBE10671}"/>
              </a:ext>
            </a:extLst>
          </p:cNvPr>
          <p:cNvGraphicFramePr>
            <a:graphicFrameLocks noGrp="1"/>
          </p:cNvGraphicFramePr>
          <p:nvPr/>
        </p:nvGraphicFramePr>
        <p:xfrm>
          <a:off x="5205745" y="1755310"/>
          <a:ext cx="951780" cy="32073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8630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 b="0" i="0" u="none" strike="noStrike" cap="none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184643"/>
                  </a:ext>
                </a:extLst>
              </a:tr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406398"/>
                  </a:ext>
                </a:extLst>
              </a:tr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038484"/>
                  </a:ext>
                </a:extLst>
              </a:tr>
            </a:tbl>
          </a:graphicData>
        </a:graphic>
      </p:graphicFrame>
      <p:sp>
        <p:nvSpPr>
          <p:cNvPr id="28" name="Rectangle 27">
            <a:extLst>
              <a:ext uri="{FF2B5EF4-FFF2-40B4-BE49-F238E27FC236}">
                <a16:creationId xmlns:a16="http://schemas.microsoft.com/office/drawing/2014/main" id="{AE4F6E94-B51B-4E72-A5E7-7346F4B05362}"/>
              </a:ext>
            </a:extLst>
          </p:cNvPr>
          <p:cNvSpPr/>
          <p:nvPr/>
        </p:nvSpPr>
        <p:spPr>
          <a:xfrm>
            <a:off x="185446" y="4189002"/>
            <a:ext cx="620372" cy="2370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Seed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E14CAAA-E901-4754-B137-CBFFBDCFA006}"/>
              </a:ext>
            </a:extLst>
          </p:cNvPr>
          <p:cNvSpPr/>
          <p:nvPr/>
        </p:nvSpPr>
        <p:spPr>
          <a:xfrm>
            <a:off x="628129" y="3600980"/>
            <a:ext cx="1309684" cy="450689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Pseudo-random generator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EEB126D5-AF4D-4B71-9A60-0E4AB421D5E1}"/>
                  </a:ext>
                </a:extLst>
              </p:cNvPr>
              <p:cNvSpPr/>
              <p:nvPr/>
            </p:nvSpPr>
            <p:spPr>
              <a:xfrm>
                <a:off x="1983845" y="3235937"/>
                <a:ext cx="1533475" cy="456260"/>
              </a:xfrm>
              <a:prstGeom prst="rect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Random basis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5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05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ℳ</m:t>
                        </m:r>
                      </m:e>
                      <m:sub>
                        <m:r>
                          <a:rPr lang="en-US" sz="105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sub>
                    </m:sSub>
                  </m:oMath>
                </a14:m>
                <a:endParaRPr lang="en-US" sz="105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EEB126D5-AF4D-4B71-9A60-0E4AB421D5E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3845" y="3235937"/>
                <a:ext cx="1533475" cy="45626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1" name="Group 40">
            <a:extLst>
              <a:ext uri="{FF2B5EF4-FFF2-40B4-BE49-F238E27FC236}">
                <a16:creationId xmlns:a16="http://schemas.microsoft.com/office/drawing/2014/main" id="{6AEDC54D-486D-4FBE-ADC5-D9F7762EC3AE}"/>
              </a:ext>
            </a:extLst>
          </p:cNvPr>
          <p:cNvGrpSpPr/>
          <p:nvPr/>
        </p:nvGrpSpPr>
        <p:grpSpPr>
          <a:xfrm>
            <a:off x="1465805" y="4426085"/>
            <a:ext cx="1885950" cy="397764"/>
            <a:chOff x="1536192" y="521208"/>
            <a:chExt cx="2514600" cy="530352"/>
          </a:xfrm>
        </p:grpSpPr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E9CBB15D-B7AE-43BB-8C63-15A2F7DE0930}"/>
                </a:ext>
              </a:extLst>
            </p:cNvPr>
            <p:cNvSpPr/>
            <p:nvPr/>
          </p:nvSpPr>
          <p:spPr>
            <a:xfrm>
              <a:off x="1728216" y="521208"/>
              <a:ext cx="2322576" cy="53035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68580" algn="ctr"/>
              <a:r>
                <a:rPr lang="en-US" sz="105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Subspace-oriented randomized bases</a:t>
              </a:r>
            </a:p>
          </p:txBody>
        </p:sp>
        <p:sp>
          <p:nvSpPr>
            <p:cNvPr id="43" name="Flowchart: Connector 42">
              <a:extLst>
                <a:ext uri="{FF2B5EF4-FFF2-40B4-BE49-F238E27FC236}">
                  <a16:creationId xmlns:a16="http://schemas.microsoft.com/office/drawing/2014/main" id="{616780D3-901F-46CC-9439-1A431E5D1E2F}"/>
                </a:ext>
              </a:extLst>
            </p:cNvPr>
            <p:cNvSpPr/>
            <p:nvPr/>
          </p:nvSpPr>
          <p:spPr>
            <a:xfrm>
              <a:off x="1536192" y="521208"/>
              <a:ext cx="530352" cy="530352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6B85193-BBA4-4513-A4EC-B4E3884EC858}"/>
              </a:ext>
            </a:extLst>
          </p:cNvPr>
          <p:cNvGrpSpPr/>
          <p:nvPr/>
        </p:nvGrpSpPr>
        <p:grpSpPr>
          <a:xfrm>
            <a:off x="4506781" y="4426085"/>
            <a:ext cx="1885950" cy="397764"/>
            <a:chOff x="1536192" y="521208"/>
            <a:chExt cx="2514600" cy="530352"/>
          </a:xfrm>
        </p:grpSpPr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12CBE7F5-B586-44E0-9389-AEA8982B18AC}"/>
                </a:ext>
              </a:extLst>
            </p:cNvPr>
            <p:cNvSpPr/>
            <p:nvPr/>
          </p:nvSpPr>
          <p:spPr>
            <a:xfrm>
              <a:off x="1728216" y="521208"/>
              <a:ext cx="2322576" cy="53035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68580" algn="ctr"/>
              <a:r>
                <a:rPr lang="en-US" sz="105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Sparse selection of bases</a:t>
              </a:r>
            </a:p>
          </p:txBody>
        </p:sp>
        <p:sp>
          <p:nvSpPr>
            <p:cNvPr id="46" name="Flowchart: Connector 45">
              <a:extLst>
                <a:ext uri="{FF2B5EF4-FFF2-40B4-BE49-F238E27FC236}">
                  <a16:creationId xmlns:a16="http://schemas.microsoft.com/office/drawing/2014/main" id="{58D0E538-081D-4BC6-A755-F946B9308ABB}"/>
                </a:ext>
              </a:extLst>
            </p:cNvPr>
            <p:cNvSpPr/>
            <p:nvPr/>
          </p:nvSpPr>
          <p:spPr>
            <a:xfrm>
              <a:off x="1536192" y="521208"/>
              <a:ext cx="530352" cy="530352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BBF1EE2-16DC-428D-9383-87BC8A7588CB}"/>
              </a:ext>
            </a:extLst>
          </p:cNvPr>
          <p:cNvGrpSpPr/>
          <p:nvPr/>
        </p:nvGrpSpPr>
        <p:grpSpPr>
          <a:xfrm>
            <a:off x="7100087" y="4420015"/>
            <a:ext cx="1885950" cy="397764"/>
            <a:chOff x="1536192" y="521208"/>
            <a:chExt cx="2514600" cy="530352"/>
          </a:xfrm>
        </p:grpSpPr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00E5128F-8E6C-42C4-AFE8-B3EB5EAF2369}"/>
                </a:ext>
              </a:extLst>
            </p:cNvPr>
            <p:cNvSpPr/>
            <p:nvPr/>
          </p:nvSpPr>
          <p:spPr>
            <a:xfrm>
              <a:off x="1728216" y="521208"/>
              <a:ext cx="2322576" cy="53035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68580" algn="ctr"/>
              <a:r>
                <a:rPr lang="en-US" sz="105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Model  reconstruction</a:t>
              </a:r>
            </a:p>
          </p:txBody>
        </p:sp>
        <p:sp>
          <p:nvSpPr>
            <p:cNvPr id="49" name="Flowchart: Connector 48">
              <a:extLst>
                <a:ext uri="{FF2B5EF4-FFF2-40B4-BE49-F238E27FC236}">
                  <a16:creationId xmlns:a16="http://schemas.microsoft.com/office/drawing/2014/main" id="{C2637CFF-347D-40ED-8967-87BB47B2186C}"/>
                </a:ext>
              </a:extLst>
            </p:cNvPr>
            <p:cNvSpPr/>
            <p:nvPr/>
          </p:nvSpPr>
          <p:spPr>
            <a:xfrm>
              <a:off x="1536192" y="521208"/>
              <a:ext cx="530352" cy="530352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ABA3FA39-840D-4C91-BC48-5EE3030C554B}"/>
                  </a:ext>
                </a:extLst>
              </p:cNvPr>
              <p:cNvSpPr/>
              <p:nvPr/>
            </p:nvSpPr>
            <p:spPr>
              <a:xfrm>
                <a:off x="1983845" y="3931792"/>
                <a:ext cx="1533475" cy="456260"/>
              </a:xfrm>
              <a:prstGeom prst="rect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Random basis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5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05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ℳ</m:t>
                        </m:r>
                      </m:e>
                      <m:sub>
                        <m:r>
                          <a:rPr lang="en-US" sz="105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sub>
                    </m:sSub>
                  </m:oMath>
                </a14:m>
                <a:endParaRPr lang="en-US" sz="105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ABA3FA39-840D-4C91-BC48-5EE3030C55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3845" y="3931792"/>
                <a:ext cx="1533475" cy="45626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3" name="Table 52">
            <a:extLst>
              <a:ext uri="{FF2B5EF4-FFF2-40B4-BE49-F238E27FC236}">
                <a16:creationId xmlns:a16="http://schemas.microsoft.com/office/drawing/2014/main" id="{E6A79FD7-3973-4302-A76B-10FD444173FE}"/>
              </a:ext>
            </a:extLst>
          </p:cNvPr>
          <p:cNvGraphicFramePr>
            <a:graphicFrameLocks noGrp="1"/>
          </p:cNvGraphicFramePr>
          <p:nvPr/>
        </p:nvGraphicFramePr>
        <p:xfrm>
          <a:off x="5205745" y="2188698"/>
          <a:ext cx="951780" cy="32073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58630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184643"/>
                  </a:ext>
                </a:extLst>
              </a:tr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406398"/>
                  </a:ext>
                </a:extLst>
              </a:tr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038484"/>
                  </a:ext>
                </a:extLst>
              </a:tr>
            </a:tbl>
          </a:graphicData>
        </a:graphic>
      </p:graphicFrame>
      <p:cxnSp>
        <p:nvCxnSpPr>
          <p:cNvPr id="55" name="Connector: Elbow 54">
            <a:extLst>
              <a:ext uri="{FF2B5EF4-FFF2-40B4-BE49-F238E27FC236}">
                <a16:creationId xmlns:a16="http://schemas.microsoft.com/office/drawing/2014/main" id="{89A6D318-04DE-44B8-A835-75B3211A6071}"/>
              </a:ext>
            </a:extLst>
          </p:cNvPr>
          <p:cNvCxnSpPr>
            <a:stCxn id="29" idx="0"/>
            <a:endCxn id="30" idx="1"/>
          </p:cNvCxnSpPr>
          <p:nvPr/>
        </p:nvCxnSpPr>
        <p:spPr>
          <a:xfrm rot="5400000" flipH="1" flipV="1">
            <a:off x="1564951" y="3182087"/>
            <a:ext cx="136913" cy="700874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or: Elbow 55">
            <a:extLst>
              <a:ext uri="{FF2B5EF4-FFF2-40B4-BE49-F238E27FC236}">
                <a16:creationId xmlns:a16="http://schemas.microsoft.com/office/drawing/2014/main" id="{5FAF533F-791C-4C6F-A898-6D62D924BCB5}"/>
              </a:ext>
            </a:extLst>
          </p:cNvPr>
          <p:cNvCxnSpPr>
            <a:cxnSpLocks/>
            <a:stCxn id="29" idx="2"/>
            <a:endCxn id="50" idx="1"/>
          </p:cNvCxnSpPr>
          <p:nvPr/>
        </p:nvCxnSpPr>
        <p:spPr>
          <a:xfrm rot="16200000" flipH="1">
            <a:off x="1579281" y="3755358"/>
            <a:ext cx="108254" cy="700874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71467A8A-26CA-4B0D-A6B2-74D47DB85A84}"/>
              </a:ext>
            </a:extLst>
          </p:cNvPr>
          <p:cNvCxnSpPr>
            <a:cxnSpLocks/>
          </p:cNvCxnSpPr>
          <p:nvPr/>
        </p:nvCxnSpPr>
        <p:spPr>
          <a:xfrm flipV="1">
            <a:off x="3808621" y="2134202"/>
            <a:ext cx="1171163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or: Elbow 66">
            <a:extLst>
              <a:ext uri="{FF2B5EF4-FFF2-40B4-BE49-F238E27FC236}">
                <a16:creationId xmlns:a16="http://schemas.microsoft.com/office/drawing/2014/main" id="{281A3D90-8172-44BA-BCF4-B3188BB017D2}"/>
              </a:ext>
            </a:extLst>
          </p:cNvPr>
          <p:cNvCxnSpPr>
            <a:cxnSpLocks/>
            <a:endCxn id="29" idx="1"/>
          </p:cNvCxnSpPr>
          <p:nvPr/>
        </p:nvCxnSpPr>
        <p:spPr>
          <a:xfrm rot="5400000" flipH="1" flipV="1">
            <a:off x="403087" y="3925929"/>
            <a:ext cx="324645" cy="125437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382E3591-F340-4FC2-A1DD-0F340D6E77D3}"/>
                  </a:ext>
                </a:extLst>
              </p:cNvPr>
              <p:cNvSpPr/>
              <p:nvPr/>
            </p:nvSpPr>
            <p:spPr>
              <a:xfrm>
                <a:off x="3954099" y="3921353"/>
                <a:ext cx="1816493" cy="32073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05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05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05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sz="1050" i="1">
                                  <a:solidFill>
                                    <a:schemeClr val="accent1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sz="105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5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𝐴𝑉</m:t>
                              </m:r>
                              <m:r>
                                <a:rPr lang="en-US" sz="105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US" sz="105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sSub>
                                    <m:sSubPr>
                                      <m:ctrlPr>
                                        <a:rPr lang="en-US" sz="1050" i="1">
                                          <a:solidFill>
                                            <a:schemeClr val="accent1">
                                              <a:lumMod val="60000"/>
                                              <a:lumOff val="4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050" i="1">
                                          <a:solidFill>
                                            <a:schemeClr val="accent1">
                                              <a:lumMod val="60000"/>
                                              <a:lumOff val="4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sz="1050" i="1">
                                          <a:solidFill>
                                            <a:schemeClr val="accent1">
                                              <a:lumMod val="60000"/>
                                              <a:lumOff val="4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en-US" sz="1050" i="1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050" i="1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en-US" sz="1050" i="1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  <m:sup>
                                      <m:r>
                                        <a:rPr lang="en-US" sz="1050" i="1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p>
                                  </m:sSubSup>
                                </m:e>
                              </m:nary>
                            </m:e>
                          </m:d>
                        </m:e>
                      </m:func>
                    </m:oMath>
                  </m:oMathPara>
                </a14:m>
                <a:endParaRPr lang="en-US" sz="105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382E3591-F340-4FC2-A1DD-0F340D6E77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4099" y="3921353"/>
                <a:ext cx="1816493" cy="320739"/>
              </a:xfrm>
              <a:prstGeom prst="rect">
                <a:avLst/>
              </a:prstGeom>
              <a:blipFill>
                <a:blip r:embed="rId13"/>
                <a:stretch>
                  <a:fillRect t="-188679" r="-17114" b="-26792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90CC121D-6C40-4BA8-9D7A-3710DE1AFEA3}"/>
                  </a:ext>
                </a:extLst>
              </p:cNvPr>
              <p:cNvSpPr/>
              <p:nvPr/>
            </p:nvSpPr>
            <p:spPr>
              <a:xfrm>
                <a:off x="3904597" y="3235369"/>
                <a:ext cx="1915497" cy="32073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05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05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05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sz="1050" i="1">
                                  <a:solidFill>
                                    <a:schemeClr val="accent5">
                                      <a:lumMod val="40000"/>
                                      <a:lumOff val="6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sz="105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05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5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  <m:sup>
                                  <m:r>
                                    <a:rPr lang="en-US" sz="105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US" sz="105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m:rPr>
                                  <m:nor/>
                                </m:rPr>
                                <a:rPr lang="en-US" sz="1050" dirty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</a:rPr>
                                <m:t> </m:t>
                              </m:r>
                              <m:r>
                                <a:rPr lang="en-US" sz="105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US" sz="105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sSub>
                                    <m:sSubPr>
                                      <m:ctrlPr>
                                        <a:rPr lang="en-US" sz="1050" i="1">
                                          <a:solidFill>
                                            <a:schemeClr val="accent1">
                                              <a:lumMod val="60000"/>
                                              <a:lumOff val="4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050" i="1">
                                          <a:solidFill>
                                            <a:schemeClr val="accent5">
                                              <a:lumMod val="40000"/>
                                              <a:lumOff val="6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sz="1050" i="1">
                                          <a:solidFill>
                                            <a:schemeClr val="accent5">
                                              <a:lumMod val="40000"/>
                                              <a:lumOff val="6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en-US" sz="1050" i="1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050" i="1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en-US" sz="1050" i="1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𝐵</m:t>
                                      </m:r>
                                    </m:sub>
                                    <m:sup>
                                      <m:r>
                                        <a:rPr lang="en-US" sz="1050" i="1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𝑗</m:t>
                                      </m:r>
                                    </m:sup>
                                  </m:sSubSup>
                                </m:e>
                              </m:nary>
                            </m:e>
                          </m:d>
                        </m:e>
                      </m:func>
                    </m:oMath>
                  </m:oMathPara>
                </a14:m>
                <a:endParaRPr lang="en-US" sz="105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90CC121D-6C40-4BA8-9D7A-3710DE1AFE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4597" y="3235369"/>
                <a:ext cx="1915497" cy="320739"/>
              </a:xfrm>
              <a:prstGeom prst="rect">
                <a:avLst/>
              </a:prstGeom>
              <a:blipFill>
                <a:blip r:embed="rId14"/>
                <a:stretch>
                  <a:fillRect t="-192308" r="-16561" b="-275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DDE4277A-69FF-4234-A2F2-9DEBDF374A29}"/>
              </a:ext>
            </a:extLst>
          </p:cNvPr>
          <p:cNvCxnSpPr>
            <a:cxnSpLocks/>
            <a:endCxn id="77" idx="1"/>
          </p:cNvCxnSpPr>
          <p:nvPr/>
        </p:nvCxnSpPr>
        <p:spPr>
          <a:xfrm>
            <a:off x="5642692" y="3745546"/>
            <a:ext cx="414692" cy="57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5F892788-8259-48C6-A0CF-73DE3A65DD50}"/>
                  </a:ext>
                </a:extLst>
              </p:cNvPr>
              <p:cNvSpPr/>
              <p:nvPr/>
            </p:nvSpPr>
            <p:spPr>
              <a:xfrm>
                <a:off x="6057384" y="3235369"/>
                <a:ext cx="871438" cy="1031773"/>
              </a:xfrm>
              <a:prstGeom prst="rect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105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05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𝑇𝑜𝑝</m:t>
                        </m:r>
                      </m:e>
                      <m:sub>
                        <m:r>
                          <a:rPr lang="en-US" sz="105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𝐾</m:t>
                        </m:r>
                      </m:sub>
                    </m:sSub>
                  </m:oMath>
                </a14:m>
                <a:r>
                  <a:rPr lang="en-US" sz="105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selection of </a:t>
                </a:r>
                <a14:m>
                  <m:oMath xmlns:m="http://schemas.openxmlformats.org/officeDocument/2006/math">
                    <m:r>
                      <a:rPr lang="en-US" sz="105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05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05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050" i="1"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sz="105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5F892788-8259-48C6-A0CF-73DE3A65DD5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7384" y="3235369"/>
                <a:ext cx="871438" cy="1031773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09A6C8E9-D1EF-44CF-AEA0-D6DF0C0A2529}"/>
              </a:ext>
            </a:extLst>
          </p:cNvPr>
          <p:cNvCxnSpPr>
            <a:cxnSpLocks/>
          </p:cNvCxnSpPr>
          <p:nvPr/>
        </p:nvCxnSpPr>
        <p:spPr>
          <a:xfrm>
            <a:off x="3517319" y="3745546"/>
            <a:ext cx="56901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3A9BFDBA-AFB8-4EB6-B1E4-010D80AFFABA}"/>
                  </a:ext>
                </a:extLst>
              </p:cNvPr>
              <p:cNvSpPr/>
              <p:nvPr/>
            </p:nvSpPr>
            <p:spPr>
              <a:xfrm>
                <a:off x="7244106" y="3903289"/>
                <a:ext cx="1816493" cy="32073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sz="105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sz="105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e>
                      </m:acc>
                      <m:r>
                        <a:rPr lang="en-US" sz="105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05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sz="105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Sup>
                                <m:sSubSupPr>
                                  <m:ctrlPr>
                                    <a:rPr lang="en-US" sz="105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050" i="1">
                                      <a:solidFill>
                                        <a:schemeClr val="accent1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1050" i="1">
                                      <a:solidFill>
                                        <a:schemeClr val="accent1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sz="1050" i="1">
                                      <a:solidFill>
                                        <a:schemeClr val="accent4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  <m:sSubSup>
                                <m:sSubSupPr>
                                  <m:ctrlPr>
                                    <a:rPr lang="en-US" sz="105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05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US" sz="105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  <m:sup>
                                  <m:r>
                                    <a:rPr lang="en-US" sz="105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p>
                              </m:sSubSup>
                            </m:e>
                          </m:nary>
                        </m:e>
                      </m:d>
                      <m:sSup>
                        <m:sSupPr>
                          <m:ctrlPr>
                            <a:rPr lang="en-US" sz="105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5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US" sz="105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sz="105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3A9BFDBA-AFB8-4EB6-B1E4-010D80AFFA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4106" y="3903289"/>
                <a:ext cx="1816493" cy="320739"/>
              </a:xfrm>
              <a:prstGeom prst="rect">
                <a:avLst/>
              </a:prstGeom>
              <a:blipFill>
                <a:blip r:embed="rId16"/>
                <a:stretch>
                  <a:fillRect t="-188679" r="-3356" b="-26792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22078D34-D864-4101-99E7-2439142B35D7}"/>
                  </a:ext>
                </a:extLst>
              </p:cNvPr>
              <p:cNvSpPr/>
              <p:nvPr/>
            </p:nvSpPr>
            <p:spPr>
              <a:xfrm>
                <a:off x="7228377" y="3322387"/>
                <a:ext cx="1816493" cy="32073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sz="105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sz="105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e>
                      </m:acc>
                      <m:r>
                        <a:rPr lang="en-US" sz="105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105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𝑈</m:t>
                      </m:r>
                      <m:d>
                        <m:dPr>
                          <m:ctrlPr>
                            <a:rPr lang="en-US" sz="105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sz="105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Sup>
                                <m:sSubSupPr>
                                  <m:ctrlPr>
                                    <a:rPr lang="en-US" sz="105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050" i="1">
                                      <a:solidFill>
                                        <a:schemeClr val="accent5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sz="1050" i="1">
                                      <a:solidFill>
                                        <a:schemeClr val="accent5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en-US" sz="1050" i="1">
                                      <a:solidFill>
                                        <a:schemeClr val="accent5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  <m:sSubSup>
                                <m:sSubSupPr>
                                  <m:ctrlPr>
                                    <a:rPr lang="en-US" sz="105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05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US" sz="105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  <m:sup>
                                  <m:r>
                                    <a:rPr lang="en-US" sz="105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p>
                              </m:sSubSup>
                            </m:e>
                          </m:nary>
                        </m:e>
                      </m:d>
                    </m:oMath>
                  </m:oMathPara>
                </a14:m>
                <a:endParaRPr lang="en-US" sz="105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22078D34-D864-4101-99E7-2439142B35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8377" y="3322387"/>
                <a:ext cx="1816493" cy="320739"/>
              </a:xfrm>
              <a:prstGeom prst="rect">
                <a:avLst/>
              </a:prstGeom>
              <a:blipFill>
                <a:blip r:embed="rId17"/>
                <a:stretch>
                  <a:fillRect t="-188679" r="-11074" b="-26792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FB2BF0FB-C450-4B4A-B1D2-F9843174354C}"/>
              </a:ext>
            </a:extLst>
          </p:cNvPr>
          <p:cNvCxnSpPr>
            <a:cxnSpLocks/>
            <a:stCxn id="77" idx="3"/>
          </p:cNvCxnSpPr>
          <p:nvPr/>
        </p:nvCxnSpPr>
        <p:spPr>
          <a:xfrm>
            <a:off x="6928822" y="3751255"/>
            <a:ext cx="44489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4" name="Table 83">
            <a:extLst>
              <a:ext uri="{FF2B5EF4-FFF2-40B4-BE49-F238E27FC236}">
                <a16:creationId xmlns:a16="http://schemas.microsoft.com/office/drawing/2014/main" id="{6D254499-54BD-48F3-999C-D418D2F72B0F}"/>
              </a:ext>
            </a:extLst>
          </p:cNvPr>
          <p:cNvGraphicFramePr>
            <a:graphicFrameLocks noGrp="1"/>
          </p:cNvGraphicFramePr>
          <p:nvPr/>
        </p:nvGraphicFramePr>
        <p:xfrm>
          <a:off x="7478138" y="2182627"/>
          <a:ext cx="951780" cy="32073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58630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F3F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184643"/>
                  </a:ext>
                </a:extLst>
              </a:tr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E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406398"/>
                  </a:ext>
                </a:extLst>
              </a:tr>
              <a:tr h="106913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E2F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ln>
                          <a:solidFill>
                            <a:schemeClr val="bg2">
                              <a:lumMod val="75000"/>
                            </a:schemeClr>
                          </a:solidFill>
                        </a:ln>
                        <a:solidFill>
                          <a:srgbClr val="78206E"/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038484"/>
                  </a:ext>
                </a:extLst>
              </a:tr>
            </a:tbl>
          </a:graphicData>
        </a:graphic>
      </p:graphicFrame>
      <p:graphicFrame>
        <p:nvGraphicFramePr>
          <p:cNvPr id="85" name="Table 84">
            <a:extLst>
              <a:ext uri="{FF2B5EF4-FFF2-40B4-BE49-F238E27FC236}">
                <a16:creationId xmlns:a16="http://schemas.microsoft.com/office/drawing/2014/main" id="{0C74E9F4-7CE1-4438-94D6-0027EA8DA584}"/>
              </a:ext>
            </a:extLst>
          </p:cNvPr>
          <p:cNvGraphicFramePr>
            <a:graphicFrameLocks noGrp="1"/>
          </p:cNvGraphicFramePr>
          <p:nvPr/>
        </p:nvGraphicFramePr>
        <p:xfrm>
          <a:off x="7482788" y="1747965"/>
          <a:ext cx="951780" cy="3216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8630">
                  <a:extLst>
                    <a:ext uri="{9D8B030D-6E8A-4147-A177-3AD203B41FA5}">
                      <a16:colId xmlns:a16="http://schemas.microsoft.com/office/drawing/2014/main" val="131629598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849040727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116007128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1717903524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4209521276"/>
                    </a:ext>
                  </a:extLst>
                </a:gridCol>
                <a:gridCol w="158630">
                  <a:extLst>
                    <a:ext uri="{9D8B030D-6E8A-4147-A177-3AD203B41FA5}">
                      <a16:colId xmlns:a16="http://schemas.microsoft.com/office/drawing/2014/main" val="2480069653"/>
                    </a:ext>
                  </a:extLst>
                </a:gridCol>
              </a:tblGrid>
              <a:tr h="107218">
                <a:tc>
                  <a:txBody>
                    <a:bodyPr/>
                    <a:lstStyle/>
                    <a:p>
                      <a:endParaRPr lang="en-US" sz="10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184643"/>
                  </a:ext>
                </a:extLst>
              </a:tr>
              <a:tr h="107218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406398"/>
                  </a:ext>
                </a:extLst>
              </a:tr>
              <a:tr h="107218"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03848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3431A9EA-6364-4A9E-A9C9-EAF847595957}"/>
                  </a:ext>
                </a:extLst>
              </p:cNvPr>
              <p:cNvSpPr/>
              <p:nvPr/>
            </p:nvSpPr>
            <p:spPr>
              <a:xfrm>
                <a:off x="7309443" y="2243790"/>
                <a:ext cx="164592" cy="23708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sz="105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sz="105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e>
                      </m:acc>
                    </m:oMath>
                  </m:oMathPara>
                </a14:m>
                <a:endParaRPr lang="en-US" sz="1050" i="1">
                  <a:solidFill>
                    <a:schemeClr val="tx1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3431A9EA-6364-4A9E-A9C9-EAF8475959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9443" y="2243790"/>
                <a:ext cx="164592" cy="237083"/>
              </a:xfrm>
              <a:prstGeom prst="rect">
                <a:avLst/>
              </a:prstGeom>
              <a:blipFill>
                <a:blip r:embed="rId18"/>
                <a:stretch>
                  <a:fillRect l="-1481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33A951B5-22D1-4D7B-9468-DF74B94FEB80}"/>
                  </a:ext>
                </a:extLst>
              </p:cNvPr>
              <p:cNvSpPr/>
              <p:nvPr/>
            </p:nvSpPr>
            <p:spPr>
              <a:xfrm>
                <a:off x="7308982" y="1755309"/>
                <a:ext cx="164592" cy="23708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sz="105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sz="105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e>
                      </m:acc>
                    </m:oMath>
                  </m:oMathPara>
                </a14:m>
                <a:endParaRPr lang="en-US" sz="1050" i="1">
                  <a:solidFill>
                    <a:schemeClr val="tx1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33A951B5-22D1-4D7B-9468-DF74B94FEB8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8982" y="1755309"/>
                <a:ext cx="164592" cy="237083"/>
              </a:xfrm>
              <a:prstGeom prst="rect">
                <a:avLst/>
              </a:prstGeom>
              <a:blipFill>
                <a:blip r:embed="rId19"/>
                <a:stretch>
                  <a:fillRect l="-1481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1F1C8596-CBF7-440A-9017-BBD92B863EE1}"/>
              </a:ext>
            </a:extLst>
          </p:cNvPr>
          <p:cNvCxnSpPr>
            <a:cxnSpLocks/>
          </p:cNvCxnSpPr>
          <p:nvPr/>
        </p:nvCxnSpPr>
        <p:spPr>
          <a:xfrm>
            <a:off x="6209851" y="2137597"/>
            <a:ext cx="117795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9294332A-73D2-4315-B675-2CDAF297D290}"/>
                  </a:ext>
                </a:extLst>
              </p:cNvPr>
              <p:cNvSpPr/>
              <p:nvPr/>
            </p:nvSpPr>
            <p:spPr>
              <a:xfrm>
                <a:off x="4171118" y="973871"/>
                <a:ext cx="2738406" cy="421471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Only communicate / store </a:t>
                </a:r>
                <a14:m>
                  <m:oMath xmlns:m="http://schemas.openxmlformats.org/officeDocument/2006/math">
                    <m:r>
                      <a:rPr lang="en-US" sz="105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105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050" i="1"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sz="105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US" sz="1050">
                    <a:solidFill>
                      <a:schemeClr val="accent6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Seed</a:t>
                </a:r>
                <a:r>
                  <a:rPr lang="en-US" sz="105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for reconstruction.</a:t>
                </a:r>
              </a:p>
            </p:txBody>
          </p:sp>
        </mc:Choice>
        <mc:Fallback xmlns=""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9294332A-73D2-4315-B675-2CDAF297D29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1118" y="973871"/>
                <a:ext cx="2738406" cy="421471"/>
              </a:xfrm>
              <a:prstGeom prst="rect">
                <a:avLst/>
              </a:prstGeom>
              <a:blipFill>
                <a:blip r:embed="rId20"/>
                <a:stretch>
                  <a:fillRect b="-41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DCA38A66-5AE4-4733-ACC6-5781053FDBA7}"/>
              </a:ext>
            </a:extLst>
          </p:cNvPr>
          <p:cNvCxnSpPr>
            <a:cxnSpLocks/>
          </p:cNvCxnSpPr>
          <p:nvPr/>
        </p:nvCxnSpPr>
        <p:spPr>
          <a:xfrm>
            <a:off x="7045223" y="973871"/>
            <a:ext cx="0" cy="4135060"/>
          </a:xfrm>
          <a:prstGeom prst="line">
            <a:avLst/>
          </a:prstGeom>
          <a:ln>
            <a:prstDash val="dash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40E0CA39-525B-41D7-A379-C881B8B56A32}"/>
              </a:ext>
            </a:extLst>
          </p:cNvPr>
          <p:cNvCxnSpPr>
            <a:cxnSpLocks/>
          </p:cNvCxnSpPr>
          <p:nvPr/>
        </p:nvCxnSpPr>
        <p:spPr>
          <a:xfrm>
            <a:off x="3964320" y="973871"/>
            <a:ext cx="0" cy="4135060"/>
          </a:xfrm>
          <a:prstGeom prst="line">
            <a:avLst/>
          </a:prstGeom>
          <a:ln>
            <a:prstDash val="dash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89984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274CD-43F9-4AD3-A67C-77EB1CE7F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Step 1: Constructing the Subspace-Oriented Basis Set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8A90E4-0FF1-4D4B-94CD-D1A6A3D76B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+mj-lt"/>
              <a:buAutoNum type="arabicPeriod"/>
            </a:pPr>
            <a:r>
              <a:rPr lang="en-US"/>
              <a:t>Extract Principal Directions via SVD</a:t>
            </a:r>
          </a:p>
          <a:p>
            <a:pPr lvl="1"/>
            <a:r>
              <a:rPr lang="en-US" b="1"/>
              <a:t>Singular Value Decomposition (SVD)</a:t>
            </a:r>
            <a:r>
              <a:rPr lang="en-US"/>
              <a:t> on the foundation model's weight matrix</a:t>
            </a:r>
          </a:p>
          <a:p>
            <a:pPr>
              <a:buFont typeface="+mj-lt"/>
              <a:buAutoNum type="arabicPeriod"/>
            </a:pPr>
            <a:endParaRPr lang="en-US"/>
          </a:p>
          <a:p>
            <a:pPr>
              <a:buFont typeface="+mj-lt"/>
              <a:buAutoNum type="arabicPeriod"/>
            </a:pPr>
            <a:endParaRPr lang="en-US"/>
          </a:p>
          <a:p>
            <a:pPr>
              <a:buFont typeface="+mj-lt"/>
              <a:buAutoNum type="arabicPeriod"/>
            </a:pPr>
            <a:endParaRPr lang="en-US"/>
          </a:p>
          <a:p>
            <a:pPr>
              <a:buFont typeface="+mj-lt"/>
              <a:buAutoNum type="arabicPeriod"/>
            </a:pPr>
            <a:r>
              <a:rPr lang="en-US"/>
              <a:t>Enrich the Basis with Randomization</a:t>
            </a:r>
          </a:p>
          <a:p>
            <a:pPr lvl="1"/>
            <a:r>
              <a:rPr lang="en-US"/>
              <a:t>improve the expressive power of this subspace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5D5E44-7DF8-49C6-9007-CBC0278CAD0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91</a:t>
            </a:fld>
            <a:endParaRPr lang="e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0E9F84-868E-47BB-A5F6-942564D6CB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33" t="54059" r="25306" b="33969"/>
          <a:stretch/>
        </p:blipFill>
        <p:spPr>
          <a:xfrm>
            <a:off x="1371600" y="3489648"/>
            <a:ext cx="6680718" cy="6158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01B7028-0904-41AF-BECB-4A39AE0242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17" t="52245" r="30102" b="41167"/>
          <a:stretch/>
        </p:blipFill>
        <p:spPr>
          <a:xfrm>
            <a:off x="2290227" y="2303640"/>
            <a:ext cx="4563546" cy="268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45129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18EF4-18B9-422F-A278-8683A908B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Step 2: Sparse Selection of Bases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78005A-ABAF-4CFE-BAD4-09CCFF6BEA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/>
              <a:t>To identify a minimal, yet highly representative, set of basis</a:t>
            </a:r>
          </a:p>
          <a:p>
            <a:pPr>
              <a:buFont typeface="+mj-lt"/>
              <a:buAutoNum type="arabicPeriod"/>
            </a:pPr>
            <a:r>
              <a:rPr lang="en-US"/>
              <a:t>Project the Update into the Model's Subspace</a:t>
            </a:r>
          </a:p>
          <a:p>
            <a:pPr lvl="1"/>
            <a:r>
              <a:rPr lang="en-US"/>
              <a:t>effective because </a:t>
            </a:r>
            <a:r>
              <a:rPr lang="en-US" err="1"/>
              <a:t>LoRA</a:t>
            </a:r>
            <a:r>
              <a:rPr lang="en-US"/>
              <a:t> updates are already naturally aligned with this subspace</a:t>
            </a:r>
          </a:p>
          <a:p>
            <a:pPr>
              <a:buFont typeface="+mj-lt"/>
              <a:buAutoNum type="arabicPeriod"/>
            </a:pPr>
            <a:endParaRPr lang="en-US"/>
          </a:p>
          <a:p>
            <a:pPr>
              <a:buFont typeface="+mj-lt"/>
              <a:buAutoNum type="arabicPeriod"/>
            </a:pPr>
            <a:endParaRPr lang="en-US"/>
          </a:p>
          <a:p>
            <a:pPr>
              <a:buFont typeface="+mj-lt"/>
              <a:buAutoNum type="arabicPeriod"/>
            </a:pPr>
            <a:endParaRPr lang="en-US"/>
          </a:p>
          <a:p>
            <a:pPr>
              <a:buFont typeface="+mj-lt"/>
              <a:buAutoNum type="arabicPeriod"/>
            </a:pPr>
            <a:r>
              <a:rPr lang="en-US"/>
              <a:t>Find the Optimal Sparse Representation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1E73D9-24D3-4CDE-B383-6FF83DD1DFA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92</a:t>
            </a:fld>
            <a:endParaRPr lang="e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F13550-0D5B-4822-9E98-5B817F1CF1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06" t="33561" r="35306" b="61542"/>
          <a:stretch/>
        </p:blipFill>
        <p:spPr>
          <a:xfrm>
            <a:off x="2313992" y="2445786"/>
            <a:ext cx="4516016" cy="2519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5B0D876-0F1E-47C3-8A14-4407B060A36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37" t="52449" r="6817" b="27801"/>
          <a:stretch/>
        </p:blipFill>
        <p:spPr>
          <a:xfrm>
            <a:off x="479651" y="3600251"/>
            <a:ext cx="8352649" cy="1015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33720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61288-5C2B-4F14-8DC3-DCC4C9BFF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Step 3: Budget-Aware Reconstruction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2DC2BC-2488-4BE2-98F0-684D84322B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+mj-lt"/>
              <a:buAutoNum type="arabicPeriod"/>
            </a:pPr>
            <a:r>
              <a:rPr lang="en-US"/>
              <a:t>Reconstruct from Sparse Components</a:t>
            </a:r>
          </a:p>
          <a:p>
            <a:pPr lvl="1"/>
            <a:r>
              <a:rPr lang="en-US"/>
              <a:t>reconstructed using only the selected top-k basis vectors and their corresponding coefficients</a:t>
            </a:r>
          </a:p>
          <a:p>
            <a:pPr lvl="1"/>
            <a:r>
              <a:rPr lang="en-US"/>
              <a:t>a Balance of Accuracy and Compression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marL="596900" lvl="1" indent="0">
              <a:buNone/>
            </a:pPr>
            <a:endParaRPr lang="en-US"/>
          </a:p>
          <a:p>
            <a:pPr marL="596900" lvl="1" indent="0">
              <a:buNone/>
            </a:pPr>
            <a:endParaRPr lang="en-US"/>
          </a:p>
          <a:p>
            <a:pPr marL="596900" lvl="1" indent="0">
              <a:buNone/>
            </a:pPr>
            <a:r>
              <a:rPr lang="en-US"/>
              <a:t>Possibility of adaptive budget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F850E3-3645-4B06-B159-DE61524E40C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93</a:t>
            </a:fld>
            <a:endParaRPr lang="e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2C5F7A-7E0A-4597-A067-A854B36F8C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225" t="46077" r="8265" b="39955"/>
          <a:stretch/>
        </p:blipFill>
        <p:spPr>
          <a:xfrm>
            <a:off x="891073" y="2212521"/>
            <a:ext cx="7361853" cy="718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37994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BBAD1-5818-4611-ABB7-706E0183B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Vision Experiments - Setup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784A4C-9902-40DC-AA72-FAAD6CE93F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Foundation Models: </a:t>
            </a:r>
            <a:r>
              <a:rPr lang="en-US" err="1"/>
              <a:t>ViT</a:t>
            </a:r>
            <a:r>
              <a:rPr lang="en-US"/>
              <a:t>-Base (</a:t>
            </a:r>
            <a:r>
              <a:rPr lang="en-US" err="1"/>
              <a:t>ViT</a:t>
            </a:r>
            <a:r>
              <a:rPr lang="en-US"/>
              <a:t>-B) and </a:t>
            </a:r>
            <a:r>
              <a:rPr lang="en-US" err="1"/>
              <a:t>ViT</a:t>
            </a:r>
            <a:r>
              <a:rPr lang="en-US"/>
              <a:t>-Large (</a:t>
            </a:r>
            <a:r>
              <a:rPr lang="en-US" err="1"/>
              <a:t>ViT</a:t>
            </a:r>
            <a:r>
              <a:rPr lang="en-US"/>
              <a:t>-L).</a:t>
            </a:r>
            <a:endParaRPr lang="fa-IR"/>
          </a:p>
          <a:p>
            <a:r>
              <a:rPr lang="en-US"/>
              <a:t>Task: Image Classification on standard benchmarks (CIFAR, Food-101, ImageNet, etc.).</a:t>
            </a:r>
            <a:endParaRPr lang="fa-IR"/>
          </a:p>
          <a:p>
            <a:r>
              <a:rPr lang="en-US"/>
              <a:t>Settings: Evaluated in both full-data and challenging few-shot (10 samples/class) scenarios.</a:t>
            </a:r>
            <a:endParaRPr lang="fa-IR"/>
          </a:p>
          <a:p>
            <a:r>
              <a:rPr lang="en-US"/>
              <a:t>Baselines: Compared against Full Fine-Tuning, </a:t>
            </a:r>
            <a:r>
              <a:rPr lang="en-US" err="1"/>
              <a:t>LoRA</a:t>
            </a:r>
            <a:r>
              <a:rPr lang="en-US"/>
              <a:t>, and NOLA.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5149FA-BBD1-4E75-A5BC-BA52F18C866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512952571"/>
      </p:ext>
    </p:extLst>
  </p:cSld>
  <p:clrMapOvr>
    <a:masterClrMapping/>
  </p:clrMapOvr>
</p:sld>
</file>

<file path=ppt/theme/theme1.xml><?xml version="1.0" encoding="utf-8"?>
<a:theme xmlns:a="http://schemas.openxmlformats.org/drawingml/2006/main" name="Tropic">
  <a:themeElements>
    <a:clrScheme name="Custom 4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14425D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3C1FA140C3018438430E796BD385762" ma:contentTypeVersion="18" ma:contentTypeDescription="Create a new document." ma:contentTypeScope="" ma:versionID="ae5e56db784294e8248d47f723c99a8d">
  <xsd:schema xmlns:xsd="http://www.w3.org/2001/XMLSchema" xmlns:xs="http://www.w3.org/2001/XMLSchema" xmlns:p="http://schemas.microsoft.com/office/2006/metadata/properties" xmlns:ns3="f7c0da88-6065-4779-a738-568133ab7acb" xmlns:ns4="f12ffe19-8fcd-4bed-8e18-f6743e26c4b2" targetNamespace="http://schemas.microsoft.com/office/2006/metadata/properties" ma:root="true" ma:fieldsID="625ed5049224093a1a28c911647d4f9d" ns3:_="" ns4:_="">
    <xsd:import namespace="f7c0da88-6065-4779-a738-568133ab7acb"/>
    <xsd:import namespace="f12ffe19-8fcd-4bed-8e18-f6743e26c4b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_activity" minOccurs="0"/>
                <xsd:element ref="ns3:MediaServiceSystemTags" minOccurs="0"/>
                <xsd:element ref="ns3:MediaServiceSearchPropertie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c0da88-6065-4779-a738-568133ab7ac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9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2ffe19-8fcd-4bed-8e18-f6743e26c4b2" elementFormDefault="qualified">
    <xsd:import namespace="http://schemas.microsoft.com/office/2006/documentManagement/types"/>
    <xsd:import namespace="http://schemas.microsoft.com/office/infopath/2007/PartnerControls"/>
    <xsd:element name="SharedWithUsers" ma:index="2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7c0da88-6065-4779-a738-568133ab7acb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1969883-DFD9-4B82-A8FF-C1C3419BB5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7c0da88-6065-4779-a738-568133ab7acb"/>
    <ds:schemaRef ds:uri="f12ffe19-8fcd-4bed-8e18-f6743e26c4b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2CAAEBF-09B0-4C83-81AC-E29FAB9489E3}">
  <ds:schemaRefs>
    <ds:schemaRef ds:uri="http://purl.org/dc/elements/1.1/"/>
    <ds:schemaRef ds:uri="http://schemas.microsoft.com/office/2006/metadata/properties"/>
    <ds:schemaRef ds:uri="http://schemas.microsoft.com/office/infopath/2007/PartnerControls"/>
    <ds:schemaRef ds:uri="f7c0da88-6065-4779-a738-568133ab7acb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f12ffe19-8fcd-4bed-8e18-f6743e26c4b2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EA3E6491-001B-4B0F-B5E4-4B7FDE4CC95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8799</TotalTime>
  <Words>3839</Words>
  <Application>Microsoft Office PowerPoint</Application>
  <PresentationFormat>On-screen Show (16:9)</PresentationFormat>
  <Paragraphs>987</Paragraphs>
  <Slides>94</Slides>
  <Notes>70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94</vt:i4>
      </vt:variant>
    </vt:vector>
  </HeadingPairs>
  <TitlesOfParts>
    <vt:vector size="106" baseType="lpstr">
      <vt:lpstr>PT Sans Narrow</vt:lpstr>
      <vt:lpstr>Aptos</vt:lpstr>
      <vt:lpstr>Open Sans</vt:lpstr>
      <vt:lpstr>Arial</vt:lpstr>
      <vt:lpstr>Wingdings</vt:lpstr>
      <vt:lpstr>Calibri</vt:lpstr>
      <vt:lpstr>Times New Roman</vt:lpstr>
      <vt:lpstr>Cambria Math</vt:lpstr>
      <vt:lpstr>Quire Sans</vt:lpstr>
      <vt:lpstr>Tahoma</vt:lpstr>
      <vt:lpstr>Google Sans</vt:lpstr>
      <vt:lpstr>Tropic</vt:lpstr>
      <vt:lpstr>Distributed Machine Learning  in Heterogeneous Edge Networks</vt:lpstr>
      <vt:lpstr>Centralized Machine Learning</vt:lpstr>
      <vt:lpstr>Centralized Federated Learning</vt:lpstr>
      <vt:lpstr>Centralized Federated Learning: System Heterogeneity</vt:lpstr>
      <vt:lpstr>Decentralized Machine Learning</vt:lpstr>
      <vt:lpstr>Exponential LLM Growth: The Communication Challenge</vt:lpstr>
      <vt:lpstr>Outline</vt:lpstr>
      <vt:lpstr>Heterogeneity of Edge Devices</vt:lpstr>
      <vt:lpstr>Centralized Federated Learning — Literature Review</vt:lpstr>
      <vt:lpstr>Dynamic Tiering-Based Federated Learning</vt:lpstr>
      <vt:lpstr>Dynamic Tiering-Based Federated Learning</vt:lpstr>
      <vt:lpstr>Distributed Machine Learning</vt:lpstr>
      <vt:lpstr>Training Time of Distributed Machine Learning</vt:lpstr>
      <vt:lpstr>Key Observation - Impact of Tiering on Training Time</vt:lpstr>
      <vt:lpstr>Dynamic Tier Scheduler – Tier Profiler</vt:lpstr>
      <vt:lpstr>Dynamic Tier Scheduler – Tier Scheduler</vt:lpstr>
      <vt:lpstr>Convergence Analysis</vt:lpstr>
      <vt:lpstr>Evaluation Setup</vt:lpstr>
      <vt:lpstr>Training Time Improvement</vt:lpstr>
      <vt:lpstr>Training Time Improvement</vt:lpstr>
      <vt:lpstr>Scalability</vt:lpstr>
      <vt:lpstr>Number of Tiers Impact </vt:lpstr>
      <vt:lpstr>Privacy Preservation</vt:lpstr>
      <vt:lpstr>Main Takeaway from DTFL</vt:lpstr>
      <vt:lpstr>Decentralized Machine Learning</vt:lpstr>
      <vt:lpstr>Decentralized Machine Learning</vt:lpstr>
      <vt:lpstr>Literature Review - Existing Solutions and Limitations</vt:lpstr>
      <vt:lpstr>Communication-Efficient Training Workload Balancing</vt:lpstr>
      <vt:lpstr>Decentralized Multi-Agent Learning (DML)</vt:lpstr>
      <vt:lpstr>Training Time of DML</vt:lpstr>
      <vt:lpstr>DML Training Challenges </vt:lpstr>
      <vt:lpstr>DML Training Challenges</vt:lpstr>
      <vt:lpstr>Key Observation - Heterogeneity Impacts on Training</vt:lpstr>
      <vt:lpstr>SplitPair Training Workflow</vt:lpstr>
      <vt:lpstr>Training Workflow - Agent Pairing</vt:lpstr>
      <vt:lpstr>Training Workflow - Local Model Update</vt:lpstr>
      <vt:lpstr>Training Workflow - Model Aggregation</vt:lpstr>
      <vt:lpstr>Convergence Analysis</vt:lpstr>
      <vt:lpstr>SplitPair: Communication Cost</vt:lpstr>
      <vt:lpstr>SplitPair: Efficient Communication</vt:lpstr>
      <vt:lpstr>Dynamic Rank Adjustment</vt:lpstr>
      <vt:lpstr>Evaluation Setup</vt:lpstr>
      <vt:lpstr>Training Time Improvement</vt:lpstr>
      <vt:lpstr>Feature Map Compression </vt:lpstr>
      <vt:lpstr>Compression with Dynamic Rank </vt:lpstr>
      <vt:lpstr>Scalability</vt:lpstr>
      <vt:lpstr>Robustness under Different Network Topologies</vt:lpstr>
      <vt:lpstr>Privacy Preservation</vt:lpstr>
      <vt:lpstr>Main Takeaway from SplitPair</vt:lpstr>
      <vt:lpstr>Communication &amp; Storage Efficiency</vt:lpstr>
      <vt:lpstr>Communication &amp; Storage Challenges of Foundation Models</vt:lpstr>
      <vt:lpstr>Literature Review — LoRA</vt:lpstr>
      <vt:lpstr>Literature Review — NOLA</vt:lpstr>
      <vt:lpstr>Similarity Between 𝑊 and ∆𝑊 Subspaces</vt:lpstr>
      <vt:lpstr>Fine-Tuning Aligns with Foundation Subspace</vt:lpstr>
      <vt:lpstr>Leveraging W–ΔW Similarity for Random Bases</vt:lpstr>
      <vt:lpstr>SOLAR (Subspace-Oriented Latent Adapter Reparameterization)</vt:lpstr>
      <vt:lpstr>Step 1: Constructing the Subspace-Oriented Basis Set</vt:lpstr>
      <vt:lpstr>Step 2: Sparse Selection of Bases</vt:lpstr>
      <vt:lpstr>Step 3: Reconstruction</vt:lpstr>
      <vt:lpstr>Convergence Analysis</vt:lpstr>
      <vt:lpstr>Experiments</vt:lpstr>
      <vt:lpstr>Vision Results - Performance vs. Parameters</vt:lpstr>
      <vt:lpstr>SOLAR: Extreme Compression</vt:lpstr>
      <vt:lpstr>Effect of Rank &amp; Adapter Placement</vt:lpstr>
      <vt:lpstr>SOLAR on LLaMA: Instruction Tuning Results</vt:lpstr>
      <vt:lpstr>SOLAR on GPT-2: Language Generation Results</vt:lpstr>
      <vt:lpstr>The Performance vs. Cost Trade-off</vt:lpstr>
      <vt:lpstr>Runtime Efficiency &amp; Overhead</vt:lpstr>
      <vt:lpstr>Main Takeaway from SOLAR</vt:lpstr>
      <vt:lpstr>Summary</vt:lpstr>
      <vt:lpstr>Future Work: Federated PEFT &amp; Dynamic Resource Adaptation</vt:lpstr>
      <vt:lpstr>Future Work: Modular Transformer Architecture Adaptation</vt:lpstr>
      <vt:lpstr>Publications</vt:lpstr>
      <vt:lpstr>Thank you! Questions?</vt:lpstr>
      <vt:lpstr>PowerPoint Presentation</vt:lpstr>
      <vt:lpstr>Key Observation - Impact of Tiering on Training Time</vt:lpstr>
      <vt:lpstr>Communication-Efficient Training Workload Balancing</vt:lpstr>
      <vt:lpstr>Tiering Challenges</vt:lpstr>
      <vt:lpstr>Key Observation – Tiers and Training Time Relationship</vt:lpstr>
      <vt:lpstr>Tiering Challenges</vt:lpstr>
      <vt:lpstr>Tiering Challenges</vt:lpstr>
      <vt:lpstr>Convergence Analysis</vt:lpstr>
      <vt:lpstr>Evaluation Setup</vt:lpstr>
      <vt:lpstr>Evaluation Setup</vt:lpstr>
      <vt:lpstr>Key Observation</vt:lpstr>
      <vt:lpstr>Privacy Protection</vt:lpstr>
      <vt:lpstr>Convergence Analysis</vt:lpstr>
      <vt:lpstr>Subspace Similarity</vt:lpstr>
      <vt:lpstr>PowerPoint Presentation</vt:lpstr>
      <vt:lpstr>Step 1: Constructing the Subspace-Oriented Basis Set</vt:lpstr>
      <vt:lpstr>Step 2: Sparse Selection of Bases</vt:lpstr>
      <vt:lpstr>Step 3: Budget-Aware Reconstruction</vt:lpstr>
      <vt:lpstr>Vision Experiments - Setup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Speeding Up Distributed Training in Heterogeneous Environments</dc:title>
  <dc:creator>Mahmoud Sajjadi</dc:creator>
  <cp:lastModifiedBy>Mahmoud Sajjadi</cp:lastModifiedBy>
  <cp:revision>38</cp:revision>
  <dcterms:modified xsi:type="dcterms:W3CDTF">2025-12-08T20:05:24Z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0x010100A3C1FA140C3018438430E796BD385762</vt:lpwstr>
  </property>
</Properties>
</file>